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7562850" cy="10688638"/>
  <p:notesSz cx="6858000" cy="9144000"/>
  <p:embeddedFontLst>
    <p:embeddedFont>
      <p:font typeface="Merriweather" panose="000005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2597" y="58"/>
      </p:cViewPr>
      <p:guideLst>
        <p:guide orient="horz" pos="3367"/>
        <p:guide pos="23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6410" y="685800"/>
            <a:ext cx="24258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a15705faf_0_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a15705f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a41cedf6a_0_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a41cedf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a3e68b1a3_0_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a3e68b1a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a41cedf6a_0_1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a41cedf6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a3e8b3b63_0_7: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a3e8b3b6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a46444080_1_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a4644408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b8c686c0d_0_6: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b8c686c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b8c686c0d_0_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b8c686c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2a15705faf_0_1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2a15705fa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a15705faf_0_18: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a15705fa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a15705faf_0_3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a15705fa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a15705faf_0_38: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a15705fa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15705faf_0_45: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a15705fa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a15705faf_0_5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a15705fa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a15705faf_0_59: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a15705fa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a3e68b1a3_0_14: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a3e68b1a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00D5C0"/>
            </a:gs>
            <a:gs pos="100000">
              <a:srgbClr val="044F48"/>
            </a:gs>
          </a:gsLst>
          <a:path path="circle">
            <a:fillToRect l="50000" t="50000" r="50000" b="50000"/>
          </a:path>
          <a:tileRect/>
        </a:gradFill>
        <a:effectLst/>
      </p:bgPr>
    </p:bg>
    <p:spTree>
      <p:nvGrpSpPr>
        <p:cNvPr id="1" name="Shape 13"/>
        <p:cNvGrpSpPr/>
        <p:nvPr/>
      </p:nvGrpSpPr>
      <p:grpSpPr>
        <a:xfrm>
          <a:off x="0" y="0"/>
          <a:ext cx="0" cy="0"/>
          <a:chOff x="0" y="0"/>
          <a:chExt cx="0" cy="0"/>
        </a:xfrm>
      </p:grpSpPr>
      <p:sp>
        <p:nvSpPr>
          <p:cNvPr id="14" name="Google Shape;14;p2"/>
          <p:cNvSpPr/>
          <p:nvPr/>
        </p:nvSpPr>
        <p:spPr>
          <a:xfrm>
            <a:off x="-100" y="0"/>
            <a:ext cx="7562295" cy="10421298"/>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5" name="Google Shape;15;p2"/>
          <p:cNvSpPr txBox="1">
            <a:spLocks noGrp="1"/>
          </p:cNvSpPr>
          <p:nvPr>
            <p:ph type="ctrTitle"/>
          </p:nvPr>
        </p:nvSpPr>
        <p:spPr>
          <a:xfrm>
            <a:off x="473200" y="2288175"/>
            <a:ext cx="6566700" cy="1534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6" name="Google Shape;16;p2"/>
          <p:cNvSpPr txBox="1">
            <a:spLocks noGrp="1"/>
          </p:cNvSpPr>
          <p:nvPr>
            <p:ph type="subTitle" idx="1"/>
          </p:nvPr>
        </p:nvSpPr>
        <p:spPr>
          <a:xfrm>
            <a:off x="473200" y="3904050"/>
            <a:ext cx="3823800" cy="153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7" name="Google Shape;17;p2"/>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2"/>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ctr" rtl="0">
              <a:spcBef>
                <a:spcPts val="0"/>
              </a:spcBef>
              <a:spcAft>
                <a:spcPts val="0"/>
              </a:spcAft>
              <a:buNone/>
            </a:pPr>
            <a:r>
              <a:rPr lang="en" sz="1200" b="1"/>
              <a:t>                                   </a:t>
            </a:r>
            <a:endParaRPr sz="1200" b="1"/>
          </a:p>
          <a:p>
            <a:pPr marL="0" lvl="0" indent="0" algn="ctr" rtl="0">
              <a:spcBef>
                <a:spcPts val="0"/>
              </a:spcBef>
              <a:spcAft>
                <a:spcPts val="0"/>
              </a:spcAft>
              <a:buNone/>
            </a:pPr>
            <a:endParaRPr sz="1200" b="1"/>
          </a:p>
          <a:p>
            <a:pPr marL="0" lvl="0" indent="0" algn="r" rtl="0">
              <a:spcBef>
                <a:spcPts val="0"/>
              </a:spcBef>
              <a:spcAft>
                <a:spcPts val="0"/>
              </a:spcAft>
              <a:buNone/>
            </a:pPr>
            <a:endParaRPr sz="1200" b="1"/>
          </a:p>
          <a:p>
            <a:pPr marL="0" lvl="0" indent="0" algn="ctr" rtl="0">
              <a:spcBef>
                <a:spcPts val="0"/>
              </a:spcBef>
              <a:spcAft>
                <a:spcPts val="0"/>
              </a:spcAft>
              <a:buNone/>
            </a:pPr>
            <a:endParaRPr sz="1200" b="1"/>
          </a:p>
          <a:p>
            <a:pPr marL="0" lvl="0" indent="0" algn="r" rtl="0">
              <a:spcBef>
                <a:spcPts val="0"/>
              </a:spcBef>
              <a:spcAft>
                <a:spcPts val="0"/>
              </a:spcAft>
              <a:buNone/>
            </a:pPr>
            <a:endParaRPr sz="1200" b="1">
              <a:solidFill>
                <a:srgbClr val="D9D9D9"/>
              </a:solidFill>
            </a:endParaRPr>
          </a:p>
        </p:txBody>
      </p:sp>
      <p:pic>
        <p:nvPicPr>
          <p:cNvPr id="19" name="Google Shape;19;p2"/>
          <p:cNvPicPr preferRelativeResize="0"/>
          <p:nvPr/>
        </p:nvPicPr>
        <p:blipFill>
          <a:blip r:embed="rId2">
            <a:alphaModFix/>
          </a:blip>
          <a:stretch>
            <a:fillRect/>
          </a:stretch>
        </p:blipFill>
        <p:spPr>
          <a:xfrm>
            <a:off x="473200" y="474225"/>
            <a:ext cx="898024" cy="600800"/>
          </a:xfrm>
          <a:prstGeom prst="rect">
            <a:avLst/>
          </a:prstGeom>
          <a:noFill/>
          <a:ln>
            <a:noFill/>
          </a:ln>
        </p:spPr>
      </p:pic>
      <p:pic>
        <p:nvPicPr>
          <p:cNvPr id="20" name="Google Shape;20;p2"/>
          <p:cNvPicPr preferRelativeResize="0"/>
          <p:nvPr/>
        </p:nvPicPr>
        <p:blipFill>
          <a:blip r:embed="rId3">
            <a:alphaModFix amt="22000"/>
          </a:blip>
          <a:stretch>
            <a:fillRect/>
          </a:stretch>
        </p:blipFill>
        <p:spPr>
          <a:xfrm>
            <a:off x="2792225" y="6852750"/>
            <a:ext cx="4664249" cy="3120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noFill/>
        <a:effectLst/>
      </p:bgPr>
    </p:bg>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498725" y="1727375"/>
            <a:ext cx="4171200" cy="1526100"/>
          </a:xfrm>
          <a:prstGeom prst="rect">
            <a:avLst/>
          </a:prstGeom>
        </p:spPr>
        <p:txBody>
          <a:bodyPr spcFirstLastPara="1" wrap="square" lIns="91425" tIns="91425" rIns="91425" bIns="91425" anchor="b" anchorCtr="0">
            <a:noAutofit/>
          </a:bodyPr>
          <a:lstStyle>
            <a:lvl1pPr lvl="0">
              <a:spcBef>
                <a:spcPts val="0"/>
              </a:spcBef>
              <a:spcAft>
                <a:spcPts val="0"/>
              </a:spcAft>
              <a:buClr>
                <a:srgbClr val="000000"/>
              </a:buClr>
              <a:buSzPts val="10000"/>
              <a:buNone/>
              <a:defRPr sz="10000">
                <a:solidFill>
                  <a:srgbClr val="000000"/>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76" name="Google Shape;76;p11"/>
          <p:cNvSpPr txBox="1">
            <a:spLocks noGrp="1"/>
          </p:cNvSpPr>
          <p:nvPr>
            <p:ph type="body" idx="1"/>
          </p:nvPr>
        </p:nvSpPr>
        <p:spPr>
          <a:xfrm>
            <a:off x="498750" y="3653375"/>
            <a:ext cx="6540900" cy="6051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000000"/>
              </a:buClr>
              <a:buSzPts val="13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sp>
        <p:nvSpPr>
          <p:cNvPr id="77" name="Google Shape;77;p11"/>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78" name="Google Shape;78;p11"/>
          <p:cNvPicPr preferRelativeResize="0"/>
          <p:nvPr/>
        </p:nvPicPr>
        <p:blipFill>
          <a:blip r:embed="rId2">
            <a:alphaModFix amt="6000"/>
          </a:blip>
          <a:stretch>
            <a:fillRect/>
          </a:stretch>
        </p:blipFill>
        <p:spPr>
          <a:xfrm>
            <a:off x="1448925" y="3784413"/>
            <a:ext cx="4664249" cy="3120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2"/>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82" name="Google Shape;82;p12"/>
          <p:cNvPicPr preferRelativeResize="0"/>
          <p:nvPr/>
        </p:nvPicPr>
        <p:blipFill>
          <a:blip r:embed="rId2">
            <a:alphaModFix amt="6000"/>
          </a:blip>
          <a:stretch>
            <a:fillRect/>
          </a:stretch>
        </p:blipFill>
        <p:spPr>
          <a:xfrm>
            <a:off x="1448925" y="3784413"/>
            <a:ext cx="4664249" cy="3120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00D5C0"/>
            </a:gs>
            <a:gs pos="100000">
              <a:srgbClr val="044F48"/>
            </a:gs>
          </a:gsLst>
          <a:lin ang="5400012" scaled="0"/>
        </a:gradFill>
        <a:effectLst/>
      </p:bgPr>
    </p:bg>
    <p:spTree>
      <p:nvGrpSpPr>
        <p:cNvPr id="1" name="Shape 21"/>
        <p:cNvGrpSpPr/>
        <p:nvPr/>
      </p:nvGrpSpPr>
      <p:grpSpPr>
        <a:xfrm>
          <a:off x="0" y="0"/>
          <a:ext cx="0" cy="0"/>
          <a:chOff x="0" y="0"/>
          <a:chExt cx="0" cy="0"/>
        </a:xfrm>
      </p:grpSpPr>
      <p:sp>
        <p:nvSpPr>
          <p:cNvPr id="22" name="Google Shape;22;p3"/>
          <p:cNvSpPr/>
          <p:nvPr/>
        </p:nvSpPr>
        <p:spPr>
          <a:xfrm>
            <a:off x="-100" y="0"/>
            <a:ext cx="7562295" cy="10421298"/>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3" name="Google Shape;23;p3"/>
          <p:cNvSpPr txBox="1">
            <a:spLocks noGrp="1"/>
          </p:cNvSpPr>
          <p:nvPr>
            <p:ph type="title"/>
          </p:nvPr>
        </p:nvSpPr>
        <p:spPr>
          <a:xfrm>
            <a:off x="473200" y="2285200"/>
            <a:ext cx="6831000" cy="150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4" name="Google Shape;24;p3"/>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3"/>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r" rtl="0">
              <a:spcBef>
                <a:spcPts val="0"/>
              </a:spcBef>
              <a:spcAft>
                <a:spcPts val="0"/>
              </a:spcAft>
              <a:buNone/>
            </a:pPr>
            <a:r>
              <a:rPr lang="en" sz="1200">
                <a:solidFill>
                  <a:srgbClr val="D9D9D9"/>
                </a:solidFill>
              </a:rPr>
              <a:t>0</a:t>
            </a:r>
            <a:endParaRPr sz="1200">
              <a:solidFill>
                <a:srgbClr val="D9D9D9"/>
              </a:solidFill>
            </a:endParaRPr>
          </a:p>
        </p:txBody>
      </p:sp>
      <p:pic>
        <p:nvPicPr>
          <p:cNvPr id="26" name="Google Shape;26;p3"/>
          <p:cNvPicPr preferRelativeResize="0"/>
          <p:nvPr/>
        </p:nvPicPr>
        <p:blipFill>
          <a:blip r:embed="rId2">
            <a:alphaModFix/>
          </a:blip>
          <a:stretch>
            <a:fillRect/>
          </a:stretch>
        </p:blipFill>
        <p:spPr>
          <a:xfrm>
            <a:off x="473200" y="474225"/>
            <a:ext cx="898024" cy="600800"/>
          </a:xfrm>
          <a:prstGeom prst="rect">
            <a:avLst/>
          </a:prstGeom>
          <a:noFill/>
          <a:ln>
            <a:noFill/>
          </a:ln>
        </p:spPr>
      </p:pic>
      <p:sp>
        <p:nvSpPr>
          <p:cNvPr id="27" name="Google Shape;27;p3"/>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28" name="Google Shape;28;p3"/>
          <p:cNvPicPr preferRelativeResize="0"/>
          <p:nvPr/>
        </p:nvPicPr>
        <p:blipFill>
          <a:blip r:embed="rId3">
            <a:alphaModFix amt="6000"/>
          </a:blip>
          <a:stretch>
            <a:fillRect/>
          </a:stretch>
        </p:blipFill>
        <p:spPr>
          <a:xfrm>
            <a:off x="2762400" y="7415300"/>
            <a:ext cx="4664249" cy="3120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mt="6000"/>
          </a:blip>
          <a:stretch>
            <a:fillRect/>
          </a:stretch>
        </p:blipFill>
        <p:spPr>
          <a:xfrm>
            <a:off x="2556650" y="3784413"/>
            <a:ext cx="4664249" cy="3120499"/>
          </a:xfrm>
          <a:prstGeom prst="rect">
            <a:avLst/>
          </a:prstGeom>
          <a:noFill/>
          <a:ln>
            <a:noFill/>
          </a:ln>
        </p:spPr>
      </p:pic>
      <p:sp>
        <p:nvSpPr>
          <p:cNvPr id="31" name="Google Shape;31;p4"/>
          <p:cNvSpPr/>
          <p:nvPr/>
        </p:nvSpPr>
        <p:spPr>
          <a:xfrm>
            <a:off x="502200" y="1193900"/>
            <a:ext cx="1889100" cy="84972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502200" y="1460475"/>
            <a:ext cx="1889100" cy="47946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None/>
              <a:defRPr>
                <a:solidFill>
                  <a:srgbClr val="000000"/>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3" name="Google Shape;33;p4"/>
          <p:cNvSpPr txBox="1">
            <a:spLocks noGrp="1"/>
          </p:cNvSpPr>
          <p:nvPr>
            <p:ph type="body" idx="1"/>
          </p:nvPr>
        </p:nvSpPr>
        <p:spPr>
          <a:xfrm>
            <a:off x="2737925" y="1193900"/>
            <a:ext cx="4301700" cy="8364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4" name="Google Shape;34;p4"/>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4"/>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pic>
        <p:nvPicPr>
          <p:cNvPr id="37" name="Google Shape;37;p5"/>
          <p:cNvPicPr preferRelativeResize="0"/>
          <p:nvPr/>
        </p:nvPicPr>
        <p:blipFill>
          <a:blip r:embed="rId2">
            <a:alphaModFix amt="6000"/>
          </a:blip>
          <a:stretch>
            <a:fillRect/>
          </a:stretch>
        </p:blipFill>
        <p:spPr>
          <a:xfrm>
            <a:off x="1556575" y="4765425"/>
            <a:ext cx="4664249" cy="3120499"/>
          </a:xfrm>
          <a:prstGeom prst="rect">
            <a:avLst/>
          </a:prstGeom>
          <a:noFill/>
          <a:ln>
            <a:noFill/>
          </a:ln>
        </p:spPr>
      </p:pic>
      <p:sp>
        <p:nvSpPr>
          <p:cNvPr id="38" name="Google Shape;38;p5"/>
          <p:cNvSpPr/>
          <p:nvPr/>
        </p:nvSpPr>
        <p:spPr>
          <a:xfrm>
            <a:off x="473200" y="1200975"/>
            <a:ext cx="6566700" cy="11367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title"/>
          </p:nvPr>
        </p:nvSpPr>
        <p:spPr>
          <a:xfrm>
            <a:off x="318600" y="2676125"/>
            <a:ext cx="6831000" cy="976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0" name="Google Shape;40;p5"/>
          <p:cNvSpPr txBox="1">
            <a:spLocks noGrp="1"/>
          </p:cNvSpPr>
          <p:nvPr>
            <p:ph type="body" idx="1"/>
          </p:nvPr>
        </p:nvSpPr>
        <p:spPr>
          <a:xfrm>
            <a:off x="473200" y="3129175"/>
            <a:ext cx="3357600" cy="6393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1" name="Google Shape;41;p5"/>
          <p:cNvSpPr txBox="1">
            <a:spLocks noGrp="1"/>
          </p:cNvSpPr>
          <p:nvPr>
            <p:ph type="body" idx="2"/>
          </p:nvPr>
        </p:nvSpPr>
        <p:spPr>
          <a:xfrm>
            <a:off x="3830800" y="3129175"/>
            <a:ext cx="3209100" cy="6393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2" name="Google Shape;42;p5"/>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r" rtl="0">
              <a:spcBef>
                <a:spcPts val="0"/>
              </a:spcBef>
              <a:spcAft>
                <a:spcPts val="0"/>
              </a:spcAft>
              <a:buNone/>
            </a:pPr>
            <a:endParaRPr sz="1200" b="1">
              <a:solidFill>
                <a:srgbClr val="D9D9D9"/>
              </a:solidFill>
            </a:endParaRPr>
          </a:p>
        </p:txBody>
      </p:sp>
      <p:pic>
        <p:nvPicPr>
          <p:cNvPr id="43" name="Google Shape;43;p5"/>
          <p:cNvPicPr preferRelativeResize="0"/>
          <p:nvPr/>
        </p:nvPicPr>
        <p:blipFill>
          <a:blip r:embed="rId3">
            <a:alphaModFix/>
          </a:blip>
          <a:stretch>
            <a:fillRect/>
          </a:stretch>
        </p:blipFill>
        <p:spPr>
          <a:xfrm>
            <a:off x="473200" y="474225"/>
            <a:ext cx="898024" cy="600800"/>
          </a:xfrm>
          <a:prstGeom prst="rect">
            <a:avLst/>
          </a:prstGeom>
          <a:noFill/>
          <a:ln>
            <a:noFill/>
          </a:ln>
        </p:spPr>
      </p:pic>
      <p:sp>
        <p:nvSpPr>
          <p:cNvPr id="44" name="Google Shape;44;p5"/>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p:nvPr/>
        </p:nvSpPr>
        <p:spPr>
          <a:xfrm>
            <a:off x="473200" y="1208500"/>
            <a:ext cx="6544800" cy="6393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469050" y="1208500"/>
            <a:ext cx="6544800" cy="639300"/>
          </a:xfrm>
          <a:prstGeom prst="rect">
            <a:avLst/>
          </a:prstGeom>
          <a:gradFill>
            <a:gsLst>
              <a:gs pos="0">
                <a:srgbClr val="00D5C0"/>
              </a:gs>
              <a:gs pos="100000">
                <a:srgbClr val="044F48"/>
              </a:gs>
            </a:gsLst>
            <a:lin ang="5400012" scaled="0"/>
          </a:gradFill>
        </p:spPr>
        <p:txBody>
          <a:bodyPr spcFirstLastPara="1" wrap="square" lIns="91425" tIns="91425" rIns="91425" bIns="91425" anchor="t" anchorCtr="0">
            <a:noAutofit/>
          </a:bodyPr>
          <a:lstStyle>
            <a:lvl1pPr lvl="0" rtl="0">
              <a:spcBef>
                <a:spcPts val="0"/>
              </a:spcBef>
              <a:spcAft>
                <a:spcPts val="0"/>
              </a:spcAft>
              <a:buClr>
                <a:srgbClr val="000000"/>
              </a:buClr>
              <a:buSzPts val="2800"/>
              <a:buNone/>
              <a:defRPr>
                <a:solidFill>
                  <a:srgbClr val="000000"/>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pic>
        <p:nvPicPr>
          <p:cNvPr id="48" name="Google Shape;48;p6"/>
          <p:cNvPicPr preferRelativeResize="0"/>
          <p:nvPr/>
        </p:nvPicPr>
        <p:blipFill>
          <a:blip r:embed="rId2">
            <a:alphaModFix amt="6000"/>
          </a:blip>
          <a:stretch>
            <a:fillRect/>
          </a:stretch>
        </p:blipFill>
        <p:spPr>
          <a:xfrm>
            <a:off x="1448925" y="4557463"/>
            <a:ext cx="4664249" cy="3120499"/>
          </a:xfrm>
          <a:prstGeom prst="rect">
            <a:avLst/>
          </a:prstGeom>
          <a:noFill/>
          <a:ln>
            <a:noFill/>
          </a:ln>
        </p:spPr>
      </p:pic>
      <p:sp>
        <p:nvSpPr>
          <p:cNvPr id="49" name="Google Shape;49;p6"/>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r" rtl="0">
              <a:spcBef>
                <a:spcPts val="0"/>
              </a:spcBef>
              <a:spcAft>
                <a:spcPts val="0"/>
              </a:spcAft>
              <a:buNone/>
            </a:pPr>
            <a:endParaRPr sz="1200">
              <a:solidFill>
                <a:srgbClr val="222222"/>
              </a:solidFill>
            </a:endParaRPr>
          </a:p>
        </p:txBody>
      </p:sp>
      <p:pic>
        <p:nvPicPr>
          <p:cNvPr id="50" name="Google Shape;50;p6"/>
          <p:cNvPicPr preferRelativeResize="0"/>
          <p:nvPr/>
        </p:nvPicPr>
        <p:blipFill>
          <a:blip r:embed="rId3">
            <a:alphaModFix/>
          </a:blip>
          <a:stretch>
            <a:fillRect/>
          </a:stretch>
        </p:blipFill>
        <p:spPr>
          <a:xfrm>
            <a:off x="473200" y="474225"/>
            <a:ext cx="898024" cy="600800"/>
          </a:xfrm>
          <a:prstGeom prst="rect">
            <a:avLst/>
          </a:prstGeom>
          <a:noFill/>
          <a:ln>
            <a:noFill/>
          </a:ln>
        </p:spPr>
      </p:pic>
      <p:sp>
        <p:nvSpPr>
          <p:cNvPr id="51" name="Google Shape;51;p6"/>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p:nvPr/>
        </p:nvSpPr>
        <p:spPr>
          <a:xfrm>
            <a:off x="445450" y="1247200"/>
            <a:ext cx="3518700" cy="84969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 name="Google Shape;54;p7"/>
          <p:cNvPicPr preferRelativeResize="0"/>
          <p:nvPr/>
        </p:nvPicPr>
        <p:blipFill>
          <a:blip r:embed="rId2">
            <a:alphaModFix amt="6000"/>
          </a:blip>
          <a:stretch>
            <a:fillRect/>
          </a:stretch>
        </p:blipFill>
        <p:spPr>
          <a:xfrm>
            <a:off x="1589525" y="3935400"/>
            <a:ext cx="4664249" cy="3120499"/>
          </a:xfrm>
          <a:prstGeom prst="rect">
            <a:avLst/>
          </a:prstGeom>
          <a:noFill/>
          <a:ln>
            <a:noFill/>
          </a:ln>
        </p:spPr>
      </p:pic>
      <p:sp>
        <p:nvSpPr>
          <p:cNvPr id="55" name="Google Shape;55;p7"/>
          <p:cNvSpPr txBox="1">
            <a:spLocks noGrp="1"/>
          </p:cNvSpPr>
          <p:nvPr>
            <p:ph type="title"/>
          </p:nvPr>
        </p:nvSpPr>
        <p:spPr>
          <a:xfrm>
            <a:off x="445450" y="1807000"/>
            <a:ext cx="2398800" cy="3035400"/>
          </a:xfrm>
          <a:prstGeom prst="rect">
            <a:avLst/>
          </a:prstGeom>
        </p:spPr>
        <p:txBody>
          <a:bodyPr spcFirstLastPara="1" wrap="square" lIns="91425" tIns="91425" rIns="91425" bIns="91425" anchor="t" anchorCtr="0">
            <a:noAutofit/>
          </a:bodyPr>
          <a:lstStyle>
            <a:lvl1pPr lvl="0">
              <a:spcBef>
                <a:spcPts val="0"/>
              </a:spcBef>
              <a:spcAft>
                <a:spcPts val="0"/>
              </a:spcAft>
              <a:buClr>
                <a:srgbClr val="222222"/>
              </a:buClr>
              <a:buSzPts val="2800"/>
              <a:buNone/>
              <a:defRPr>
                <a:solidFill>
                  <a:srgbClr val="222222"/>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6" name="Google Shape;56;p7"/>
          <p:cNvSpPr txBox="1">
            <a:spLocks noGrp="1"/>
          </p:cNvSpPr>
          <p:nvPr>
            <p:ph type="body" idx="1"/>
          </p:nvPr>
        </p:nvSpPr>
        <p:spPr>
          <a:xfrm>
            <a:off x="445450" y="4366050"/>
            <a:ext cx="3278700" cy="5377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000000"/>
              </a:buClr>
              <a:buSzPts val="13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sp>
        <p:nvSpPr>
          <p:cNvPr id="57" name="Google Shape;57;p7"/>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noFill/>
        <a:effectLst/>
      </p:bgPr>
    </p:bg>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527950" y="1659675"/>
            <a:ext cx="4896600" cy="7370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60" name="Google Shape;60;p8"/>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1" name="Google Shape;61;p8"/>
          <p:cNvPicPr preferRelativeResize="0"/>
          <p:nvPr/>
        </p:nvPicPr>
        <p:blipFill>
          <a:blip r:embed="rId2">
            <a:alphaModFix amt="6000"/>
          </a:blip>
          <a:stretch>
            <a:fillRect/>
          </a:stretch>
        </p:blipFill>
        <p:spPr>
          <a:xfrm>
            <a:off x="2762400" y="7415300"/>
            <a:ext cx="4664249" cy="3120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p:nvPr/>
        </p:nvSpPr>
        <p:spPr>
          <a:xfrm>
            <a:off x="658700" y="1280925"/>
            <a:ext cx="3122400" cy="85446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9"/>
          <p:cNvPicPr preferRelativeResize="0"/>
          <p:nvPr/>
        </p:nvPicPr>
        <p:blipFill>
          <a:blip r:embed="rId2">
            <a:alphaModFix amt="6000"/>
          </a:blip>
          <a:stretch>
            <a:fillRect/>
          </a:stretch>
        </p:blipFill>
        <p:spPr>
          <a:xfrm>
            <a:off x="1448925" y="4109875"/>
            <a:ext cx="4664249" cy="3120499"/>
          </a:xfrm>
          <a:prstGeom prst="rect">
            <a:avLst/>
          </a:prstGeom>
          <a:noFill/>
          <a:ln>
            <a:noFill/>
          </a:ln>
        </p:spPr>
      </p:pic>
      <p:sp>
        <p:nvSpPr>
          <p:cNvPr id="65" name="Google Shape;65;p9"/>
          <p:cNvSpPr txBox="1">
            <a:spLocks noGrp="1"/>
          </p:cNvSpPr>
          <p:nvPr>
            <p:ph type="title"/>
          </p:nvPr>
        </p:nvSpPr>
        <p:spPr>
          <a:xfrm>
            <a:off x="658700" y="1654125"/>
            <a:ext cx="2905500" cy="36462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None/>
              <a:defRPr>
                <a:solidFill>
                  <a:srgbClr val="000000"/>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6" name="Google Shape;66;p9"/>
          <p:cNvSpPr txBox="1">
            <a:spLocks noGrp="1"/>
          </p:cNvSpPr>
          <p:nvPr>
            <p:ph type="subTitle" idx="1"/>
          </p:nvPr>
        </p:nvSpPr>
        <p:spPr>
          <a:xfrm>
            <a:off x="658700" y="5458925"/>
            <a:ext cx="2905500" cy="192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000000"/>
              </a:buClr>
              <a:buSzPts val="1600"/>
              <a:buNone/>
              <a:defRPr sz="1600">
                <a:solidFill>
                  <a:srgbClr val="000000"/>
                </a:solidFill>
              </a:defRPr>
            </a:lvl1pPr>
            <a:lvl2pPr lvl="1">
              <a:lnSpc>
                <a:spcPct val="100000"/>
              </a:lnSpc>
              <a:spcBef>
                <a:spcPts val="0"/>
              </a:spcBef>
              <a:spcAft>
                <a:spcPts val="0"/>
              </a:spcAft>
              <a:buClr>
                <a:srgbClr val="000000"/>
              </a:buClr>
              <a:buSzPts val="1600"/>
              <a:buNone/>
              <a:defRPr sz="1600">
                <a:solidFill>
                  <a:srgbClr val="000000"/>
                </a:solidFill>
              </a:defRPr>
            </a:lvl2pPr>
            <a:lvl3pPr lvl="2">
              <a:lnSpc>
                <a:spcPct val="100000"/>
              </a:lnSpc>
              <a:spcBef>
                <a:spcPts val="0"/>
              </a:spcBef>
              <a:spcAft>
                <a:spcPts val="0"/>
              </a:spcAft>
              <a:buClr>
                <a:srgbClr val="000000"/>
              </a:buClr>
              <a:buSzPts val="1600"/>
              <a:buNone/>
              <a:defRPr sz="1600">
                <a:solidFill>
                  <a:srgbClr val="000000"/>
                </a:solidFill>
              </a:defRPr>
            </a:lvl3pPr>
            <a:lvl4pPr lvl="3">
              <a:lnSpc>
                <a:spcPct val="100000"/>
              </a:lnSpc>
              <a:spcBef>
                <a:spcPts val="0"/>
              </a:spcBef>
              <a:spcAft>
                <a:spcPts val="0"/>
              </a:spcAft>
              <a:buClr>
                <a:srgbClr val="000000"/>
              </a:buClr>
              <a:buSzPts val="1600"/>
              <a:buNone/>
              <a:defRPr sz="1600">
                <a:solidFill>
                  <a:srgbClr val="000000"/>
                </a:solidFill>
              </a:defRPr>
            </a:lvl4pPr>
            <a:lvl5pPr lvl="4">
              <a:lnSpc>
                <a:spcPct val="100000"/>
              </a:lnSpc>
              <a:spcBef>
                <a:spcPts val="0"/>
              </a:spcBef>
              <a:spcAft>
                <a:spcPts val="0"/>
              </a:spcAft>
              <a:buClr>
                <a:srgbClr val="000000"/>
              </a:buClr>
              <a:buSzPts val="1600"/>
              <a:buNone/>
              <a:defRPr sz="1600">
                <a:solidFill>
                  <a:srgbClr val="000000"/>
                </a:solidFill>
              </a:defRPr>
            </a:lvl5pPr>
            <a:lvl6pPr lvl="5">
              <a:lnSpc>
                <a:spcPct val="100000"/>
              </a:lnSpc>
              <a:spcBef>
                <a:spcPts val="0"/>
              </a:spcBef>
              <a:spcAft>
                <a:spcPts val="0"/>
              </a:spcAft>
              <a:buClr>
                <a:srgbClr val="000000"/>
              </a:buClr>
              <a:buSzPts val="1600"/>
              <a:buNone/>
              <a:defRPr sz="1600">
                <a:solidFill>
                  <a:srgbClr val="000000"/>
                </a:solidFill>
              </a:defRPr>
            </a:lvl6pPr>
            <a:lvl7pPr lvl="6">
              <a:lnSpc>
                <a:spcPct val="100000"/>
              </a:lnSpc>
              <a:spcBef>
                <a:spcPts val="0"/>
              </a:spcBef>
              <a:spcAft>
                <a:spcPts val="0"/>
              </a:spcAft>
              <a:buClr>
                <a:srgbClr val="000000"/>
              </a:buClr>
              <a:buSzPts val="1600"/>
              <a:buNone/>
              <a:defRPr sz="1600">
                <a:solidFill>
                  <a:srgbClr val="000000"/>
                </a:solidFill>
              </a:defRPr>
            </a:lvl7pPr>
            <a:lvl8pPr lvl="7">
              <a:lnSpc>
                <a:spcPct val="100000"/>
              </a:lnSpc>
              <a:spcBef>
                <a:spcPts val="0"/>
              </a:spcBef>
              <a:spcAft>
                <a:spcPts val="0"/>
              </a:spcAft>
              <a:buClr>
                <a:srgbClr val="000000"/>
              </a:buClr>
              <a:buSzPts val="1600"/>
              <a:buNone/>
              <a:defRPr sz="1600">
                <a:solidFill>
                  <a:srgbClr val="000000"/>
                </a:solidFill>
              </a:defRPr>
            </a:lvl8pPr>
            <a:lvl9pPr lvl="8">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67" name="Google Shape;67;p9"/>
          <p:cNvSpPr txBox="1">
            <a:spLocks noGrp="1"/>
          </p:cNvSpPr>
          <p:nvPr>
            <p:ph type="body" idx="2"/>
          </p:nvPr>
        </p:nvSpPr>
        <p:spPr>
          <a:xfrm>
            <a:off x="4034950" y="1280925"/>
            <a:ext cx="3004800" cy="8410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000000"/>
              </a:buClr>
              <a:buSzPts val="13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sp>
        <p:nvSpPr>
          <p:cNvPr id="68" name="Google Shape;68;p9"/>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9" name="Google Shape;69;p9"/>
          <p:cNvSpPr txBox="1">
            <a:spLocks noGrp="1"/>
          </p:cNvSpPr>
          <p:nvPr>
            <p:ph type="sldNum" idx="3"/>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257775" y="9038027"/>
            <a:ext cx="6599100" cy="653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rgbClr val="000000"/>
              </a:buClr>
              <a:buSzPts val="1300"/>
              <a:buFont typeface="Merriweather"/>
              <a:buNone/>
              <a:defRPr>
                <a:solidFill>
                  <a:srgbClr val="000000"/>
                </a:solidFill>
                <a:latin typeface="Merriweather"/>
                <a:ea typeface="Merriweather"/>
                <a:cs typeface="Merriweather"/>
                <a:sym typeface="Merriweather"/>
              </a:defRPr>
            </a:lvl1pPr>
          </a:lstStyle>
          <a:p>
            <a:endParaRPr/>
          </a:p>
        </p:txBody>
      </p:sp>
      <p:sp>
        <p:nvSpPr>
          <p:cNvPr id="72" name="Google Shape;72;p10"/>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0"/>
          <p:cNvPicPr preferRelativeResize="0"/>
          <p:nvPr/>
        </p:nvPicPr>
        <p:blipFill>
          <a:blip r:embed="rId2">
            <a:alphaModFix amt="6000"/>
          </a:blip>
          <a:stretch>
            <a:fillRect/>
          </a:stretch>
        </p:blipFill>
        <p:spPr>
          <a:xfrm>
            <a:off x="1448925" y="3784413"/>
            <a:ext cx="4664249" cy="3120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1900" y="1378025"/>
            <a:ext cx="6544800" cy="614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61900" y="2395100"/>
            <a:ext cx="6544800" cy="71001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p:nvPr/>
        </p:nvSpPr>
        <p:spPr>
          <a:xfrm>
            <a:off x="508650" y="9964550"/>
            <a:ext cx="6544800" cy="3846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rPr>
              <a:t>Copyright © 2022  AyeAI Consulting https://ayeai.xyz</a:t>
            </a:r>
            <a:endParaRPr sz="1200">
              <a:solidFill>
                <a:srgbClr val="222222"/>
              </a:solidFill>
            </a:endParaRPr>
          </a:p>
        </p:txBody>
      </p:sp>
      <p:sp>
        <p:nvSpPr>
          <p:cNvPr id="9" name="Google Shape;9;p1"/>
          <p:cNvSpPr txBox="1">
            <a:spLocks noGrp="1"/>
          </p:cNvSpPr>
          <p:nvPr>
            <p:ph type="sldNum" idx="12"/>
          </p:nvPr>
        </p:nvSpPr>
        <p:spPr>
          <a:xfrm>
            <a:off x="6552800" y="9964600"/>
            <a:ext cx="453900" cy="384600"/>
          </a:xfrm>
          <a:prstGeom prst="rect">
            <a:avLst/>
          </a:prstGeom>
          <a:noFill/>
          <a:ln>
            <a:noFill/>
          </a:ln>
        </p:spPr>
        <p:txBody>
          <a:bodyPr spcFirstLastPara="1" wrap="square" lIns="91425" tIns="91425" rIns="91425" bIns="91425" anchor="t" anchorCtr="0">
            <a:noAutofit/>
          </a:bodyPr>
          <a:lstStyle>
            <a:lvl1pPr lvl="0" algn="r">
              <a:buNone/>
              <a:defRPr sz="1200">
                <a:solidFill>
                  <a:srgbClr val="FFFFFF"/>
                </a:solidFill>
              </a:defRPr>
            </a:lvl1pPr>
            <a:lvl2pPr lvl="1" algn="r">
              <a:buNone/>
              <a:defRPr sz="1200">
                <a:solidFill>
                  <a:srgbClr val="FFFFFF"/>
                </a:solidFill>
              </a:defRPr>
            </a:lvl2pPr>
            <a:lvl3pPr lvl="2" algn="r">
              <a:buNone/>
              <a:defRPr sz="1200">
                <a:solidFill>
                  <a:srgbClr val="FFFFFF"/>
                </a:solidFill>
              </a:defRPr>
            </a:lvl3pPr>
            <a:lvl4pPr lvl="3" algn="r">
              <a:buNone/>
              <a:defRPr sz="1200">
                <a:solidFill>
                  <a:srgbClr val="FFFFFF"/>
                </a:solidFill>
              </a:defRPr>
            </a:lvl4pPr>
            <a:lvl5pPr lvl="4" algn="r">
              <a:buNone/>
              <a:defRPr sz="1200">
                <a:solidFill>
                  <a:srgbClr val="FFFFFF"/>
                </a:solidFill>
              </a:defRPr>
            </a:lvl5pPr>
            <a:lvl6pPr lvl="5" algn="r">
              <a:buNone/>
              <a:defRPr sz="1200">
                <a:solidFill>
                  <a:srgbClr val="FFFFFF"/>
                </a:solidFill>
              </a:defRPr>
            </a:lvl6pPr>
            <a:lvl7pPr lvl="6" algn="r">
              <a:buNone/>
              <a:defRPr sz="1200">
                <a:solidFill>
                  <a:srgbClr val="FFFFFF"/>
                </a:solidFill>
              </a:defRPr>
            </a:lvl7pPr>
            <a:lvl8pPr lvl="7" algn="r">
              <a:buNone/>
              <a:defRPr sz="1200">
                <a:solidFill>
                  <a:srgbClr val="FFFFFF"/>
                </a:solidFill>
              </a:defRPr>
            </a:lvl8pPr>
            <a:lvl9pPr lvl="8" algn="r">
              <a:buNone/>
              <a:defRPr sz="12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grpSp>
        <p:nvGrpSpPr>
          <p:cNvPr id="10" name="Google Shape;10;p1"/>
          <p:cNvGrpSpPr/>
          <p:nvPr/>
        </p:nvGrpSpPr>
        <p:grpSpPr>
          <a:xfrm>
            <a:off x="461700" y="461925"/>
            <a:ext cx="6544800" cy="614100"/>
            <a:chOff x="461700" y="461925"/>
            <a:chExt cx="6544800" cy="614100"/>
          </a:xfrm>
        </p:grpSpPr>
        <p:sp>
          <p:nvSpPr>
            <p:cNvPr id="11" name="Google Shape;11;p1"/>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ctr" rtl="0">
                <a:spcBef>
                  <a:spcPts val="0"/>
                </a:spcBef>
                <a:spcAft>
                  <a:spcPts val="0"/>
                </a:spcAft>
                <a:buNone/>
              </a:pPr>
              <a:r>
                <a:rPr lang="en" sz="1200" b="1"/>
                <a:t>                                   </a:t>
              </a:r>
              <a:endParaRPr sz="1200" b="1"/>
            </a:p>
            <a:p>
              <a:pPr marL="0" lvl="0" indent="0" algn="ctr" rtl="0">
                <a:spcBef>
                  <a:spcPts val="0"/>
                </a:spcBef>
                <a:spcAft>
                  <a:spcPts val="0"/>
                </a:spcAft>
                <a:buNone/>
              </a:pPr>
              <a:endParaRPr sz="1200" b="1"/>
            </a:p>
            <a:p>
              <a:pPr marL="0" lvl="0" indent="0" algn="r" rtl="0">
                <a:spcBef>
                  <a:spcPts val="0"/>
                </a:spcBef>
                <a:spcAft>
                  <a:spcPts val="0"/>
                </a:spcAft>
                <a:buNone/>
              </a:pPr>
              <a:endParaRPr sz="1200" b="1"/>
            </a:p>
            <a:p>
              <a:pPr marL="0" lvl="0" indent="0" algn="ctr" rtl="0">
                <a:spcBef>
                  <a:spcPts val="0"/>
                </a:spcBef>
                <a:spcAft>
                  <a:spcPts val="0"/>
                </a:spcAft>
                <a:buNone/>
              </a:pPr>
              <a:endParaRPr sz="1200" b="1"/>
            </a:p>
            <a:p>
              <a:pPr marL="0" lvl="0" indent="0" algn="ctr" rtl="0">
                <a:spcBef>
                  <a:spcPts val="0"/>
                </a:spcBef>
                <a:spcAft>
                  <a:spcPts val="0"/>
                </a:spcAft>
                <a:buNone/>
              </a:pPr>
              <a:endParaRPr sz="1200" b="1"/>
            </a:p>
          </p:txBody>
        </p:sp>
        <p:pic>
          <p:nvPicPr>
            <p:cNvPr id="12" name="Google Shape;12;p1"/>
            <p:cNvPicPr preferRelativeResize="0"/>
            <p:nvPr/>
          </p:nvPicPr>
          <p:blipFill>
            <a:blip r:embed="rId13">
              <a:alphaModFix/>
            </a:blip>
            <a:stretch>
              <a:fillRect/>
            </a:stretch>
          </p:blipFill>
          <p:spPr>
            <a:xfrm>
              <a:off x="461900" y="461950"/>
              <a:ext cx="917873" cy="614075"/>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bit.ly/uti-cdss"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yeportfoliorx/ayeportfoliorx.github.io"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2" name="Title 1">
            <a:extLst>
              <a:ext uri="{FF2B5EF4-FFF2-40B4-BE49-F238E27FC236}">
                <a16:creationId xmlns:a16="http://schemas.microsoft.com/office/drawing/2014/main" id="{6FB26782-D8E3-BC11-741D-4A1767AECEA7}"/>
              </a:ext>
            </a:extLst>
          </p:cNvPr>
          <p:cNvSpPr>
            <a:spLocks noGrp="1"/>
          </p:cNvSpPr>
          <p:nvPr>
            <p:ph type="title"/>
          </p:nvPr>
        </p:nvSpPr>
        <p:spPr/>
        <p:txBody>
          <a:bodyPr/>
          <a:lstStyle/>
          <a:p>
            <a:endParaRPr lang="en-IN"/>
          </a:p>
        </p:txBody>
      </p:sp>
      <p:sp>
        <p:nvSpPr>
          <p:cNvPr id="87" name="Google Shape;8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88" name="Google Shape;88;p13"/>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9" name="Google Shape;89;p13"/>
          <p:cNvSpPr txBox="1"/>
          <p:nvPr/>
        </p:nvSpPr>
        <p:spPr>
          <a:xfrm>
            <a:off x="884075" y="2802825"/>
            <a:ext cx="57018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a:solidFill>
                  <a:schemeClr val="accent1"/>
                </a:solidFill>
                <a:latin typeface="Merriweather"/>
                <a:ea typeface="Merriweather"/>
                <a:cs typeface="Merriweather"/>
                <a:sym typeface="Merriweather"/>
              </a:rPr>
              <a:t>Machine Learning based Analysis of Antibiogram</a:t>
            </a:r>
            <a:endParaRPr sz="3600">
              <a:solidFill>
                <a:schemeClr val="accent1"/>
              </a:solidFill>
              <a:latin typeface="Merriweather"/>
              <a:ea typeface="Merriweather"/>
              <a:cs typeface="Merriweather"/>
              <a:sym typeface="Merriweather"/>
            </a:endParaRPr>
          </a:p>
          <a:p>
            <a:pPr marL="0" lvl="0" indent="0" algn="ctr" rtl="0">
              <a:spcBef>
                <a:spcPts val="0"/>
              </a:spcBef>
              <a:spcAft>
                <a:spcPts val="0"/>
              </a:spcAft>
              <a:buNone/>
            </a:pPr>
            <a:r>
              <a:rPr lang="en" sz="3600">
                <a:solidFill>
                  <a:schemeClr val="accent1"/>
                </a:solidFill>
                <a:latin typeface="Merriweather"/>
                <a:ea typeface="Merriweather"/>
                <a:cs typeface="Merriweather"/>
                <a:sym typeface="Merriweather"/>
              </a:rPr>
              <a:t>  (UTI CDSS)</a:t>
            </a:r>
            <a:endParaRPr sz="3600">
              <a:solidFill>
                <a:schemeClr val="accent1"/>
              </a:solidFill>
              <a:latin typeface="Merriweather"/>
              <a:ea typeface="Merriweather"/>
              <a:cs typeface="Merriweather"/>
              <a:sym typeface="Merriweather"/>
            </a:endParaRPr>
          </a:p>
          <a:p>
            <a:pPr marL="0" lvl="0" indent="0" algn="l" rtl="0">
              <a:spcBef>
                <a:spcPts val="0"/>
              </a:spcBef>
              <a:spcAft>
                <a:spcPts val="0"/>
              </a:spcAft>
              <a:buNone/>
            </a:pPr>
            <a:endParaRPr sz="3600">
              <a:solidFill>
                <a:schemeClr val="accent1"/>
              </a:solidFill>
              <a:latin typeface="Merriweather"/>
              <a:ea typeface="Merriweather"/>
              <a:cs typeface="Merriweather"/>
              <a:sym typeface="Merriweather"/>
            </a:endParaRPr>
          </a:p>
          <a:p>
            <a:pPr marL="0" lvl="0" indent="0" algn="l" rtl="0">
              <a:spcBef>
                <a:spcPts val="0"/>
              </a:spcBef>
              <a:spcAft>
                <a:spcPts val="0"/>
              </a:spcAft>
              <a:buNone/>
            </a:pPr>
            <a:r>
              <a:rPr lang="en" sz="3600">
                <a:solidFill>
                  <a:schemeClr val="accent1"/>
                </a:solidFill>
                <a:latin typeface="Merriweather"/>
                <a:ea typeface="Merriweather"/>
                <a:cs typeface="Merriweather"/>
                <a:sym typeface="Merriweather"/>
              </a:rPr>
              <a:t>     Internship Report </a:t>
            </a:r>
            <a:endParaRPr sz="3600">
              <a:solidFill>
                <a:schemeClr val="accent1"/>
              </a:solidFill>
              <a:latin typeface="Merriweather"/>
              <a:ea typeface="Merriweather"/>
              <a:cs typeface="Merriweather"/>
              <a:sym typeface="Merriweather"/>
            </a:endParaRPr>
          </a:p>
        </p:txBody>
      </p:sp>
      <p:sp>
        <p:nvSpPr>
          <p:cNvPr id="90" name="Google Shape;90;p13"/>
          <p:cNvSpPr txBox="1"/>
          <p:nvPr/>
        </p:nvSpPr>
        <p:spPr>
          <a:xfrm>
            <a:off x="884075" y="5868207"/>
            <a:ext cx="5284500" cy="41857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i="1" dirty="0">
                <a:latin typeface="Roboto"/>
                <a:ea typeface="Roboto"/>
                <a:cs typeface="Roboto"/>
                <a:sym typeface="Roboto"/>
              </a:rPr>
              <a:t>Name of the Student : Chrins Thomas Jojo</a:t>
            </a: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r>
              <a:rPr lang="en" sz="2000" i="1" dirty="0">
                <a:latin typeface="Roboto"/>
                <a:ea typeface="Roboto"/>
                <a:cs typeface="Roboto"/>
                <a:sym typeface="Roboto"/>
              </a:rPr>
              <a:t>Industry  Mentors </a:t>
            </a:r>
            <a:r>
              <a:rPr lang="en-IN" sz="2000" i="1" dirty="0">
                <a:latin typeface="Roboto"/>
                <a:ea typeface="Roboto"/>
                <a:cs typeface="Roboto"/>
                <a:sym typeface="Roboto"/>
              </a:rPr>
              <a:t>: Abhishek Choudhary, Dr </a:t>
            </a:r>
            <a:r>
              <a:rPr lang="en-IN" sz="2000" i="1" dirty="0" err="1">
                <a:latin typeface="Roboto"/>
                <a:ea typeface="Roboto"/>
                <a:cs typeface="Roboto"/>
                <a:sym typeface="Roboto"/>
              </a:rPr>
              <a:t>Srija</a:t>
            </a:r>
            <a:r>
              <a:rPr lang="en-IN" sz="2000" i="1" dirty="0">
                <a:latin typeface="Roboto"/>
                <a:ea typeface="Roboto"/>
                <a:cs typeface="Roboto"/>
                <a:sym typeface="Roboto"/>
              </a:rPr>
              <a:t> Katta</a:t>
            </a: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r>
              <a:rPr lang="en" sz="2000" i="1" dirty="0">
                <a:latin typeface="Roboto"/>
                <a:ea typeface="Roboto"/>
                <a:cs typeface="Roboto"/>
                <a:sym typeface="Roboto"/>
              </a:rPr>
              <a:t>Duration of Internship : </a:t>
            </a: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r>
              <a:rPr lang="en" sz="2000" i="1" dirty="0">
                <a:latin typeface="Roboto"/>
                <a:ea typeface="Roboto"/>
                <a:cs typeface="Roboto"/>
                <a:sym typeface="Roboto"/>
              </a:rPr>
              <a:t>Team : Chrins Thomas Jojo, Joel George, Anjaly Sathyan, Rosenna Francis</a:t>
            </a:r>
            <a:endParaRPr sz="2000" i="1"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54" name="Google Shape;154;p21"/>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5" name="Google Shape;155;p21"/>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56" name="Google Shape;156;p21"/>
          <p:cNvSpPr txBox="1"/>
          <p:nvPr/>
        </p:nvSpPr>
        <p:spPr>
          <a:xfrm>
            <a:off x="469050" y="2210200"/>
            <a:ext cx="6256200" cy="461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Roboto"/>
              <a:ea typeface="Roboto"/>
              <a:cs typeface="Roboto"/>
              <a:sym typeface="Roboto"/>
            </a:endParaRPr>
          </a:p>
          <a:p>
            <a:pPr marL="457200" lvl="0" indent="-381000" algn="l" rtl="0">
              <a:spcBef>
                <a:spcPts val="0"/>
              </a:spcBef>
              <a:spcAft>
                <a:spcPts val="0"/>
              </a:spcAft>
              <a:buSzPts val="2400"/>
              <a:buFont typeface="Roboto"/>
              <a:buChar char="●"/>
            </a:pPr>
            <a:r>
              <a:rPr lang="en" sz="2400">
                <a:latin typeface="Times New Roman"/>
                <a:ea typeface="Times New Roman"/>
                <a:cs typeface="Times New Roman"/>
                <a:sym typeface="Times New Roman"/>
              </a:rPr>
              <a:t>Scikit-learn, a library for machine learning that helps in predictive data analysis has also been installed and setup</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Roboto"/>
                <a:ea typeface="Roboto"/>
                <a:cs typeface="Roboto"/>
                <a:sym typeface="Roboto"/>
              </a:rPr>
              <a:t>Cloning up the coded data files from Github  into the Notebook </a:t>
            </a:r>
            <a:endParaRPr sz="2400">
              <a:latin typeface="Times New Roman"/>
              <a:ea typeface="Times New Roman"/>
              <a:cs typeface="Times New Roman"/>
              <a:sym typeface="Times New Roman"/>
            </a:endParaRPr>
          </a:p>
        </p:txBody>
      </p:sp>
      <p:pic>
        <p:nvPicPr>
          <p:cNvPr id="157" name="Google Shape;157;p21"/>
          <p:cNvPicPr preferRelativeResize="0"/>
          <p:nvPr/>
        </p:nvPicPr>
        <p:blipFill rotWithShape="1">
          <a:blip r:embed="rId3">
            <a:alphaModFix/>
          </a:blip>
          <a:srcRect r="5455"/>
          <a:stretch/>
        </p:blipFill>
        <p:spPr>
          <a:xfrm>
            <a:off x="310725" y="4002300"/>
            <a:ext cx="6861450" cy="1941325"/>
          </a:xfrm>
          <a:prstGeom prst="rect">
            <a:avLst/>
          </a:prstGeom>
          <a:noFill/>
          <a:ln>
            <a:noFill/>
          </a:ln>
        </p:spPr>
      </p:pic>
      <p:pic>
        <p:nvPicPr>
          <p:cNvPr id="158" name="Google Shape;158;p21"/>
          <p:cNvPicPr preferRelativeResize="0"/>
          <p:nvPr/>
        </p:nvPicPr>
        <p:blipFill>
          <a:blip r:embed="rId4">
            <a:alphaModFix/>
          </a:blip>
          <a:stretch>
            <a:fillRect/>
          </a:stretch>
        </p:blipFill>
        <p:spPr>
          <a:xfrm>
            <a:off x="152400" y="6980200"/>
            <a:ext cx="7257301" cy="11494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64" name="Google Shape;164;p22"/>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5" name="Google Shape;165;p22"/>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66" name="Google Shape;166;p22"/>
          <p:cNvSpPr txBox="1"/>
          <p:nvPr/>
        </p:nvSpPr>
        <p:spPr>
          <a:xfrm>
            <a:off x="469050" y="2210200"/>
            <a:ext cx="6256200" cy="865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oboto"/>
                <a:ea typeface="Roboto"/>
                <a:cs typeface="Roboto"/>
                <a:sym typeface="Roboto"/>
              </a:rPr>
              <a:t>Training and Testing the Data</a:t>
            </a:r>
            <a:endParaRPr sz="2400" b="1">
              <a:latin typeface="Roboto"/>
              <a:ea typeface="Roboto"/>
              <a:cs typeface="Roboto"/>
              <a:sym typeface="Roboto"/>
            </a:endParaRPr>
          </a:p>
          <a:p>
            <a:pPr marL="914400" lvl="0" indent="-381000" algn="l" rtl="0">
              <a:spcBef>
                <a:spcPts val="0"/>
              </a:spcBef>
              <a:spcAft>
                <a:spcPts val="0"/>
              </a:spcAft>
              <a:buSzPts val="2400"/>
              <a:buFont typeface="Roboto"/>
              <a:buChar char="●"/>
            </a:pPr>
            <a:r>
              <a:rPr lang="en" sz="2400">
                <a:latin typeface="Roboto"/>
                <a:ea typeface="Roboto"/>
                <a:cs typeface="Roboto"/>
                <a:sym typeface="Roboto"/>
              </a:rPr>
              <a:t>The variables in the normalised data are coded to fit in the model and predict </a:t>
            </a:r>
            <a:endParaRPr sz="2400">
              <a:latin typeface="Roboto"/>
              <a:ea typeface="Roboto"/>
              <a:cs typeface="Roboto"/>
              <a:sym typeface="Roboto"/>
            </a:endParaRPr>
          </a:p>
          <a:p>
            <a:pPr marL="914400" lvl="0" indent="-381000" algn="l" rtl="0">
              <a:spcBef>
                <a:spcPts val="0"/>
              </a:spcBef>
              <a:spcAft>
                <a:spcPts val="0"/>
              </a:spcAft>
              <a:buSzPts val="2400"/>
              <a:buFont typeface="Roboto"/>
              <a:buChar char="●"/>
            </a:pPr>
            <a:r>
              <a:rPr lang="en" sz="2400">
                <a:latin typeface="Roboto"/>
                <a:ea typeface="Roboto"/>
                <a:cs typeface="Roboto"/>
                <a:sym typeface="Roboto"/>
              </a:rPr>
              <a:t>Libraries like numpy, pandas have been used and the data have been fitted into DataFrame to find the correlation between the variables.</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67" name="Google Shape;167;p22"/>
          <p:cNvPicPr preferRelativeResize="0"/>
          <p:nvPr/>
        </p:nvPicPr>
        <p:blipFill>
          <a:blip r:embed="rId3">
            <a:alphaModFix/>
          </a:blip>
          <a:stretch>
            <a:fillRect/>
          </a:stretch>
        </p:blipFill>
        <p:spPr>
          <a:xfrm>
            <a:off x="723525" y="5567263"/>
            <a:ext cx="6115050" cy="409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73" name="Google Shape;173;p23"/>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74" name="Google Shape;174;p23"/>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75" name="Google Shape;175;p23"/>
          <p:cNvSpPr txBox="1"/>
          <p:nvPr/>
        </p:nvSpPr>
        <p:spPr>
          <a:xfrm>
            <a:off x="469050" y="2210200"/>
            <a:ext cx="6256200" cy="717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Roboto"/>
              <a:ea typeface="Roboto"/>
              <a:cs typeface="Roboto"/>
              <a:sym typeface="Roboto"/>
            </a:endParaRPr>
          </a:p>
          <a:p>
            <a:pPr marL="342900" lvl="0" indent="-381000" algn="l" rtl="0">
              <a:spcBef>
                <a:spcPts val="0"/>
              </a:spcBef>
              <a:spcAft>
                <a:spcPts val="0"/>
              </a:spcAft>
              <a:buSzPts val="2400"/>
              <a:buFont typeface="Roboto"/>
              <a:buChar char="●"/>
            </a:pPr>
            <a:r>
              <a:rPr lang="en" sz="2400">
                <a:latin typeface="Roboto"/>
                <a:ea typeface="Roboto"/>
                <a:cs typeface="Roboto"/>
                <a:sym typeface="Roboto"/>
              </a:rPr>
              <a:t>Linear Regression model has been applied to predict the probability </a:t>
            </a:r>
            <a:endParaRPr sz="2400">
              <a:latin typeface="Roboto"/>
              <a:ea typeface="Roboto"/>
              <a:cs typeface="Roboto"/>
              <a:sym typeface="Roboto"/>
            </a:endParaRPr>
          </a:p>
          <a:p>
            <a:pPr marL="342900" lvl="0" indent="-381000" algn="l" rtl="0">
              <a:spcBef>
                <a:spcPts val="0"/>
              </a:spcBef>
              <a:spcAft>
                <a:spcPts val="0"/>
              </a:spcAft>
              <a:buSzPts val="2400"/>
              <a:buFont typeface="Roboto"/>
              <a:buChar char="●"/>
            </a:pPr>
            <a:r>
              <a:rPr lang="en" sz="2400">
                <a:latin typeface="Roboto"/>
                <a:ea typeface="Roboto"/>
                <a:cs typeface="Roboto"/>
                <a:sym typeface="Roboto"/>
              </a:rPr>
              <a:t>The data is first trained and then tested to predict the probability </a:t>
            </a:r>
            <a:endParaRPr sz="2400">
              <a:latin typeface="Roboto"/>
              <a:ea typeface="Roboto"/>
              <a:cs typeface="Roboto"/>
              <a:sym typeface="Roboto"/>
            </a:endParaRPr>
          </a:p>
          <a:p>
            <a:pPr marL="342900" lvl="0" indent="-381000" algn="l" rtl="0">
              <a:spcBef>
                <a:spcPts val="0"/>
              </a:spcBef>
              <a:spcAft>
                <a:spcPts val="0"/>
              </a:spcAft>
              <a:buSzPts val="2400"/>
              <a:buFont typeface="Roboto"/>
              <a:buChar char="●"/>
            </a:pPr>
            <a:r>
              <a:rPr lang="en" sz="2400">
                <a:latin typeface="Roboto"/>
                <a:ea typeface="Roboto"/>
                <a:cs typeface="Roboto"/>
                <a:sym typeface="Roboto"/>
              </a:rPr>
              <a:t>Then skewed data is eliminated and then the CDSS is made available to use with a sample data</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76" name="Google Shape;176;p23"/>
          <p:cNvPicPr preferRelativeResize="0"/>
          <p:nvPr/>
        </p:nvPicPr>
        <p:blipFill>
          <a:blip r:embed="rId3">
            <a:alphaModFix/>
          </a:blip>
          <a:stretch>
            <a:fillRect/>
          </a:stretch>
        </p:blipFill>
        <p:spPr>
          <a:xfrm>
            <a:off x="304800" y="5344675"/>
            <a:ext cx="7257302" cy="402516"/>
          </a:xfrm>
          <a:prstGeom prst="rect">
            <a:avLst/>
          </a:prstGeom>
          <a:noFill/>
          <a:ln>
            <a:noFill/>
          </a:ln>
        </p:spPr>
      </p:pic>
      <p:pic>
        <p:nvPicPr>
          <p:cNvPr id="177" name="Google Shape;177;p23"/>
          <p:cNvPicPr preferRelativeResize="0"/>
          <p:nvPr/>
        </p:nvPicPr>
        <p:blipFill>
          <a:blip r:embed="rId4">
            <a:alphaModFix/>
          </a:blip>
          <a:stretch>
            <a:fillRect/>
          </a:stretch>
        </p:blipFill>
        <p:spPr>
          <a:xfrm>
            <a:off x="725350" y="6033250"/>
            <a:ext cx="5743575" cy="368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83" name="Google Shape;183;p24"/>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84" name="Google Shape;184;p24"/>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85" name="Google Shape;185;p24"/>
          <p:cNvSpPr txBox="1"/>
          <p:nvPr/>
        </p:nvSpPr>
        <p:spPr>
          <a:xfrm>
            <a:off x="469050" y="2210200"/>
            <a:ext cx="6256200" cy="49563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Roboto"/>
              <a:buChar char="●"/>
            </a:pPr>
            <a:r>
              <a:rPr lang="en" sz="2400">
                <a:latin typeface="Roboto"/>
                <a:ea typeface="Roboto"/>
                <a:cs typeface="Roboto"/>
                <a:sym typeface="Roboto"/>
              </a:rPr>
              <a:t>Then finally CDSS UI is made to predict the likely organism that is causing UTI Based on age, gender and location.</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86" name="Google Shape;186;p24"/>
          <p:cNvPicPr preferRelativeResize="0"/>
          <p:nvPr/>
        </p:nvPicPr>
        <p:blipFill>
          <a:blip r:embed="rId3">
            <a:alphaModFix/>
          </a:blip>
          <a:stretch>
            <a:fillRect/>
          </a:stretch>
        </p:blipFill>
        <p:spPr>
          <a:xfrm>
            <a:off x="457050" y="3581650"/>
            <a:ext cx="6280188" cy="2501946"/>
          </a:xfrm>
          <a:prstGeom prst="rect">
            <a:avLst/>
          </a:prstGeom>
          <a:noFill/>
          <a:ln>
            <a:noFill/>
          </a:ln>
        </p:spPr>
      </p:pic>
      <p:pic>
        <p:nvPicPr>
          <p:cNvPr id="187" name="Google Shape;187;p24"/>
          <p:cNvPicPr preferRelativeResize="0"/>
          <p:nvPr/>
        </p:nvPicPr>
        <p:blipFill>
          <a:blip r:embed="rId4">
            <a:alphaModFix/>
          </a:blip>
          <a:stretch>
            <a:fillRect/>
          </a:stretch>
        </p:blipFill>
        <p:spPr>
          <a:xfrm>
            <a:off x="600900" y="6083600"/>
            <a:ext cx="6281076" cy="27617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93" name="Google Shape;193;p25"/>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94" name="Google Shape;194;p25"/>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Observations and limitations</a:t>
            </a:r>
            <a:endParaRPr/>
          </a:p>
        </p:txBody>
      </p:sp>
      <p:sp>
        <p:nvSpPr>
          <p:cNvPr id="195" name="Google Shape;195;p25"/>
          <p:cNvSpPr txBox="1"/>
          <p:nvPr/>
        </p:nvSpPr>
        <p:spPr>
          <a:xfrm>
            <a:off x="469050" y="2210200"/>
            <a:ext cx="6256200" cy="8823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a:latin typeface="Roboto"/>
              <a:ea typeface="Roboto"/>
              <a:cs typeface="Roboto"/>
              <a:sym typeface="Roboto"/>
            </a:endParaRPr>
          </a:p>
          <a:p>
            <a:pPr marL="228600" lvl="0" indent="-342900" algn="l" rtl="0">
              <a:lnSpc>
                <a:spcPct val="115000"/>
              </a:lnSpc>
              <a:spcBef>
                <a:spcPts val="1600"/>
              </a:spcBef>
              <a:spcAft>
                <a:spcPts val="0"/>
              </a:spcAft>
              <a:buClr>
                <a:schemeClr val="dk2"/>
              </a:buClr>
              <a:buSzPts val="1800"/>
              <a:buFont typeface="Roboto"/>
              <a:buChar char="●"/>
            </a:pPr>
            <a:r>
              <a:rPr lang="en" sz="1800" b="1">
                <a:latin typeface="Roboto"/>
                <a:ea typeface="Roboto"/>
                <a:cs typeface="Roboto"/>
                <a:sym typeface="Roboto"/>
              </a:rPr>
              <a:t>Skewness in the data</a:t>
            </a:r>
            <a:endParaRPr sz="1800" b="1">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The data collected is the skewed with data more than at least 30 % of E.coli and followed by klebsiella sp and e.coli esbl positive</a:t>
            </a:r>
            <a:endParaRPr sz="1800">
              <a:latin typeface="Roboto"/>
              <a:ea typeface="Roboto"/>
              <a:cs typeface="Roboto"/>
              <a:sym typeface="Roboto"/>
            </a:endParaRPr>
          </a:p>
          <a:p>
            <a:pPr marL="228600" lvl="0" indent="-342900" algn="l" rtl="0">
              <a:lnSpc>
                <a:spcPct val="115000"/>
              </a:lnSpc>
              <a:spcBef>
                <a:spcPts val="0"/>
              </a:spcBef>
              <a:spcAft>
                <a:spcPts val="0"/>
              </a:spcAft>
              <a:buClr>
                <a:schemeClr val="dk2"/>
              </a:buClr>
              <a:buSzPts val="1800"/>
              <a:buFont typeface="Roboto"/>
              <a:buChar char="●"/>
            </a:pPr>
            <a:r>
              <a:rPr lang="en" sz="1800" b="1">
                <a:latin typeface="Roboto"/>
                <a:ea typeface="Roboto"/>
                <a:cs typeface="Roboto"/>
                <a:sym typeface="Roboto"/>
              </a:rPr>
              <a:t>Inadequate data collection</a:t>
            </a:r>
            <a:endParaRPr sz="1800" b="1">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There were multiple incomplete entries in the data which don't have all the necessary variables.</a:t>
            </a:r>
            <a:endParaRPr sz="1800">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The  data on clinical signs and vitals are completely ignored, which are important aspects in the diagnosis of Infectious conditions.</a:t>
            </a:r>
            <a:endParaRPr sz="1800">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Sample size is very less and does not form an representation of considerable region</a:t>
            </a:r>
            <a:endParaRPr sz="1800">
              <a:latin typeface="Roboto"/>
              <a:ea typeface="Roboto"/>
              <a:cs typeface="Roboto"/>
              <a:sym typeface="Roboto"/>
            </a:endParaRPr>
          </a:p>
          <a:p>
            <a:pPr marL="0" lvl="0" indent="0" algn="l" rtl="0">
              <a:lnSpc>
                <a:spcPct val="115000"/>
              </a:lnSpc>
              <a:spcBef>
                <a:spcPts val="1600"/>
              </a:spcBef>
              <a:spcAft>
                <a:spcPts val="0"/>
              </a:spcAft>
              <a:buNone/>
            </a:pPr>
            <a:endParaRPr sz="1800">
              <a:latin typeface="Roboto"/>
              <a:ea typeface="Roboto"/>
              <a:cs typeface="Roboto"/>
              <a:sym typeface="Roboto"/>
            </a:endParaRPr>
          </a:p>
          <a:p>
            <a:pPr marL="45720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01" name="Google Shape;201;p26"/>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02" name="Google Shape;202;p26"/>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perspectives &amp; suggestions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3" name="Google Shape;203;p26"/>
          <p:cNvSpPr txBox="1"/>
          <p:nvPr/>
        </p:nvSpPr>
        <p:spPr>
          <a:xfrm>
            <a:off x="469050" y="2210200"/>
            <a:ext cx="6256200" cy="786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b="1">
              <a:latin typeface="Roboto"/>
              <a:ea typeface="Roboto"/>
              <a:cs typeface="Roboto"/>
              <a:sym typeface="Roboto"/>
            </a:endParaRPr>
          </a:p>
          <a:p>
            <a:pPr marL="457200" lvl="0" indent="-342900" algn="l" rtl="0">
              <a:lnSpc>
                <a:spcPct val="115000"/>
              </a:lnSpc>
              <a:spcBef>
                <a:spcPts val="1600"/>
              </a:spcBef>
              <a:spcAft>
                <a:spcPts val="0"/>
              </a:spcAft>
              <a:buSzPts val="1800"/>
              <a:buFont typeface="Roboto"/>
              <a:buChar char="●"/>
            </a:pPr>
            <a:r>
              <a:rPr lang="en" sz="1800" b="1">
                <a:latin typeface="Roboto"/>
                <a:ea typeface="Roboto"/>
                <a:cs typeface="Roboto"/>
                <a:sym typeface="Roboto"/>
              </a:rPr>
              <a:t>Variables to be considered for Data Collection</a:t>
            </a:r>
            <a:endParaRPr sz="1800" b="1">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Clinical Presentation of the patient</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Vitals</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Laboratory data</a:t>
            </a:r>
            <a:endParaRPr sz="1800">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Suggestion</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Increase the sample size</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Getting more balanced data so that a single isolate does dominate</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2. Ensuring completeness of data entries, so that better insights can be drawn per parameter</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endParaRPr sz="1800">
              <a:latin typeface="Roboto"/>
              <a:ea typeface="Roboto"/>
              <a:cs typeface="Roboto"/>
              <a:sym typeface="Roboto"/>
            </a:endParaRPr>
          </a:p>
          <a:p>
            <a:pPr marL="914400" lvl="0" indent="0" algn="l" rtl="0">
              <a:lnSpc>
                <a:spcPct val="115000"/>
              </a:lnSpc>
              <a:spcBef>
                <a:spcPts val="1600"/>
              </a:spcBef>
              <a:spcAft>
                <a:spcPts val="0"/>
              </a:spcAft>
              <a:buNone/>
            </a:pPr>
            <a:endParaRPr sz="1800">
              <a:latin typeface="Roboto"/>
              <a:ea typeface="Roboto"/>
              <a:cs typeface="Roboto"/>
              <a:sym typeface="Roboto"/>
            </a:endParaRPr>
          </a:p>
          <a:p>
            <a:pPr marL="45720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09" name="Google Shape;209;p27"/>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10" name="Google Shape;210;p27"/>
          <p:cNvSpPr txBox="1"/>
          <p:nvPr/>
        </p:nvSpPr>
        <p:spPr>
          <a:xfrm>
            <a:off x="493400" y="1510900"/>
            <a:ext cx="6530700" cy="81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Disclaimers : </a:t>
            </a:r>
            <a:endParaRPr sz="1000" b="1"/>
          </a:p>
          <a:p>
            <a:pPr marL="0" lvl="0" indent="0" algn="just" rtl="0">
              <a:lnSpc>
                <a:spcPct val="90000"/>
              </a:lnSpc>
              <a:spcBef>
                <a:spcPts val="1000"/>
              </a:spcBef>
              <a:spcAft>
                <a:spcPts val="0"/>
              </a:spcAft>
              <a:buNone/>
            </a:pPr>
            <a:r>
              <a:rPr lang="en" sz="800"/>
              <a:t>No warranties are made to the correctness of the information presented. User discretion is requested in the usage of the information contained herein. The information presented should not be used for any critical or life saving purposes. No claims are made to the fitness for any purpose, not even even the implied purpose of merchantability.</a:t>
            </a:r>
            <a:endParaRPr sz="800"/>
          </a:p>
          <a:p>
            <a:pPr marL="0" lvl="0" indent="0" algn="just" rtl="0">
              <a:spcBef>
                <a:spcPts val="1000"/>
              </a:spcBef>
              <a:spcAft>
                <a:spcPts val="0"/>
              </a:spcAft>
              <a:buNone/>
            </a:pPr>
            <a:r>
              <a:rPr lang="en" sz="800"/>
              <a:t>No claims are made to the currency of the information presented herein. The audience is advised to refer to standard sources for more current information.</a:t>
            </a:r>
            <a:endParaRPr sz="800"/>
          </a:p>
          <a:p>
            <a:pPr marL="0" lvl="0" indent="0" algn="just" rtl="0">
              <a:lnSpc>
                <a:spcPct val="90000"/>
              </a:lnSpc>
              <a:spcBef>
                <a:spcPts val="1000"/>
              </a:spcBef>
              <a:spcAft>
                <a:spcPts val="0"/>
              </a:spcAft>
              <a:buNone/>
            </a:pPr>
            <a:r>
              <a:rPr lang="en" sz="800"/>
              <a:t>The authors are not responsible for damages or losses incurred directly or indirectly as a consequence of accessing, applying or otherwise using this information. This information is shared only for scientific proliferation and towards generating productive dialogue</a:t>
            </a:r>
            <a:endParaRPr sz="800"/>
          </a:p>
          <a:p>
            <a:pPr marL="0" lvl="0" indent="0" algn="just" rtl="0">
              <a:spcBef>
                <a:spcPts val="1000"/>
              </a:spcBef>
              <a:spcAft>
                <a:spcPts val="0"/>
              </a:spcAft>
              <a:buNone/>
            </a:pPr>
            <a:r>
              <a:rPr lang="en" sz="800"/>
              <a:t>The audience are advised not to use the information provided in medical practice or other critical scenarios without appropriate certification / license or without the supervision of a registered medical practitioner.</a:t>
            </a:r>
            <a:endParaRPr sz="800"/>
          </a:p>
          <a:p>
            <a:pPr marL="0" lvl="0" indent="0" algn="just" rtl="0">
              <a:spcBef>
                <a:spcPts val="1000"/>
              </a:spcBef>
              <a:spcAft>
                <a:spcPts val="0"/>
              </a:spcAft>
              <a:buNone/>
            </a:pPr>
            <a:r>
              <a:rPr lang="en" sz="800"/>
              <a:t>The dissemination of this information does not constitute medical advice and may not be used as such.</a:t>
            </a:r>
            <a:endParaRPr sz="800"/>
          </a:p>
          <a:p>
            <a:pPr marL="0" lvl="0" indent="0" algn="just" rtl="0">
              <a:spcBef>
                <a:spcPts val="1000"/>
              </a:spcBef>
              <a:spcAft>
                <a:spcPts val="0"/>
              </a:spcAft>
              <a:buNone/>
            </a:pPr>
            <a:r>
              <a:rPr lang="en" sz="800"/>
              <a:t>This document does not form a product offering or contract of any sort.</a:t>
            </a:r>
            <a:endParaRPr sz="800"/>
          </a:p>
          <a:p>
            <a:pPr marL="0" lvl="0" indent="0" algn="just" rtl="0">
              <a:spcBef>
                <a:spcPts val="1000"/>
              </a:spcBef>
              <a:spcAft>
                <a:spcPts val="0"/>
              </a:spcAft>
              <a:buNone/>
            </a:pPr>
            <a:r>
              <a:rPr lang="en" sz="800"/>
              <a:t>Disputes are subject to the jurisdiction of courts in Hyderabad, Telangana, India only</a:t>
            </a:r>
            <a:endParaRPr sz="800"/>
          </a:p>
          <a:p>
            <a:pPr marL="0" lvl="0" indent="0" algn="l" rtl="0">
              <a:spcBef>
                <a:spcPts val="0"/>
              </a:spcBef>
              <a:spcAft>
                <a:spcPts val="0"/>
              </a:spcAft>
              <a:buNone/>
            </a:pP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16" name="Google Shape;216;p28"/>
          <p:cNvSpPr txBox="1"/>
          <p:nvPr/>
        </p:nvSpPr>
        <p:spPr>
          <a:xfrm>
            <a:off x="493400" y="1270150"/>
            <a:ext cx="6530700" cy="84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Copyright © 2022 AyeAI Consulting</a:t>
            </a:r>
            <a:endParaRPr sz="1000"/>
          </a:p>
          <a:p>
            <a:pPr marL="0" lvl="0" indent="0" algn="just" rtl="0">
              <a:spcBef>
                <a:spcPts val="1000"/>
              </a:spcBef>
              <a:spcAft>
                <a:spcPts val="0"/>
              </a:spcAft>
              <a:buNone/>
            </a:pPr>
            <a:r>
              <a:rPr lang="en" sz="800"/>
              <a:t>** Content are subject to terms and conditions, including disclaimers provided </a:t>
            </a:r>
            <a:endParaRPr sz="800"/>
          </a:p>
          <a:p>
            <a:pPr marL="0" lvl="0" indent="0" algn="just" rtl="0">
              <a:spcBef>
                <a:spcPts val="1000"/>
              </a:spcBef>
              <a:spcAft>
                <a:spcPts val="0"/>
              </a:spcAft>
              <a:buNone/>
            </a:pPr>
            <a:r>
              <a:rPr lang="en" sz="800"/>
              <a:t>This document is subject to the provisions of </a:t>
            </a:r>
            <a:r>
              <a:rPr lang="en" sz="800">
                <a:solidFill>
                  <a:srgbClr val="222222"/>
                </a:solidFill>
                <a:highlight>
                  <a:srgbClr val="FFFFFF"/>
                </a:highlight>
              </a:rPr>
              <a:t>The Copyright Act 1957 (as amended by the Copyright Amendment Act 2012) of the Republic of India (Bharat), the provisions of the WIPO (World Intellectual Property Organization), and relevant conventions and charters. No part of this publication may be reproduced without the explicit written (non-electronic) permission of the copyright holders and the authors.</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It is sold, or distributed packaged with other products, under the explicit conditions of NO WARRANTY and ZERO LIABILITY (limited to a maximum of INR 1/- one Indian rupee only). This document does not form a contract, neither a service or product commitment.</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While we have exercised due diligence in presenting material that is accurate to the best of our knowledge as of the time fo being sent to press, or for online publication, there is no claim to the correctness of fitment to any purpose and the readers are advised, and cautioned to apply appropriate professional judgement in using the content presented. Alternate sources of information must be consulted to establish the correctness of material presented. If professional services are sought then the readers may contact the appropriate professional organization of their country of residence.</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AyeAI and its affiliates reserve all rights, including publication, broadcast, archival, cinematic, artistic, as well as the right to make any modifications at the will of the managing partners in majority at AyeAI Consulting, including modifications to features, descriptions, specifications or otherwise make any changes desired, which may render the information in this document devoid of utility or information. No liability shall be brought upon AyeAI, its affiliates, or the authors in this regard, and no claims shall be admissible in any jurisdiction.</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Any names of individuals, or bodies corporate (such as persons, companies, or societies) are meant to be fictitious unless claimed otherwise and any correlation to any person, living or dead, or any organization is only coincidental. The authors and AyeAI claim creative freedom of expression in this regard and for matters of fact presented, the rights of fair reporting are claimed.</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This document is intended for distribution in India only and may only be accessed online through servers hosted in India or accessible through Indian electronic portals. All exports of this document must be duly authorized in writing by the managing partners of AyeAI.</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The technology mentioned in this document may enable the readers to carry out experiments or activities in contravention of local laws, and AyeAI, its affiliates, and the authors strongly advise the readers to acquaint themselves fo the prevailing laws, rules and regulations. Any violations shall be the sole responsibility of the readers and the readers assume responsibility for all results, including results that may cause damage to people or property, including the loss of life, and thereby the reader expressly consents to waive AyeAI, and the authors from the consequences direct or indirect and the reader alone shall bear the cost, fines or other impunities including incarceration as may result. This document is shared in good faith towards greater and equitable dissemination of knowledge, but that is in no way an invitation to break laws, customs or hurt any sentiment. The reader must realize that with increased knowledge comes increased power, and with increased power comes the power to choose. The reader must always choose the path of legal, moral and ethical correctness. Once again, AyeAI Consulting reiterates that there is no warranty and zero liability, and this does not form a contract in any manner except for the claims to intellectual property and disclaimers presented.</a:t>
            </a:r>
            <a:endParaRPr sz="800">
              <a:solidFill>
                <a:srgbClr val="222222"/>
              </a:solidFill>
              <a:highlight>
                <a:srgbClr val="FFFFFF"/>
              </a:highlight>
            </a:endParaRPr>
          </a:p>
          <a:p>
            <a:pPr marL="0" lvl="0" indent="0" algn="l" rtl="0">
              <a:spcBef>
                <a:spcPts val="0"/>
              </a:spcBef>
              <a:spcAft>
                <a:spcPts val="0"/>
              </a:spcAft>
              <a:buNone/>
            </a:pPr>
            <a:endParaRPr sz="800"/>
          </a:p>
          <a:p>
            <a:pPr marL="0" lvl="0" indent="0" algn="l" rtl="0">
              <a:spcBef>
                <a:spcPts val="0"/>
              </a:spcBef>
              <a:spcAft>
                <a:spcPts val="0"/>
              </a:spcAft>
              <a:buNone/>
            </a:pPr>
            <a:r>
              <a:rPr lang="en" sz="800"/>
              <a:t>NO PART OF THIS PUBLICATION MAY BE USED AS A BASIS OF ANY ACTIVITY OR IN CREATING ANY ARTIFACT MEANT TO BE USED IN CRITICAL OR LIFE SAVING PRODUCTS, WITHOUT THE ACTIVE GUIDANCE OF A LEGALLY QUALIFIED PROFESSIONAL.</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This document must not be printed without permission of the managing partners of AyeAI Consulting and violators stand liable to prosecution. Even when printed with due permission and authorisation, the document must be printed only of acid free recycled paper.</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All trademarks and copyrights are acknowledged.</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All conflicts are subject to the jurisdiction of courts in Hyderabad, Telangana, India only.</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Publisher: AyeAI Consulting</a:t>
            </a:r>
            <a:endParaRPr sz="800"/>
          </a:p>
          <a:p>
            <a:pPr marL="0" lvl="0" indent="0" algn="l" rtl="0">
              <a:spcBef>
                <a:spcPts val="0"/>
              </a:spcBef>
              <a:spcAft>
                <a:spcPts val="0"/>
              </a:spcAft>
              <a:buNone/>
            </a:pPr>
            <a:r>
              <a:rPr lang="en" sz="800"/>
              <a:t>Series Dr Srija Katta: Abhishek Choudhary, Dr Srija Katta</a:t>
            </a:r>
            <a:endParaRPr sz="800"/>
          </a:p>
          <a:p>
            <a:pPr marL="0" lvl="0" indent="0" algn="l" rtl="0">
              <a:spcBef>
                <a:spcPts val="0"/>
              </a:spcBef>
              <a:spcAft>
                <a:spcPts val="0"/>
              </a:spcAft>
              <a:buNone/>
            </a:pPr>
            <a:r>
              <a:rPr lang="en" sz="800"/>
              <a:t>Series Managing Editor: Abhishek Choudhary</a:t>
            </a:r>
            <a:endParaRPr sz="800"/>
          </a:p>
          <a:p>
            <a:pPr marL="0" lvl="0" indent="0" algn="l" rtl="0">
              <a:spcBef>
                <a:spcPts val="0"/>
              </a:spcBef>
              <a:spcAft>
                <a:spcPts val="0"/>
              </a:spcAft>
              <a:buNone/>
            </a:pPr>
            <a:r>
              <a:rPr lang="en" sz="800"/>
              <a:t>Content Designer: Dr Srija Katta</a:t>
            </a:r>
            <a:endParaRPr sz="800"/>
          </a:p>
          <a:p>
            <a:pPr marL="0" lvl="0" indent="0" algn="l" rtl="0">
              <a:spcBef>
                <a:spcPts val="0"/>
              </a:spcBef>
              <a:spcAft>
                <a:spcPts val="0"/>
              </a:spcAft>
              <a:buNone/>
            </a:pPr>
            <a:r>
              <a:rPr lang="en" sz="800"/>
              <a:t>Pre-press and composition: Same as Dr Srija Katta</a:t>
            </a:r>
            <a:endParaRPr sz="800"/>
          </a:p>
          <a:p>
            <a:pPr marL="0" lvl="0" indent="0" algn="l" rtl="0">
              <a:spcBef>
                <a:spcPts val="0"/>
              </a:spcBef>
              <a:spcAft>
                <a:spcPts val="0"/>
              </a:spcAft>
              <a:buNone/>
            </a:pPr>
            <a:r>
              <a:rPr lang="en" sz="800"/>
              <a:t>Graphic Art: Same as Dr Srija Katta</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Date of first publication: 16-December-2019</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Cataloging Data : Not generated</a:t>
            </a:r>
            <a:endParaRPr sz="800"/>
          </a:p>
          <a:p>
            <a:pPr marL="0" lvl="0" indent="0" algn="l" rtl="0">
              <a:spcBef>
                <a:spcPts val="0"/>
              </a:spcBef>
              <a:spcAft>
                <a:spcPts val="0"/>
              </a:spcAft>
              <a:buNone/>
            </a:pPr>
            <a:r>
              <a:rPr lang="en" sz="800"/>
              <a:t>ISBN / ISSN: To be assigned</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1000" b="1"/>
              <a:t>Written in the Republic of India भारत गणराज्य में रचा गया</a:t>
            </a:r>
            <a:endParaRPr sz="1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B4D7-9E80-568A-CAB5-B282EA7FB28C}"/>
              </a:ext>
            </a:extLst>
          </p:cNvPr>
          <p:cNvSpPr>
            <a:spLocks noGrp="1"/>
          </p:cNvSpPr>
          <p:nvPr>
            <p:ph type="title"/>
          </p:nvPr>
        </p:nvSpPr>
        <p:spPr/>
        <p:txBody>
          <a:bodyPr/>
          <a:lstStyle/>
          <a:p>
            <a:pPr algn="ctr"/>
            <a:r>
              <a:rPr lang="en-GB" dirty="0"/>
              <a:t>INTRODUCTION</a:t>
            </a:r>
            <a:endParaRPr lang="en-IN" dirty="0"/>
          </a:p>
        </p:txBody>
      </p:sp>
      <p:sp>
        <p:nvSpPr>
          <p:cNvPr id="3" name="Slide Number Placeholder 2">
            <a:extLst>
              <a:ext uri="{FF2B5EF4-FFF2-40B4-BE49-F238E27FC236}">
                <a16:creationId xmlns:a16="http://schemas.microsoft.com/office/drawing/2014/main" id="{E22867CD-500A-A193-856C-3D50ED698C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4" name="TextBox 3">
            <a:extLst>
              <a:ext uri="{FF2B5EF4-FFF2-40B4-BE49-F238E27FC236}">
                <a16:creationId xmlns:a16="http://schemas.microsoft.com/office/drawing/2014/main" id="{943E975A-A67E-02D4-561E-398B51B6643E}"/>
              </a:ext>
            </a:extLst>
          </p:cNvPr>
          <p:cNvSpPr txBox="1"/>
          <p:nvPr/>
        </p:nvSpPr>
        <p:spPr>
          <a:xfrm>
            <a:off x="469050" y="2197509"/>
            <a:ext cx="6570725" cy="6863417"/>
          </a:xfrm>
          <a:prstGeom prst="rect">
            <a:avLst/>
          </a:prstGeom>
          <a:noFill/>
        </p:spPr>
        <p:txBody>
          <a:bodyPr wrap="square" rtlCol="0">
            <a:spAutoFit/>
          </a:bodyPr>
          <a:lstStyle/>
          <a:p>
            <a:r>
              <a:rPr lang="en-GB" sz="2000" dirty="0">
                <a:latin typeface="Roboto" panose="02000000000000000000" pitchFamily="2" charset="0"/>
                <a:ea typeface="Roboto" panose="02000000000000000000" pitchFamily="2" charset="0"/>
              </a:rPr>
              <a:t>It was a dream to apply ML to our final year PharmD project. Being from a pharma background it was always challenging to learn ML and apply to the dataset we have collected. We were thinking about doing something different in our project to standout from the conventional PharmD projects. The management of UTI has always been a challenge for the physicians as there is a threat of antimicrobial resistance. A routine urine culture needs 24 hours </a:t>
            </a:r>
            <a:r>
              <a:rPr lang="en-GB" sz="2000" dirty="0" err="1">
                <a:latin typeface="Roboto" panose="02000000000000000000" pitchFamily="2" charset="0"/>
                <a:ea typeface="Roboto" panose="02000000000000000000" pitchFamily="2" charset="0"/>
              </a:rPr>
              <a:t>atleast</a:t>
            </a:r>
            <a:r>
              <a:rPr lang="en-GB" sz="2000" dirty="0">
                <a:latin typeface="Roboto" panose="02000000000000000000" pitchFamily="2" charset="0"/>
                <a:ea typeface="Roboto" panose="02000000000000000000" pitchFamily="2" charset="0"/>
              </a:rPr>
              <a:t> to find the causative organism and for the sensitivity report. Thus it is  difficult for the physician for prescribing the empirical therapy which urges the need for a clinical decision support system . We have applied  ML to our dataset and made a clinical decision support system for finding the causative organism. The next generation future of health care is Machine Learning. This project provides a platform for all the upcoming PharmD students to explore the world of ML and AI and also apply them to the healthcare system. It can help the physicians in diagnosis and also in giving precision medicine. It can also be used for giving personalised pharmacotherapy and to avoid potential drug-drug interactions</a:t>
            </a:r>
            <a:r>
              <a:rPr lang="en-GB" dirty="0"/>
              <a:t>.</a:t>
            </a:r>
            <a:endParaRPr lang="en-IN" dirty="0"/>
          </a:p>
        </p:txBody>
      </p:sp>
    </p:spTree>
    <p:extLst>
      <p:ext uri="{BB962C8B-B14F-4D97-AF65-F5344CB8AC3E}">
        <p14:creationId xmlns:p14="http://schemas.microsoft.com/office/powerpoint/2010/main" val="313482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4"/>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7" name="Google Shape;97;p14"/>
          <p:cNvSpPr txBox="1"/>
          <p:nvPr/>
        </p:nvSpPr>
        <p:spPr>
          <a:xfrm>
            <a:off x="622875" y="2610400"/>
            <a:ext cx="6248700" cy="35086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i="1" dirty="0">
                <a:latin typeface="Roboto"/>
                <a:ea typeface="Roboto"/>
                <a:cs typeface="Roboto"/>
                <a:sym typeface="Roboto"/>
              </a:rPr>
              <a:t>Link for Demo :</a:t>
            </a:r>
            <a:r>
              <a:rPr lang="en" sz="2400" i="1" u="sng" dirty="0">
                <a:solidFill>
                  <a:schemeClr val="hlink"/>
                </a:solidFill>
                <a:latin typeface="Roboto"/>
                <a:ea typeface="Roboto"/>
                <a:cs typeface="Roboto"/>
                <a:sym typeface="Roboto"/>
                <a:hlinkClick r:id="rId3"/>
              </a:rPr>
              <a:t> https://bit.ly/uti-cdss</a:t>
            </a: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r>
              <a:rPr lang="en" sz="2400" i="1" dirty="0">
                <a:latin typeface="Roboto"/>
                <a:ea typeface="Roboto"/>
                <a:cs typeface="Roboto"/>
                <a:sym typeface="Roboto"/>
              </a:rPr>
              <a:t>Repository link  : </a:t>
            </a:r>
            <a:r>
              <a:rPr lang="en-IN" sz="2400" i="1" dirty="0">
                <a:latin typeface="Roboto"/>
                <a:ea typeface="Roboto"/>
                <a:cs typeface="Roboto"/>
                <a:sym typeface="Roboto"/>
              </a:rPr>
              <a:t>https://github.com/chrinsthomasjojo/chrinsthomasjojo.github.io</a:t>
            </a: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r>
              <a:rPr lang="en" sz="2400" i="1" dirty="0">
                <a:latin typeface="Roboto"/>
                <a:ea typeface="Roboto"/>
                <a:cs typeface="Roboto"/>
                <a:sym typeface="Roboto"/>
              </a:rPr>
              <a:t>Proof of work: </a:t>
            </a:r>
            <a:endParaRPr sz="2400" i="1"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03" name="Google Shape;103;p15"/>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4" name="Google Shape;104;p15"/>
          <p:cNvSpPr txBox="1">
            <a:spLocks noGrp="1"/>
          </p:cNvSpPr>
          <p:nvPr>
            <p:ph type="title"/>
          </p:nvPr>
        </p:nvSpPr>
        <p:spPr>
          <a:xfrm>
            <a:off x="502200" y="1460475"/>
            <a:ext cx="1889100" cy="479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05" name="Google Shape;105;p15"/>
          <p:cNvSpPr txBox="1">
            <a:spLocks noGrp="1"/>
          </p:cNvSpPr>
          <p:nvPr>
            <p:ph type="body" idx="1"/>
          </p:nvPr>
        </p:nvSpPr>
        <p:spPr>
          <a:xfrm>
            <a:off x="2737925" y="1193900"/>
            <a:ext cx="4301700" cy="8364900"/>
          </a:xfrm>
          <a:prstGeom prst="rect">
            <a:avLst/>
          </a:prstGeom>
        </p:spPr>
        <p:txBody>
          <a:bodyPr spcFirstLastPara="1" wrap="square" lIns="91425" tIns="91425" rIns="91425" bIns="91425" anchor="t" anchorCtr="0">
            <a:noAutofit/>
          </a:bodyPr>
          <a:lstStyle/>
          <a:p>
            <a:pPr marL="228600" lvl="0" indent="-342900" algn="l" rtl="0">
              <a:spcBef>
                <a:spcPts val="0"/>
              </a:spcBef>
              <a:spcAft>
                <a:spcPts val="0"/>
              </a:spcAft>
              <a:buClr>
                <a:srgbClr val="000000"/>
              </a:buClr>
              <a:buSzPts val="1800"/>
              <a:buChar char="●"/>
            </a:pPr>
            <a:r>
              <a:rPr lang="en" sz="1800" b="1">
                <a:solidFill>
                  <a:srgbClr val="000000"/>
                </a:solidFill>
              </a:rPr>
              <a:t>Basics of work environment</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Github id and forking</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Ayepages portfolio creation</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Basics on Notebooks</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Pre-processing of Data </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Data Clean up </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Data Anonymization</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Preparation of UTI CDSS on the Notebook</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Setting up the environment</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Training and Testing the data</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Elimination of Skewed Data and Finalisation</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Observations and limitations</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Skewness in the data</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Inadequate data collection</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Future perspectives and suggestions</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Variables to be considered for Data Collection</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Improvements </a:t>
            </a:r>
            <a:endParaRPr sz="1800">
              <a:solidFill>
                <a:srgbClr val="000000"/>
              </a:solidFill>
            </a:endParaRPr>
          </a:p>
          <a:p>
            <a:pPr marL="228600" lvl="0" indent="0" algn="l" rtl="0">
              <a:spcBef>
                <a:spcPts val="1600"/>
              </a:spcBef>
              <a:spcAft>
                <a:spcPts val="0"/>
              </a:spcAft>
              <a:buNone/>
            </a:pPr>
            <a:endParaRPr sz="1800">
              <a:solidFill>
                <a:srgbClr val="000000"/>
              </a:solidFill>
            </a:endParaRPr>
          </a:p>
          <a:p>
            <a:pPr marL="228600" lvl="0" indent="0" algn="l" rtl="0">
              <a:spcBef>
                <a:spcPts val="1600"/>
              </a:spcBef>
              <a:spcAft>
                <a:spcPts val="1600"/>
              </a:spcAft>
              <a:buNone/>
            </a:pPr>
            <a:endParaRPr sz="1800">
              <a:solidFill>
                <a:srgbClr val="000000"/>
              </a:solidFill>
            </a:endParaRPr>
          </a:p>
        </p:txBody>
      </p:sp>
      <p:sp>
        <p:nvSpPr>
          <p:cNvPr id="106" name="Google Shape;106;p15"/>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2" name="Google Shape;112;p16"/>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3" name="Google Shape;113;p16"/>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Github Basics</a:t>
            </a:r>
            <a:endParaRPr/>
          </a:p>
        </p:txBody>
      </p:sp>
      <p:sp>
        <p:nvSpPr>
          <p:cNvPr id="114" name="Google Shape;114;p16"/>
          <p:cNvSpPr txBox="1"/>
          <p:nvPr/>
        </p:nvSpPr>
        <p:spPr>
          <a:xfrm>
            <a:off x="469050" y="2210200"/>
            <a:ext cx="6256200" cy="4985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Roboto"/>
                <a:ea typeface="Roboto"/>
                <a:cs typeface="Roboto"/>
                <a:sym typeface="Roboto"/>
              </a:rPr>
              <a:t>Github ID creation :</a:t>
            </a: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r>
              <a:rPr lang="en-GB" sz="2400" i="1" dirty="0">
                <a:latin typeface="Roboto"/>
                <a:ea typeface="Roboto"/>
                <a:cs typeface="Roboto"/>
                <a:sym typeface="Roboto"/>
              </a:rPr>
              <a:t>I opened </a:t>
            </a:r>
            <a:r>
              <a:rPr lang="en-GB" sz="2400" i="1" dirty="0">
                <a:solidFill>
                  <a:schemeClr val="tx1">
                    <a:lumMod val="50000"/>
                  </a:schemeClr>
                </a:solidFill>
                <a:effectLst/>
                <a:latin typeface="Roboto" panose="02000000000000000000" pitchFamily="2" charset="0"/>
                <a:ea typeface="Roboto" panose="02000000000000000000" pitchFamily="2" charset="0"/>
              </a:rPr>
              <a:t>https://github.com in a web browser and then entered the email address and a password for th</a:t>
            </a:r>
            <a:r>
              <a:rPr lang="en-GB" sz="2400" i="1" dirty="0">
                <a:solidFill>
                  <a:schemeClr val="tx1">
                    <a:lumMod val="50000"/>
                  </a:schemeClr>
                </a:solidFill>
                <a:latin typeface="Roboto" panose="02000000000000000000" pitchFamily="2" charset="0"/>
                <a:ea typeface="Roboto" panose="02000000000000000000" pitchFamily="2" charset="0"/>
              </a:rPr>
              <a:t>e new account. Entered a username too, after that verified the account by solving a puzzle and created an account. </a:t>
            </a:r>
            <a:endParaRPr lang="en-GB" sz="2400" i="1" dirty="0">
              <a:solidFill>
                <a:schemeClr val="tx1">
                  <a:lumMod val="50000"/>
                </a:schemeClr>
              </a:solidFill>
              <a:latin typeface="Roboto" panose="02000000000000000000" pitchFamily="2" charset="0"/>
              <a:ea typeface="Roboto" panose="02000000000000000000" pitchFamily="2" charset="0"/>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pic>
        <p:nvPicPr>
          <p:cNvPr id="6" name="Picture 5">
            <a:extLst>
              <a:ext uri="{FF2B5EF4-FFF2-40B4-BE49-F238E27FC236}">
                <a16:creationId xmlns:a16="http://schemas.microsoft.com/office/drawing/2014/main" id="{EB6C6FFF-3AB0-A6A6-A285-4E9CCF38830D}"/>
              </a:ext>
            </a:extLst>
          </p:cNvPr>
          <p:cNvPicPr>
            <a:picLocks noChangeAspect="1"/>
          </p:cNvPicPr>
          <p:nvPr/>
        </p:nvPicPr>
        <p:blipFill>
          <a:blip r:embed="rId3"/>
          <a:stretch>
            <a:fillRect/>
          </a:stretch>
        </p:blipFill>
        <p:spPr>
          <a:xfrm>
            <a:off x="539297" y="5511614"/>
            <a:ext cx="6474553" cy="36990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20" name="Google Shape;120;p17"/>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1" name="Google Shape;121;p17"/>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Github Basics</a:t>
            </a:r>
            <a:endParaRPr/>
          </a:p>
        </p:txBody>
      </p:sp>
      <p:sp>
        <p:nvSpPr>
          <p:cNvPr id="122" name="Google Shape;122;p17"/>
          <p:cNvSpPr txBox="1"/>
          <p:nvPr/>
        </p:nvSpPr>
        <p:spPr>
          <a:xfrm>
            <a:off x="469050" y="2210200"/>
            <a:ext cx="6256200" cy="4985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Roboto"/>
                <a:ea typeface="Roboto"/>
                <a:cs typeface="Roboto"/>
                <a:sym typeface="Roboto"/>
              </a:rPr>
              <a:t>Forking </a:t>
            </a:r>
            <a:endParaRPr sz="2400" b="1" dirty="0">
              <a:latin typeface="Roboto"/>
              <a:ea typeface="Roboto"/>
              <a:cs typeface="Roboto"/>
              <a:sym typeface="Roboto"/>
            </a:endParaRPr>
          </a:p>
          <a:p>
            <a:pPr marL="0" lvl="0" indent="0" algn="l" rtl="0">
              <a:spcBef>
                <a:spcPts val="0"/>
              </a:spcBef>
              <a:spcAft>
                <a:spcPts val="0"/>
              </a:spcAft>
              <a:buNone/>
            </a:pPr>
            <a:endParaRPr lang="en-GB" sz="2400" b="1" dirty="0">
              <a:latin typeface="Roboto"/>
              <a:ea typeface="Roboto"/>
              <a:cs typeface="Roboto"/>
              <a:sym typeface="Roboto"/>
            </a:endParaRPr>
          </a:p>
          <a:p>
            <a:pPr marL="0" lvl="0" indent="0" algn="l" rtl="0">
              <a:spcBef>
                <a:spcPts val="0"/>
              </a:spcBef>
              <a:spcAft>
                <a:spcPts val="0"/>
              </a:spcAft>
              <a:buNone/>
            </a:pPr>
            <a:r>
              <a:rPr lang="en-GB" sz="2400" i="1" dirty="0" err="1">
                <a:latin typeface="Roboto" panose="02000000000000000000" pitchFamily="2" charset="0"/>
                <a:ea typeface="Roboto" panose="02000000000000000000" pitchFamily="2" charset="0"/>
                <a:cs typeface="Roboto"/>
                <a:sym typeface="Roboto"/>
              </a:rPr>
              <a:t>Dr.Srija</a:t>
            </a:r>
            <a:r>
              <a:rPr lang="en-GB" sz="2400" i="1" dirty="0">
                <a:latin typeface="Roboto" panose="02000000000000000000" pitchFamily="2" charset="0"/>
                <a:ea typeface="Roboto" panose="02000000000000000000" pitchFamily="2" charset="0"/>
                <a:cs typeface="Roboto"/>
                <a:sym typeface="Roboto"/>
              </a:rPr>
              <a:t> ma’am taught us how to create a fork from a repository named </a:t>
            </a:r>
            <a:r>
              <a:rPr lang="en-GB" sz="2400" b="0" i="1" dirty="0">
                <a:solidFill>
                  <a:srgbClr val="8B949E"/>
                </a:solidFill>
                <a:effectLst/>
                <a:latin typeface="Roboto" panose="02000000000000000000" pitchFamily="2" charset="0"/>
                <a:ea typeface="Roboto" panose="02000000000000000000" pitchFamily="2" charset="0"/>
              </a:rPr>
              <a:t> </a:t>
            </a:r>
            <a:r>
              <a:rPr lang="en-GB" sz="2400" b="0" i="1" u="none" strike="noStrike" dirty="0" err="1">
                <a:effectLst/>
                <a:latin typeface="Roboto" panose="02000000000000000000" pitchFamily="2" charset="0"/>
                <a:ea typeface="Roboto" panose="02000000000000000000" pitchFamily="2" charset="0"/>
                <a:hlinkClick r:id="rId3"/>
              </a:rPr>
              <a:t>ayeportfoliorx</a:t>
            </a:r>
            <a:r>
              <a:rPr lang="en-GB" sz="2400" b="0" i="1" u="none" strike="noStrike" dirty="0">
                <a:effectLst/>
                <a:latin typeface="Roboto" panose="02000000000000000000" pitchFamily="2" charset="0"/>
                <a:ea typeface="Roboto" panose="02000000000000000000" pitchFamily="2" charset="0"/>
                <a:hlinkClick r:id="rId3"/>
              </a:rPr>
              <a:t>/ayeportfoliorx.github.io</a:t>
            </a:r>
            <a:r>
              <a:rPr lang="en-GB" sz="2400" b="0" i="1" u="none" strike="noStrike" dirty="0">
                <a:effectLst/>
                <a:latin typeface="Roboto" panose="02000000000000000000" pitchFamily="2" charset="0"/>
                <a:ea typeface="Roboto" panose="02000000000000000000" pitchFamily="2" charset="0"/>
              </a:rPr>
              <a:t>. </a:t>
            </a:r>
            <a:r>
              <a:rPr lang="en-GB" sz="2400" i="1" dirty="0">
                <a:latin typeface="Roboto" panose="02000000000000000000" pitchFamily="2" charset="0"/>
                <a:ea typeface="Roboto" panose="02000000000000000000" pitchFamily="2" charset="0"/>
              </a:rPr>
              <a:t>Created fork from the </a:t>
            </a:r>
            <a:r>
              <a:rPr lang="en-GB" sz="2400" i="1" dirty="0" err="1">
                <a:latin typeface="Roboto" panose="02000000000000000000" pitchFamily="2" charset="0"/>
                <a:ea typeface="Roboto" panose="02000000000000000000" pitchFamily="2" charset="0"/>
              </a:rPr>
              <a:t>respository</a:t>
            </a:r>
            <a:r>
              <a:rPr lang="en-GB" sz="2400" i="1" dirty="0">
                <a:latin typeface="Roboto" panose="02000000000000000000" pitchFamily="2" charset="0"/>
                <a:ea typeface="Roboto" panose="02000000000000000000" pitchFamily="2" charset="0"/>
              </a:rPr>
              <a:t> by clicking at the fork button on the top right corner of the repository page. </a:t>
            </a:r>
            <a:endParaRPr lang="en-GB" sz="2400" i="1" dirty="0">
              <a:latin typeface="Roboto" panose="02000000000000000000" pitchFamily="2" charset="0"/>
              <a:ea typeface="Roboto" panose="02000000000000000000" pitchFamily="2" charset="0"/>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pic>
        <p:nvPicPr>
          <p:cNvPr id="6" name="Picture 5">
            <a:extLst>
              <a:ext uri="{FF2B5EF4-FFF2-40B4-BE49-F238E27FC236}">
                <a16:creationId xmlns:a16="http://schemas.microsoft.com/office/drawing/2014/main" id="{F183B9C0-1B00-80F9-2C33-F5A31C8EE7CF}"/>
              </a:ext>
            </a:extLst>
          </p:cNvPr>
          <p:cNvPicPr>
            <a:picLocks noChangeAspect="1"/>
          </p:cNvPicPr>
          <p:nvPr/>
        </p:nvPicPr>
        <p:blipFill>
          <a:blip r:embed="rId4"/>
          <a:stretch>
            <a:fillRect/>
          </a:stretch>
        </p:blipFill>
        <p:spPr>
          <a:xfrm>
            <a:off x="605750" y="5542292"/>
            <a:ext cx="6351350" cy="35651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28" name="Google Shape;128;p18"/>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9" name="Google Shape;129;p18"/>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Basics of a Colab Notebook</a:t>
            </a:r>
            <a:endParaRPr/>
          </a:p>
        </p:txBody>
      </p:sp>
      <p:sp>
        <p:nvSpPr>
          <p:cNvPr id="130" name="Google Shape;130;p18"/>
          <p:cNvSpPr txBox="1"/>
          <p:nvPr/>
        </p:nvSpPr>
        <p:spPr>
          <a:xfrm>
            <a:off x="469050" y="2210200"/>
            <a:ext cx="6256200" cy="60939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Roboto"/>
                <a:ea typeface="Roboto"/>
                <a:cs typeface="Roboto"/>
                <a:sym typeface="Roboto"/>
              </a:rPr>
              <a:t>Colab Notebook :</a:t>
            </a:r>
            <a:endParaRPr sz="2400" b="1" dirty="0">
              <a:latin typeface="Roboto"/>
              <a:ea typeface="Roboto"/>
              <a:cs typeface="Roboto"/>
              <a:sym typeface="Roboto"/>
            </a:endParaRPr>
          </a:p>
          <a:p>
            <a:endParaRPr lang="en-GB" sz="2400" dirty="0">
              <a:latin typeface="Roboto"/>
              <a:ea typeface="Roboto"/>
              <a:cs typeface="Roboto"/>
              <a:sym typeface="Roboto"/>
            </a:endParaRPr>
          </a:p>
          <a:p>
            <a:r>
              <a:rPr lang="en-GB" sz="2400" dirty="0">
                <a:latin typeface="Roboto"/>
                <a:ea typeface="Roboto"/>
                <a:cs typeface="Roboto"/>
                <a:sym typeface="Roboto"/>
              </a:rPr>
              <a:t>Learned about the </a:t>
            </a:r>
            <a:r>
              <a:rPr lang="en-GB" sz="2400" dirty="0" err="1">
                <a:latin typeface="Roboto"/>
                <a:ea typeface="Roboto"/>
                <a:cs typeface="Roboto"/>
                <a:sym typeface="Roboto"/>
              </a:rPr>
              <a:t>colab</a:t>
            </a:r>
            <a:r>
              <a:rPr lang="en-GB" sz="2400" dirty="0">
                <a:latin typeface="Roboto"/>
                <a:ea typeface="Roboto"/>
                <a:cs typeface="Roboto"/>
                <a:sym typeface="Roboto"/>
              </a:rPr>
              <a:t> with google (cloud based). There were 7 cells which were run one by one. In that we learned how to connect </a:t>
            </a:r>
            <a:r>
              <a:rPr lang="en-GB" sz="2400" dirty="0" err="1">
                <a:latin typeface="Roboto"/>
                <a:ea typeface="Roboto"/>
                <a:cs typeface="Roboto"/>
                <a:sym typeface="Roboto"/>
              </a:rPr>
              <a:t>github</a:t>
            </a:r>
            <a:r>
              <a:rPr lang="en-GB" sz="2400" dirty="0">
                <a:latin typeface="Roboto"/>
                <a:ea typeface="Roboto"/>
                <a:cs typeface="Roboto"/>
                <a:sym typeface="Roboto"/>
              </a:rPr>
              <a:t> through command line and also cloned the data target repository. I also learned how to upload the datasets in the notebook.</a:t>
            </a: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36" name="Google Shape;136;p19"/>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19"/>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 of Data</a:t>
            </a:r>
            <a:endParaRPr/>
          </a:p>
        </p:txBody>
      </p:sp>
      <p:sp>
        <p:nvSpPr>
          <p:cNvPr id="138" name="Google Shape;138;p19"/>
          <p:cNvSpPr txBox="1"/>
          <p:nvPr/>
        </p:nvSpPr>
        <p:spPr>
          <a:xfrm>
            <a:off x="469050" y="2210200"/>
            <a:ext cx="6256200" cy="828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oboto"/>
                <a:ea typeface="Roboto"/>
                <a:cs typeface="Roboto"/>
                <a:sym typeface="Roboto"/>
              </a:rPr>
              <a:t>Dat</a:t>
            </a:r>
            <a:r>
              <a:rPr lang="en" sz="2400" b="1"/>
              <a:t>a Cleanup :</a:t>
            </a:r>
            <a:endParaRPr sz="2400" b="1"/>
          </a:p>
          <a:p>
            <a:pPr marL="0" lvl="0" indent="0" algn="l" rtl="0">
              <a:spcBef>
                <a:spcPts val="0"/>
              </a:spcBef>
              <a:spcAft>
                <a:spcPts val="0"/>
              </a:spcAft>
              <a:buNone/>
            </a:pPr>
            <a:r>
              <a:rPr lang="en" sz="2400">
                <a:latin typeface="Times New Roman"/>
                <a:ea typeface="Times New Roman"/>
                <a:cs typeface="Times New Roman"/>
                <a:sym typeface="Times New Roman"/>
              </a:rPr>
              <a:t>The collected data after authorisation to use for academic and research purposes has been curated for data cleanup.</a:t>
            </a:r>
            <a:endParaRPr sz="2400">
              <a:latin typeface="Times New Roman"/>
              <a:ea typeface="Times New Roman"/>
              <a:cs typeface="Times New Roman"/>
              <a:sym typeface="Times New Roman"/>
            </a:endParaRPr>
          </a:p>
          <a:p>
            <a:pPr marL="0" lvl="0" indent="0" algn="l" rtl="0">
              <a:spcBef>
                <a:spcPts val="0"/>
              </a:spcBef>
              <a:spcAft>
                <a:spcPts val="0"/>
              </a:spcAft>
              <a:buNone/>
            </a:pPr>
            <a:r>
              <a:rPr lang="en" sz="2400" i="1">
                <a:latin typeface="Times New Roman"/>
                <a:ea typeface="Times New Roman"/>
                <a:cs typeface="Times New Roman"/>
                <a:sym typeface="Times New Roman"/>
              </a:rPr>
              <a:t>The following are the steps followed in data cleanup:</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Data from excel format is converted to CSV</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The CSV files are  made suitable for Unix environment </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r>
              <a:rPr lang="en" sz="2400" b="1">
                <a:latin typeface="Roboto"/>
                <a:ea typeface="Roboto"/>
                <a:cs typeface="Roboto"/>
                <a:sym typeface="Roboto"/>
              </a:rPr>
              <a:t>Dat</a:t>
            </a:r>
            <a:r>
              <a:rPr lang="en" sz="2400" b="1"/>
              <a:t>a Anonymization :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Any existing SPI in the data  has been anonymised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Data has been normalised and combined into a single file for next steps</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44" name="Google Shape;144;p20"/>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45" name="Google Shape;145;p20"/>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46" name="Google Shape;146;p20"/>
          <p:cNvSpPr txBox="1"/>
          <p:nvPr/>
        </p:nvSpPr>
        <p:spPr>
          <a:xfrm>
            <a:off x="469050" y="2210200"/>
            <a:ext cx="6256200" cy="532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oboto"/>
                <a:ea typeface="Roboto"/>
                <a:cs typeface="Roboto"/>
                <a:sym typeface="Roboto"/>
              </a:rPr>
              <a:t>Setting up the environment</a:t>
            </a:r>
            <a:r>
              <a:rPr lang="en" sz="2400" b="1"/>
              <a:t>:</a:t>
            </a:r>
            <a:endParaRPr sz="2400" b="1"/>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Python3 was installed along with the necessary dependencies including </a:t>
            </a:r>
            <a:endParaRPr sz="240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Scipy</a:t>
            </a:r>
            <a:endParaRPr sz="240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Numpy</a:t>
            </a:r>
            <a:endParaRPr sz="2400">
              <a:latin typeface="Times New Roman"/>
              <a:ea typeface="Times New Roman"/>
              <a:cs typeface="Times New Roman"/>
              <a:sym typeface="Times New Roman"/>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47" name="Google Shape;147;p20"/>
          <p:cNvPicPr preferRelativeResize="0"/>
          <p:nvPr/>
        </p:nvPicPr>
        <p:blipFill>
          <a:blip r:embed="rId3">
            <a:alphaModFix/>
          </a:blip>
          <a:stretch>
            <a:fillRect/>
          </a:stretch>
        </p:blipFill>
        <p:spPr>
          <a:xfrm>
            <a:off x="742575" y="4177850"/>
            <a:ext cx="6076950" cy="2333625"/>
          </a:xfrm>
          <a:prstGeom prst="rect">
            <a:avLst/>
          </a:prstGeom>
          <a:noFill/>
          <a:ln>
            <a:noFill/>
          </a:ln>
        </p:spPr>
      </p:pic>
      <p:pic>
        <p:nvPicPr>
          <p:cNvPr id="148" name="Google Shape;148;p20"/>
          <p:cNvPicPr preferRelativeResize="0"/>
          <p:nvPr/>
        </p:nvPicPr>
        <p:blipFill rotWithShape="1">
          <a:blip r:embed="rId4">
            <a:alphaModFix/>
          </a:blip>
          <a:srcRect l="-2750" r="5889"/>
          <a:stretch/>
        </p:blipFill>
        <p:spPr>
          <a:xfrm>
            <a:off x="548275" y="6648650"/>
            <a:ext cx="6465550" cy="213265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1749</TotalTime>
  <Words>1989</Words>
  <Application>Microsoft Office PowerPoint</Application>
  <PresentationFormat>Custom</PresentationFormat>
  <Paragraphs>235</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Roboto</vt:lpstr>
      <vt:lpstr>Merriweather</vt:lpstr>
      <vt:lpstr>Times New Roman</vt:lpstr>
      <vt:lpstr>Paradigm</vt:lpstr>
      <vt:lpstr>PowerPoint Presentation</vt:lpstr>
      <vt:lpstr>INTRODUCTION</vt:lpstr>
      <vt:lpstr>PowerPoint Presentation</vt:lpstr>
      <vt:lpstr>Table of contents</vt:lpstr>
      <vt:lpstr>Github Basics</vt:lpstr>
      <vt:lpstr>Github Basics</vt:lpstr>
      <vt:lpstr>Basics of a Colab Notebook</vt:lpstr>
      <vt:lpstr>Pre-processing of Data</vt:lpstr>
      <vt:lpstr>Preparation of UTI CDSS </vt:lpstr>
      <vt:lpstr>Preparation of UTI CDSS </vt:lpstr>
      <vt:lpstr>Preparation of UTI CDSS </vt:lpstr>
      <vt:lpstr>Preparation of UTI CDSS </vt:lpstr>
      <vt:lpstr>Preparation of UTI CDSS </vt:lpstr>
      <vt:lpstr>Observations and limitations</vt:lpstr>
      <vt:lpstr>Future perspectives &amp; suggestions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Chrins Jojo</dc:creator>
  <cp:lastModifiedBy>Chrins Jojo</cp:lastModifiedBy>
  <cp:revision>3</cp:revision>
  <dcterms:modified xsi:type="dcterms:W3CDTF">2022-05-29T08:08:37Z</dcterms:modified>
</cp:coreProperties>
</file>