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702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DUbVgSYRqEyUls8C1dVATUDRGh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Runcie" initials="" lastIdx="15" clrIdx="0"/>
  <p:cmAuthor id="1" name="Ayelet Salman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6694" autoAdjust="0"/>
  </p:normalViewPr>
  <p:slideViewPr>
    <p:cSldViewPr snapToGrid="0">
      <p:cViewPr varScale="1">
        <p:scale>
          <a:sx n="28" d="100"/>
          <a:sy n="28" d="100"/>
        </p:scale>
        <p:origin x="20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529431e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6529431eb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g16529431eb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49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03C5-1C1A-DC56-1D2C-1D3BD6E5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990ED-C2F6-C12D-4895-97E65791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FF03-0F17-022D-5B9E-506F7E86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946-8AF1-F7AB-7DC9-7020CB58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02C7-5CAB-AECF-2DAD-A196B1A7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3B23-9532-9622-3ACF-66CDBA5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2FF0-D49A-12A3-A755-98552084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C570-3210-D5EF-B0D0-F023A746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8CDC-9C6A-879B-3E9A-FEA56F5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C630-665C-1D15-3E9C-3F7361B4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8021-3645-1082-6691-3417D65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CD94E-D036-24D8-9A38-081685E3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0C85-8C36-3E3A-13E8-7AEF52FD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DBB7-9BF1-475D-9514-81E5A95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D3D-9989-5A39-22CD-E1B6E374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4DCC-038F-5E87-239A-C6FBB24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794E-9514-3E6C-BBC7-D422B01C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3726-B032-B172-24DD-38BD26A3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EE08-5768-3479-1500-7A81D26B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F2AD-6011-2447-A09E-193A2D2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891E3-AE42-9DAF-7539-FCE884F4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7D47-476F-14E0-63DB-FF26509D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407C-6059-A8EA-0751-9DAC6E3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8F8CB-27E2-F828-2B92-EC084479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02282-34C6-58D1-4D14-70010854F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D01E7-C39B-8E6B-11EE-D853DD725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64CC5-447C-2E1B-26DC-EE254033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44A13-7470-695C-CC51-76AAB152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69C6-D5CA-BB80-E21D-A1FB7A82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3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B54-D538-6785-0BFE-6E8A48F8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B8C61-7136-214E-35AC-21E81F66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265D2-3781-A81F-D9AF-BA4D0B6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39406-F6DA-4876-C179-329E85AF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302-DE76-6CD8-5542-0FE1EFD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62BA3-DEE2-5601-F85F-AB02182C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06CBD-EF86-E21C-94A7-08094F4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9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923D-E578-F3EE-5B19-2F93E841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1934-B9E8-209E-0E29-FFFAB75B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19C96-F133-089C-2017-9C0A3316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BB6B4-1545-0CF4-C690-EE9E61A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4815-6A80-B884-D597-77301E6F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885DF-4994-D40D-0231-4A3FFC8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7588-1564-39A5-5F83-D22F76A8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4B3A-4710-448B-0AF8-0BB79220B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C43-C9B6-D86F-FDE0-BC0803CF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C55D-2CC9-A18F-D1CA-53992657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0080-BD6F-04CB-4BA5-FCD9ADA1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A95B1-DAAC-673D-527F-A1C31748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7743-D241-E375-7FA8-E0EE419E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EF59E-A57D-D6C9-00A8-B6E5B0D45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A008-66AF-BEB3-6F4B-8E635D3B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0B99-0EDD-42A2-1F60-85AF3831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F828-297B-5BD7-3B54-6AF7E31B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67DD-8CBF-288F-95B8-5327F9434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10F6-F20E-424C-BB9D-4BF84B0B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2C61-2E47-2096-2105-1F5A8786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B697-3FD6-EC15-2076-A7366609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8A6B-055E-2530-5BF8-CBA4CA27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6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097C5-BF11-2C1A-EB7E-5497CAA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A9BBF-29DC-0ABF-6783-3870ABA4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6EB2-5AE8-5A27-ECB5-D64C17A38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8AB1-60DD-49AA-BFDF-343DE9B6728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DE2F-F3DB-E2F4-8385-240BEE7C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738E-46B7-0352-3094-39FA66F6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7D5C-D3FA-4F91-824B-9493AE7A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38200" y="552741"/>
            <a:ext cx="3999971" cy="169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useful alleles for climate change adaptation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46742" y="2583430"/>
            <a:ext cx="3999971" cy="372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Ayelet Salman-Minkov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Jeff Ross-Ibarra and Dan Runcie’s labs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Davis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10.12.2022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lose-up of a steaming bowl of white rice"/>
          <p:cNvPicPr preferRelativeResize="0"/>
          <p:nvPr/>
        </p:nvPicPr>
        <p:blipFill rotWithShape="1">
          <a:blip r:embed="rId3">
            <a:alphaModFix/>
          </a:blip>
          <a:srcRect l="6062" t="9969"/>
          <a:stretch/>
        </p:blipFill>
        <p:spPr>
          <a:xfrm>
            <a:off x="5475462" y="2764951"/>
            <a:ext cx="2844678" cy="181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0140" y="2689480"/>
            <a:ext cx="3325118" cy="189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t="5532" r="20303" b="15688"/>
          <a:stretch/>
        </p:blipFill>
        <p:spPr>
          <a:xfrm>
            <a:off x="5110570" y="4833588"/>
            <a:ext cx="2152419" cy="144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Close-up of an ear of fresh cor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47130" y="4835722"/>
            <a:ext cx="2152419" cy="1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Assorted piles of beans and legumes"/>
          <p:cNvPicPr preferRelativeResize="0"/>
          <p:nvPr/>
        </p:nvPicPr>
        <p:blipFill rotWithShape="1">
          <a:blip r:embed="rId7">
            <a:alphaModFix/>
          </a:blip>
          <a:srcRect l="20995" t="72968" r="51975" b="1"/>
          <a:stretch/>
        </p:blipFill>
        <p:spPr>
          <a:xfrm>
            <a:off x="9764133" y="4833588"/>
            <a:ext cx="2152419" cy="1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0400" y="5477625"/>
            <a:ext cx="792700" cy="7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>
            <a:off x="498375" y="142857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&amp; Recurrent Selection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965321" y="912093"/>
            <a:ext cx="11226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Prediction methods will be used for rating lines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Highly rated lines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1"/>
                  </a:ext>
                </a:extLst>
              </a:rPr>
              <a:t>L1 will be crossed to breeding line B1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Recurrent selection, based on phenotype.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4489031" y="3497764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3783755" y="3506138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3733489" y="4249604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/>
          </a:p>
        </p:txBody>
      </p:sp>
      <p:cxnSp>
        <p:nvCxnSpPr>
          <p:cNvPr id="247" name="Google Shape;247;p12"/>
          <p:cNvCxnSpPr/>
          <p:nvPr/>
        </p:nvCxnSpPr>
        <p:spPr>
          <a:xfrm>
            <a:off x="3942080" y="3883844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8" name="Google Shape;248;p12"/>
          <p:cNvSpPr txBox="1"/>
          <p:nvPr/>
        </p:nvSpPr>
        <p:spPr>
          <a:xfrm>
            <a:off x="5901688" y="4288955"/>
            <a:ext cx="465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selection based on phenotype (yield)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backcrossing</a:t>
            </a:r>
            <a:endParaRPr/>
          </a:p>
        </p:txBody>
      </p:sp>
      <p:sp>
        <p:nvSpPr>
          <p:cNvPr id="249" name="Google Shape;249;p12"/>
          <p:cNvSpPr/>
          <p:nvPr/>
        </p:nvSpPr>
        <p:spPr>
          <a:xfrm rot="10800000" flipH="1">
            <a:off x="5255551" y="4341580"/>
            <a:ext cx="261300" cy="541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317403" y="3205473"/>
            <a:ext cx="260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Breeding simulations: 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-9" y="5384145"/>
            <a:ext cx="11994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identify the beneficial alleles at the beginning;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</a:ext>
                </a:extLst>
              </a:rPr>
              <a:t>e could catch polygenic adaptation since we do not choose based on a single allele;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3"/>
                </a:ext>
              </a:extLs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4"/>
                  </a:ext>
                </a:extLst>
              </a:rPr>
              <a:t>Lines can be selected based on rare alleles, but progress is possible even if all alleles have small effect;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5"/>
                </a:ext>
              </a:extLs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6"/>
                  </a:ext>
                </a:extLst>
              </a:rPr>
              <a:t>We test in ‘real’ environment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4627897" y="4249604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253" name="Google Shape;253;p12"/>
          <p:cNvSpPr txBox="1"/>
          <p:nvPr/>
        </p:nvSpPr>
        <p:spPr>
          <a:xfrm>
            <a:off x="4220784" y="4242789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2440348" y="3507258"/>
            <a:ext cx="144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(Selected by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/>
        </p:nvSpPr>
        <p:spPr>
          <a:xfrm>
            <a:off x="1288849" y="1436570"/>
            <a:ext cx="93888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to the breeding specialists:</a:t>
            </a:r>
            <a:endParaRPr sz="2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</a:ext>
                </a:extLst>
              </a:rPr>
              <a:t>other breeding approaches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incorporating beneficial landrace alleles that you are applying, and we should add to the evaluation?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other simulations to consider? Demography / maps ?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should we evaluate cost?</a:t>
            </a:r>
            <a:endParaRPr sz="1600" dirty="0"/>
          </a:p>
          <a:p>
            <a:pPr marL="28575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grown?</a:t>
            </a:r>
            <a:endParaRPr sz="1600" dirty="0"/>
          </a:p>
          <a:p>
            <a:pPr marL="285750" marR="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genotyping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(#loci * #individuals) and phenotyping will be done? 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/>
        </p:nvSpPr>
        <p:spPr>
          <a:xfrm>
            <a:off x="157099" y="851059"/>
            <a:ext cx="10125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  GEA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157099" y="4607790"/>
            <a:ext cx="1369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Prediction</a:t>
            </a:r>
            <a:endParaRPr/>
          </a:p>
        </p:txBody>
      </p:sp>
      <p:cxnSp>
        <p:nvCxnSpPr>
          <p:cNvPr id="267" name="Google Shape;267;p9"/>
          <p:cNvCxnSpPr/>
          <p:nvPr/>
        </p:nvCxnSpPr>
        <p:spPr>
          <a:xfrm>
            <a:off x="1478745" y="103572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9"/>
          <p:cNvCxnSpPr/>
          <p:nvPr/>
        </p:nvCxnSpPr>
        <p:spPr>
          <a:xfrm>
            <a:off x="1478745" y="4826706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9"/>
          <p:cNvSpPr txBox="1"/>
          <p:nvPr/>
        </p:nvSpPr>
        <p:spPr>
          <a:xfrm>
            <a:off x="2365039" y="381371"/>
            <a:ext cx="207858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accessions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(Selected by 50 markers found in GEA)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Homozygous to the marker </a:t>
            </a:r>
            <a:endParaRPr/>
          </a:p>
        </p:txBody>
      </p:sp>
      <p:cxnSp>
        <p:nvCxnSpPr>
          <p:cNvPr id="270" name="Google Shape;270;p9"/>
          <p:cNvCxnSpPr/>
          <p:nvPr/>
        </p:nvCxnSpPr>
        <p:spPr>
          <a:xfrm>
            <a:off x="3897567" y="1033661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9"/>
          <p:cNvSpPr txBox="1"/>
          <p:nvPr/>
        </p:nvSpPr>
        <p:spPr>
          <a:xfrm>
            <a:off x="4866583" y="754629"/>
            <a:ext cx="1538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Backcrossed lines</a:t>
            </a:r>
            <a:endParaRPr/>
          </a:p>
        </p:txBody>
      </p:sp>
      <p:cxnSp>
        <p:nvCxnSpPr>
          <p:cNvPr id="272" name="Google Shape;272;p9"/>
          <p:cNvCxnSpPr/>
          <p:nvPr/>
        </p:nvCxnSpPr>
        <p:spPr>
          <a:xfrm>
            <a:off x="6138312" y="1033661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3" name="Google Shape;273;p9"/>
          <p:cNvSpPr txBox="1"/>
          <p:nvPr/>
        </p:nvSpPr>
        <p:spPr>
          <a:xfrm>
            <a:off x="7104070" y="760184"/>
            <a:ext cx="1538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Phenotype 10 individuals from each line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7070611" y="-80294"/>
            <a:ext cx="32130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Phenotype 500 individuals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Genotype ~1000 snps (20 from each 50 BC lines)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2358911" y="4515457"/>
            <a:ext cx="1538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individuals selected by prediction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157099" y="2442869"/>
            <a:ext cx="1369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Prediction</a:t>
            </a:r>
            <a:endParaRPr/>
          </a:p>
        </p:txBody>
      </p:sp>
      <p:cxnSp>
        <p:nvCxnSpPr>
          <p:cNvPr id="277" name="Google Shape;277;p9"/>
          <p:cNvCxnSpPr/>
          <p:nvPr/>
        </p:nvCxnSpPr>
        <p:spPr>
          <a:xfrm>
            <a:off x="1478745" y="266178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9"/>
          <p:cNvSpPr txBox="1"/>
          <p:nvPr/>
        </p:nvSpPr>
        <p:spPr>
          <a:xfrm>
            <a:off x="2358911" y="2350536"/>
            <a:ext cx="1538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individuals selected by prediction</a:t>
            </a:r>
            <a:endParaRPr/>
          </a:p>
        </p:txBody>
      </p:sp>
      <p:cxnSp>
        <p:nvCxnSpPr>
          <p:cNvPr id="279" name="Google Shape;279;p9"/>
          <p:cNvCxnSpPr/>
          <p:nvPr/>
        </p:nvCxnSpPr>
        <p:spPr>
          <a:xfrm>
            <a:off x="3897567" y="266178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9"/>
          <p:cNvSpPr txBox="1"/>
          <p:nvPr/>
        </p:nvSpPr>
        <p:spPr>
          <a:xfrm>
            <a:off x="4882594" y="2361932"/>
            <a:ext cx="15386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F2 pops.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100 from each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7104070" y="2477119"/>
            <a:ext cx="153865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QTL analysis for the trait; Do we find advantageous QTLs?</a:t>
            </a:r>
            <a:endParaRPr/>
          </a:p>
        </p:txBody>
      </p:sp>
      <p:sp>
        <p:nvSpPr>
          <p:cNvPr id="282" name="Google Shape;282;p9"/>
          <p:cNvSpPr txBox="1"/>
          <p:nvPr/>
        </p:nvSpPr>
        <p:spPr>
          <a:xfrm>
            <a:off x="7070611" y="1900267"/>
            <a:ext cx="27624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Phenotype 500 ind.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Genotype ~25000 snps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7070611" y="3961459"/>
            <a:ext cx="26913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Phenotype 500 ind.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Genotype    0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4882594" y="4515457"/>
            <a:ext cx="1538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Backcrossed lines</a:t>
            </a:r>
            <a:endParaRPr/>
          </a:p>
        </p:txBody>
      </p:sp>
      <p:cxnSp>
        <p:nvCxnSpPr>
          <p:cNvPr id="285" name="Google Shape;285;p9"/>
          <p:cNvCxnSpPr/>
          <p:nvPr/>
        </p:nvCxnSpPr>
        <p:spPr>
          <a:xfrm>
            <a:off x="3897567" y="4792456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9"/>
          <p:cNvSpPr txBox="1"/>
          <p:nvPr/>
        </p:nvSpPr>
        <p:spPr>
          <a:xfrm>
            <a:off x="7070611" y="4476171"/>
            <a:ext cx="15386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phenotypes and keep the best 10</a:t>
            </a:r>
            <a:endParaRPr/>
          </a:p>
        </p:txBody>
      </p:sp>
      <p:cxnSp>
        <p:nvCxnSpPr>
          <p:cNvPr id="287" name="Google Shape;287;p9"/>
          <p:cNvCxnSpPr/>
          <p:nvPr/>
        </p:nvCxnSpPr>
        <p:spPr>
          <a:xfrm>
            <a:off x="6138312" y="4762769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9"/>
          <p:cNvCxnSpPr/>
          <p:nvPr/>
        </p:nvCxnSpPr>
        <p:spPr>
          <a:xfrm>
            <a:off x="8646967" y="1042591"/>
            <a:ext cx="82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89;p9"/>
          <p:cNvSpPr txBox="1"/>
          <p:nvPr/>
        </p:nvSpPr>
        <p:spPr>
          <a:xfrm>
            <a:off x="9647544" y="746749"/>
            <a:ext cx="27624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test: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ind. with new allele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vs.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ind. with reference allele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0" name="Google Shape;290;p9"/>
          <p:cNvSpPr txBox="1"/>
          <p:nvPr/>
        </p:nvSpPr>
        <p:spPr>
          <a:xfrm>
            <a:off x="157099" y="6021646"/>
            <a:ext cx="22018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Randomly chosen 500 landraces</a:t>
            </a:r>
            <a:endParaRPr/>
          </a:p>
        </p:txBody>
      </p:sp>
      <p:sp>
        <p:nvSpPr>
          <p:cNvPr id="291" name="Google Shape;291;p9"/>
          <p:cNvSpPr txBox="1"/>
          <p:nvPr/>
        </p:nvSpPr>
        <p:spPr>
          <a:xfrm>
            <a:off x="2699422" y="6015561"/>
            <a:ext cx="3173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trial;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for a desired trait (yield)</a:t>
            </a:r>
            <a:endParaRPr/>
          </a:p>
        </p:txBody>
      </p:sp>
      <p:sp>
        <p:nvSpPr>
          <p:cNvPr id="292" name="Google Shape;292;p9"/>
          <p:cNvSpPr txBox="1"/>
          <p:nvPr/>
        </p:nvSpPr>
        <p:spPr>
          <a:xfrm>
            <a:off x="2694482" y="5695246"/>
            <a:ext cx="34602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Phenotype &amp; Genotype all 500 ind.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513488" y="5562676"/>
            <a:ext cx="2962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Alternative:</a:t>
            </a:r>
            <a:endParaRPr/>
          </a:p>
        </p:txBody>
      </p:sp>
      <p:cxnSp>
        <p:nvCxnSpPr>
          <p:cNvPr id="294" name="Google Shape;294;p9"/>
          <p:cNvCxnSpPr/>
          <p:nvPr/>
        </p:nvCxnSpPr>
        <p:spPr>
          <a:xfrm>
            <a:off x="6138312" y="639633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9"/>
          <p:cNvCxnSpPr/>
          <p:nvPr/>
        </p:nvCxnSpPr>
        <p:spPr>
          <a:xfrm>
            <a:off x="1808263" y="639633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9"/>
          <p:cNvSpPr txBox="1"/>
          <p:nvPr/>
        </p:nvSpPr>
        <p:spPr>
          <a:xfrm>
            <a:off x="7070611" y="6018412"/>
            <a:ext cx="19655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phenotype prediction model</a:t>
            </a:r>
            <a:endParaRPr/>
          </a:p>
        </p:txBody>
      </p:sp>
      <p:sp>
        <p:nvSpPr>
          <p:cNvPr id="297" name="Google Shape;297;p9"/>
          <p:cNvSpPr txBox="1"/>
          <p:nvPr/>
        </p:nvSpPr>
        <p:spPr>
          <a:xfrm>
            <a:off x="9533434" y="5877061"/>
            <a:ext cx="23834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can be used in selecting L1 lines in the future</a:t>
            </a:r>
            <a:endParaRPr/>
          </a:p>
        </p:txBody>
      </p:sp>
      <p:cxnSp>
        <p:nvCxnSpPr>
          <p:cNvPr id="298" name="Google Shape;298;p9"/>
          <p:cNvCxnSpPr/>
          <p:nvPr/>
        </p:nvCxnSpPr>
        <p:spPr>
          <a:xfrm>
            <a:off x="6138312" y="2661785"/>
            <a:ext cx="8162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9" name="Google Shape;299;p9"/>
          <p:cNvSpPr txBox="1"/>
          <p:nvPr/>
        </p:nvSpPr>
        <p:spPr>
          <a:xfrm>
            <a:off x="4242700" y="85225"/>
            <a:ext cx="784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Approaches Efforts Estimation 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4846106" y="3445511"/>
            <a:ext cx="24997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305" name="Google Shape;305;p14"/>
          <p:cNvSpPr txBox="1"/>
          <p:nvPr/>
        </p:nvSpPr>
        <p:spPr>
          <a:xfrm>
            <a:off x="2517751" y="2561425"/>
            <a:ext cx="7156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Questions, suggestions, remarks, etc. are welcome!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goal: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find out what would be the most effective way to use GEA in developing breeding lines?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would like to take into consideration: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Genetic architecture of the trait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Breeding strategies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306247" y="311175"/>
            <a:ext cx="4062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environmental optimum</a:t>
            </a:r>
            <a:endParaRPr sz="1500"/>
          </a:p>
        </p:txBody>
      </p:sp>
      <p:grpSp>
        <p:nvGrpSpPr>
          <p:cNvPr id="110" name="Google Shape;110;p3"/>
          <p:cNvGrpSpPr/>
          <p:nvPr/>
        </p:nvGrpSpPr>
        <p:grpSpPr>
          <a:xfrm>
            <a:off x="3362534" y="1761134"/>
            <a:ext cx="4810624" cy="2915511"/>
            <a:chOff x="1016000" y="3073400"/>
            <a:chExt cx="876300" cy="977900"/>
          </a:xfrm>
        </p:grpSpPr>
        <p:cxnSp>
          <p:nvCxnSpPr>
            <p:cNvPr id="111" name="Google Shape;111;p3"/>
            <p:cNvCxnSpPr/>
            <p:nvPr/>
          </p:nvCxnSpPr>
          <p:spPr>
            <a:xfrm>
              <a:off x="1016000" y="3073400"/>
              <a:ext cx="0" cy="977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1016000" y="4051300"/>
              <a:ext cx="87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" name="Google Shape;113;p3"/>
          <p:cNvSpPr txBox="1"/>
          <p:nvPr/>
        </p:nvSpPr>
        <p:spPr>
          <a:xfrm rot="-5400000">
            <a:off x="1674826" y="2822084"/>
            <a:ext cx="161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827975" y="2943625"/>
            <a:ext cx="4738370" cy="1749439"/>
          </a:xfrm>
          <a:custGeom>
            <a:avLst/>
            <a:gdLst/>
            <a:ahLst/>
            <a:cxnLst/>
            <a:rect l="l" t="t" r="r" b="b"/>
            <a:pathLst>
              <a:path w="2082800" h="1511394" extrusionOk="0">
                <a:moveTo>
                  <a:pt x="0" y="1511394"/>
                </a:moveTo>
                <a:cubicBezTo>
                  <a:pt x="153458" y="1501869"/>
                  <a:pt x="306917" y="1492344"/>
                  <a:pt x="393700" y="1447894"/>
                </a:cubicBezTo>
                <a:cubicBezTo>
                  <a:pt x="480483" y="1403444"/>
                  <a:pt x="465667" y="1441544"/>
                  <a:pt x="520700" y="1244694"/>
                </a:cubicBezTo>
                <a:cubicBezTo>
                  <a:pt x="575733" y="1047844"/>
                  <a:pt x="668867" y="461527"/>
                  <a:pt x="723900" y="266794"/>
                </a:cubicBezTo>
                <a:cubicBezTo>
                  <a:pt x="778933" y="72061"/>
                  <a:pt x="785283" y="120744"/>
                  <a:pt x="850900" y="76294"/>
                </a:cubicBezTo>
                <a:cubicBezTo>
                  <a:pt x="916517" y="31844"/>
                  <a:pt x="1032933" y="-2023"/>
                  <a:pt x="1117600" y="94"/>
                </a:cubicBezTo>
                <a:cubicBezTo>
                  <a:pt x="1202267" y="2211"/>
                  <a:pt x="1297517" y="27611"/>
                  <a:pt x="1358900" y="88994"/>
                </a:cubicBezTo>
                <a:cubicBezTo>
                  <a:pt x="1420283" y="150377"/>
                  <a:pt x="1439333" y="203294"/>
                  <a:pt x="1485900" y="368394"/>
                </a:cubicBezTo>
                <a:cubicBezTo>
                  <a:pt x="1532467" y="533494"/>
                  <a:pt x="1593850" y="918727"/>
                  <a:pt x="1638300" y="1079594"/>
                </a:cubicBezTo>
                <a:cubicBezTo>
                  <a:pt x="1682750" y="1240461"/>
                  <a:pt x="1678517" y="1267977"/>
                  <a:pt x="1752600" y="1333594"/>
                </a:cubicBezTo>
                <a:cubicBezTo>
                  <a:pt x="1826683" y="1399211"/>
                  <a:pt x="1954741" y="1436252"/>
                  <a:pt x="2082800" y="1473294"/>
                </a:cubicBez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6337539" y="467686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 txBox="1"/>
          <p:nvPr/>
        </p:nvSpPr>
        <p:spPr>
          <a:xfrm>
            <a:off x="5804236" y="4935196"/>
            <a:ext cx="136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optimum</a:t>
            </a:r>
            <a:endParaRPr sz="1700"/>
          </a:p>
        </p:txBody>
      </p:sp>
      <p:sp>
        <p:nvSpPr>
          <p:cNvPr id="117" name="Google Shape;117;p3"/>
          <p:cNvSpPr txBox="1"/>
          <p:nvPr/>
        </p:nvSpPr>
        <p:spPr>
          <a:xfrm>
            <a:off x="7257804" y="2943629"/>
            <a:ext cx="194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landraces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6396556" y="1635212"/>
            <a:ext cx="21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elite line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4381736" y="1996789"/>
            <a:ext cx="3629279" cy="2539142"/>
          </a:xfrm>
          <a:custGeom>
            <a:avLst/>
            <a:gdLst/>
            <a:ahLst/>
            <a:cxnLst/>
            <a:rect l="l" t="t" r="r" b="b"/>
            <a:pathLst>
              <a:path w="2082800" h="1511394" extrusionOk="0">
                <a:moveTo>
                  <a:pt x="0" y="1511394"/>
                </a:moveTo>
                <a:cubicBezTo>
                  <a:pt x="153458" y="1501869"/>
                  <a:pt x="306917" y="1492344"/>
                  <a:pt x="393700" y="1447894"/>
                </a:cubicBezTo>
                <a:cubicBezTo>
                  <a:pt x="480483" y="1403444"/>
                  <a:pt x="465667" y="1441544"/>
                  <a:pt x="520700" y="1244694"/>
                </a:cubicBezTo>
                <a:cubicBezTo>
                  <a:pt x="575733" y="1047844"/>
                  <a:pt x="668867" y="461527"/>
                  <a:pt x="723900" y="266794"/>
                </a:cubicBezTo>
                <a:cubicBezTo>
                  <a:pt x="778933" y="72061"/>
                  <a:pt x="785283" y="120744"/>
                  <a:pt x="850900" y="76294"/>
                </a:cubicBezTo>
                <a:cubicBezTo>
                  <a:pt x="916517" y="31844"/>
                  <a:pt x="1032933" y="-2023"/>
                  <a:pt x="1117600" y="94"/>
                </a:cubicBezTo>
                <a:cubicBezTo>
                  <a:pt x="1202267" y="2211"/>
                  <a:pt x="1297517" y="27611"/>
                  <a:pt x="1358900" y="88994"/>
                </a:cubicBezTo>
                <a:cubicBezTo>
                  <a:pt x="1420283" y="150377"/>
                  <a:pt x="1439333" y="203294"/>
                  <a:pt x="1485900" y="368394"/>
                </a:cubicBezTo>
                <a:cubicBezTo>
                  <a:pt x="1532467" y="533494"/>
                  <a:pt x="1593850" y="918727"/>
                  <a:pt x="1638300" y="1079594"/>
                </a:cubicBezTo>
                <a:cubicBezTo>
                  <a:pt x="1682750" y="1240461"/>
                  <a:pt x="1678517" y="1267977"/>
                  <a:pt x="1752600" y="1333594"/>
                </a:cubicBezTo>
                <a:cubicBezTo>
                  <a:pt x="1826683" y="1399211"/>
                  <a:pt x="1954741" y="1436252"/>
                  <a:pt x="2082800" y="1473294"/>
                </a:cubicBezTo>
              </a:path>
            </a:pathLst>
          </a:custGeom>
          <a:noFill/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008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4927474" y="4681415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 txBox="1"/>
          <p:nvPr/>
        </p:nvSpPr>
        <p:spPr>
          <a:xfrm>
            <a:off x="4453467" y="4835303"/>
            <a:ext cx="125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cold</a:t>
            </a:r>
            <a:endParaRPr sz="1700"/>
          </a:p>
        </p:txBody>
      </p:sp>
      <p:sp>
        <p:nvSpPr>
          <p:cNvPr id="122" name="Google Shape;122;p3"/>
          <p:cNvSpPr txBox="1"/>
          <p:nvPr/>
        </p:nvSpPr>
        <p:spPr>
          <a:xfrm>
            <a:off x="7119296" y="4866016"/>
            <a:ext cx="1165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hot</a:t>
            </a:r>
            <a:endParaRPr sz="1700"/>
          </a:p>
        </p:txBody>
      </p:sp>
      <p:cxnSp>
        <p:nvCxnSpPr>
          <p:cNvPr id="123" name="Google Shape;123;p3"/>
          <p:cNvCxnSpPr/>
          <p:nvPr/>
        </p:nvCxnSpPr>
        <p:spPr>
          <a:xfrm>
            <a:off x="7482390" y="4689724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>
            <a:off x="6337539" y="1279101"/>
            <a:ext cx="0" cy="354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3"/>
          <p:cNvCxnSpPr/>
          <p:nvPr/>
        </p:nvCxnSpPr>
        <p:spPr>
          <a:xfrm>
            <a:off x="7257804" y="1279101"/>
            <a:ext cx="0" cy="354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3"/>
          <p:cNvSpPr txBox="1"/>
          <p:nvPr/>
        </p:nvSpPr>
        <p:spPr>
          <a:xfrm>
            <a:off x="6467750" y="5321294"/>
            <a:ext cx="217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Future optimum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Genetic architecture of the trait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838200" y="1367525"/>
            <a:ext cx="933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breeding strategies success is expected to depend on the genetic architecture.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look at a space of allele frequencies and their effect on the trait: </a:t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4389120" y="2500838"/>
            <a:ext cx="2146300" cy="1917700"/>
            <a:chOff x="1016000" y="3073400"/>
            <a:chExt cx="876300" cy="977900"/>
          </a:xfrm>
        </p:grpSpPr>
        <p:cxnSp>
          <p:nvCxnSpPr>
            <p:cNvPr id="134" name="Google Shape;134;p4"/>
            <p:cNvCxnSpPr/>
            <p:nvPr/>
          </p:nvCxnSpPr>
          <p:spPr>
            <a:xfrm>
              <a:off x="1016000" y="3073400"/>
              <a:ext cx="0" cy="977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4"/>
            <p:cNvCxnSpPr/>
            <p:nvPr/>
          </p:nvCxnSpPr>
          <p:spPr>
            <a:xfrm rot="10800000">
              <a:off x="1016000" y="4051300"/>
              <a:ext cx="87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6" name="Google Shape;136;p4"/>
          <p:cNvSpPr/>
          <p:nvPr/>
        </p:nvSpPr>
        <p:spPr>
          <a:xfrm>
            <a:off x="4460239" y="3698686"/>
            <a:ext cx="690880" cy="7010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5850296" y="2500838"/>
            <a:ext cx="731520" cy="76003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 rot="-2383726">
            <a:off x="4983629" y="2319858"/>
            <a:ext cx="1038590" cy="229075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182262" y="2913587"/>
            <a:ext cx="11658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7684853" y="2718904"/>
            <a:ext cx="4154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large effect alleles are rare, small effect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allele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 are common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large effect, common alleles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small effect, rare alleles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-4" y="6089681"/>
            <a:ext cx="796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We will combine simulations of the above genetic architecture scenarios together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different breeding strategies, to find out what would work better.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793400" y="5152988"/>
            <a:ext cx="860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Which breeding strategies are most likely to work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 certain genetic architecture?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9C818-ED00-6B8F-83B5-9217073E1DA7}"/>
              </a:ext>
            </a:extLst>
          </p:cNvPr>
          <p:cNvSpPr txBox="1"/>
          <p:nvPr/>
        </p:nvSpPr>
        <p:spPr>
          <a:xfrm>
            <a:off x="4848035" y="4558927"/>
            <a:ext cx="145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 on trait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529431eb4_0_0"/>
          <p:cNvSpPr txBox="1"/>
          <p:nvPr/>
        </p:nvSpPr>
        <p:spPr>
          <a:xfrm>
            <a:off x="0" y="129490"/>
            <a:ext cx="13471500" cy="5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approaches that will be tested:</a:t>
            </a:r>
            <a:endParaRPr/>
          </a:p>
          <a:p>
            <a:pPr marL="971550" marR="0" lvl="1" indent="-469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Genotype and environmental association (GEA)  &amp; Marker Selection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GEA to select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markers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introgress these into elite lines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/>
          </a:p>
          <a:p>
            <a:pPr marL="971550" marR="0" lvl="1" indent="-469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&amp; QTL mapping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Genomic Prediction to select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lines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may have good QTL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landrace x elite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mapping populations and identify QTL to introgress into elites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469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Prediction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Recurrent Selection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Genomic Prediction to select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lines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crosses among the lines and elites to create a synthetic population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this synthetic population with Recurrent Selection in target environment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C3D29B6-4249-8B6D-5F8F-145E1A29E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4299" t="5058" r="1"/>
          <a:stretch/>
        </p:blipFill>
        <p:spPr>
          <a:xfrm>
            <a:off x="5772243" y="2611034"/>
            <a:ext cx="602883" cy="1805892"/>
          </a:xfrm>
          <a:prstGeom prst="rect">
            <a:avLst/>
          </a:prstGeom>
          <a:noFill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4036EC-B0E3-7F52-4088-8528EB4B6519}"/>
              </a:ext>
            </a:extLst>
          </p:cNvPr>
          <p:cNvCxnSpPr>
            <a:cxnSpLocks/>
          </p:cNvCxnSpPr>
          <p:nvPr/>
        </p:nvCxnSpPr>
        <p:spPr>
          <a:xfrm>
            <a:off x="5768411" y="2323707"/>
            <a:ext cx="0" cy="21034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DF599F1-4ACC-1F6B-7B19-D7CADBCE875B}"/>
              </a:ext>
            </a:extLst>
          </p:cNvPr>
          <p:cNvSpPr/>
          <p:nvPr/>
        </p:nvSpPr>
        <p:spPr>
          <a:xfrm>
            <a:off x="5850281" y="2493648"/>
            <a:ext cx="731520" cy="7600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F0443-8C19-241B-CC48-14262ACA18FF}"/>
              </a:ext>
            </a:extLst>
          </p:cNvPr>
          <p:cNvSpPr/>
          <p:nvPr/>
        </p:nvSpPr>
        <p:spPr>
          <a:xfrm flipV="1">
            <a:off x="10898459" y="4050785"/>
            <a:ext cx="746857" cy="88489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3BF49A-AE07-BB62-189E-39DFF6B656A0}"/>
              </a:ext>
            </a:extLst>
          </p:cNvPr>
          <p:cNvSpPr/>
          <p:nvPr/>
        </p:nvSpPr>
        <p:spPr>
          <a:xfrm>
            <a:off x="5769637" y="2631002"/>
            <a:ext cx="922240" cy="17809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000000"/>
                </a:outerShdw>
                <a:reflection endPos="65000" dist="50800" dir="5400000" sy="-100000" algn="bl" rotWithShape="0"/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685B1-2DB7-2DF2-88E4-04BFA182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architecture of the trait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B003B5-5892-B1FE-CF4F-32D0536F3AEF}"/>
              </a:ext>
            </a:extLst>
          </p:cNvPr>
          <p:cNvGrpSpPr/>
          <p:nvPr/>
        </p:nvGrpSpPr>
        <p:grpSpPr>
          <a:xfrm>
            <a:off x="4389104" y="2500838"/>
            <a:ext cx="2304001" cy="1917700"/>
            <a:chOff x="1016000" y="3073400"/>
            <a:chExt cx="940687" cy="9779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9B744F-6463-5477-9458-D37F82676FAD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0" y="3073400"/>
              <a:ext cx="0" cy="97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BB29B4-E1AF-B274-4DB1-27793E61E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00" y="4051300"/>
              <a:ext cx="9406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F0030AF-60BD-3123-68E2-F16D2E342A90}"/>
              </a:ext>
            </a:extLst>
          </p:cNvPr>
          <p:cNvSpPr/>
          <p:nvPr/>
        </p:nvSpPr>
        <p:spPr>
          <a:xfrm>
            <a:off x="4460224" y="3698686"/>
            <a:ext cx="690880" cy="701040"/>
          </a:xfrm>
          <a:prstGeom prst="ellipse">
            <a:avLst/>
          </a:prstGeom>
          <a:ln>
            <a:solidFill>
              <a:schemeClr val="accent1">
                <a:shade val="50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19391-3AE8-FF0B-ABE9-20F55F76D41A}"/>
              </a:ext>
            </a:extLst>
          </p:cNvPr>
          <p:cNvSpPr txBox="1"/>
          <p:nvPr/>
        </p:nvSpPr>
        <p:spPr>
          <a:xfrm>
            <a:off x="3182247" y="2913587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403E9-8307-04AC-AC1B-B07C63BC7FDA}"/>
              </a:ext>
            </a:extLst>
          </p:cNvPr>
          <p:cNvSpPr txBox="1"/>
          <p:nvPr/>
        </p:nvSpPr>
        <p:spPr>
          <a:xfrm>
            <a:off x="4848035" y="4673230"/>
            <a:ext cx="145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 on trait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7EBC21B-98CB-3294-C9E2-082D5768A30D}"/>
              </a:ext>
            </a:extLst>
          </p:cNvPr>
          <p:cNvSpPr/>
          <p:nvPr/>
        </p:nvSpPr>
        <p:spPr>
          <a:xfrm rot="5400000">
            <a:off x="6175830" y="4050784"/>
            <a:ext cx="125228" cy="909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0BC28-1BF6-9B46-8BB7-DE945A05EACF}"/>
              </a:ext>
            </a:extLst>
          </p:cNvPr>
          <p:cNvSpPr txBox="1"/>
          <p:nvPr/>
        </p:nvSpPr>
        <p:spPr>
          <a:xfrm>
            <a:off x="5806208" y="4477615"/>
            <a:ext cx="95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effect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BB8DEE-6867-32FC-4AF2-6F8C25BA7E71}"/>
              </a:ext>
            </a:extLst>
          </p:cNvPr>
          <p:cNvSpPr/>
          <p:nvPr/>
        </p:nvSpPr>
        <p:spPr>
          <a:xfrm>
            <a:off x="5772859" y="2478088"/>
            <a:ext cx="916224" cy="801591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0CE53B-F28C-D2AC-1060-FA1D3EA3E3A2}"/>
              </a:ext>
            </a:extLst>
          </p:cNvPr>
          <p:cNvSpPr/>
          <p:nvPr/>
        </p:nvSpPr>
        <p:spPr>
          <a:xfrm>
            <a:off x="5850281" y="2500838"/>
            <a:ext cx="731520" cy="760033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C5889C-2F2D-1759-F47E-512A8BE37BEE}"/>
              </a:ext>
            </a:extLst>
          </p:cNvPr>
          <p:cNvCxnSpPr>
            <a:cxnSpLocks/>
          </p:cNvCxnSpPr>
          <p:nvPr/>
        </p:nvCxnSpPr>
        <p:spPr>
          <a:xfrm>
            <a:off x="4029311" y="2720994"/>
            <a:ext cx="1818969" cy="182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6DA0CB-5B23-76E9-22DB-43838AFE6260}"/>
              </a:ext>
            </a:extLst>
          </p:cNvPr>
          <p:cNvSpPr txBox="1"/>
          <p:nvPr/>
        </p:nvSpPr>
        <p:spPr>
          <a:xfrm>
            <a:off x="7992931" y="2679516"/>
            <a:ext cx="264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work best when the effect is high and the alleles are common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2D89A-DBB4-B127-B8CA-6E010FD3D172}"/>
              </a:ext>
            </a:extLst>
          </p:cNvPr>
          <p:cNvSpPr/>
          <p:nvPr/>
        </p:nvSpPr>
        <p:spPr>
          <a:xfrm flipV="1">
            <a:off x="10898459" y="2884523"/>
            <a:ext cx="746857" cy="884894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171BF-5EED-6059-6E83-148634D496EB}"/>
              </a:ext>
            </a:extLst>
          </p:cNvPr>
          <p:cNvSpPr txBox="1"/>
          <p:nvPr/>
        </p:nvSpPr>
        <p:spPr>
          <a:xfrm>
            <a:off x="7992932" y="3994835"/>
            <a:ext cx="264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+ QTL mapping will work when the effect is 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9DD1E-3A21-EFB7-CDBF-4D193B869637}"/>
              </a:ext>
            </a:extLst>
          </p:cNvPr>
          <p:cNvSpPr txBox="1"/>
          <p:nvPr/>
        </p:nvSpPr>
        <p:spPr>
          <a:xfrm>
            <a:off x="7992931" y="5252017"/>
            <a:ext cx="307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+ genetic selection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 work when the effect is not too small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B36FBB-79F5-3A7E-EFBE-0F5415855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73"/>
          <a:stretch/>
        </p:blipFill>
        <p:spPr>
          <a:xfrm>
            <a:off x="4678795" y="2502994"/>
            <a:ext cx="1093074" cy="19021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BBCD6D2-4810-334C-85A1-97C856D9B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38"/>
          <a:stretch/>
        </p:blipFill>
        <p:spPr>
          <a:xfrm>
            <a:off x="10898459" y="5290453"/>
            <a:ext cx="746857" cy="88489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D5FB4E-BBFC-4A48-47E1-594DBF14C5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6000"/>
          </a:blip>
          <a:srcRect t="26529" r="26475"/>
          <a:stretch/>
        </p:blipFill>
        <p:spPr>
          <a:xfrm>
            <a:off x="4389105" y="2470611"/>
            <a:ext cx="2303998" cy="193053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3B38E8C-4B76-9C0D-C495-09E688EE0880}"/>
              </a:ext>
            </a:extLst>
          </p:cNvPr>
          <p:cNvSpPr txBox="1"/>
          <p:nvPr/>
        </p:nvSpPr>
        <p:spPr>
          <a:xfrm>
            <a:off x="7970730" y="1805678"/>
            <a:ext cx="3674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performance of each approach: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4C2271-8AFF-3381-8DB9-796DE6CAC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64299" t="5058" r="1"/>
          <a:stretch/>
        </p:blipFill>
        <p:spPr>
          <a:xfrm>
            <a:off x="5768411" y="2600832"/>
            <a:ext cx="602883" cy="180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31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6549" y="204550"/>
            <a:ext cx="7498099" cy="627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8835453" y="6477000"/>
            <a:ext cx="295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Lotterhos 2022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9617375" y="336550"/>
            <a:ext cx="1561500" cy="17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872575" y="1310640"/>
            <a:ext cx="9348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642B0"/>
                </a:solidFill>
                <a:latin typeface="Arial"/>
                <a:ea typeface="Arial"/>
                <a:cs typeface="Arial"/>
                <a:sym typeface="Arial"/>
              </a:rPr>
              <a:t>2 landscapes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10221573" y="804366"/>
            <a:ext cx="957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10367450" y="1556953"/>
            <a:ext cx="665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Drought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11237430" y="592667"/>
            <a:ext cx="209400" cy="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1250422" y="1301364"/>
            <a:ext cx="209400" cy="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0" y="204550"/>
            <a:ext cx="4872600" cy="3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demography and environmental data to identify factor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for predicting which breeding strategy is most likely to work for a specific crop</a:t>
            </a:r>
            <a:endParaRPr sz="70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363220" y="31830"/>
            <a:ext cx="6096000" cy="75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 and Marker Selection 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16760" y="860100"/>
            <a:ext cx="123165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GEA methods like LFMM /  linear model / mixed models will be used for      selecting 50 best markers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L1 line will be crossed to the breeding line B1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  </a:ext>
                </a:extLst>
              </a:rPr>
              <a:t> Phenotype + Genotype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Significance test to test if the marker is useful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Introgress useful markers into B1 by backcrossing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918462" y="4225042"/>
            <a:ext cx="256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(Selected by GEA marker)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096000" y="4216668"/>
            <a:ext cx="109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Inbred B1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5390724" y="4225042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5340458" y="496850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/>
          </a:p>
        </p:txBody>
      </p:sp>
      <p:cxnSp>
        <p:nvCxnSpPr>
          <p:cNvPr id="204" name="Google Shape;204;p10"/>
          <p:cNvCxnSpPr/>
          <p:nvPr/>
        </p:nvCxnSpPr>
        <p:spPr>
          <a:xfrm>
            <a:off x="5549049" y="4602748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10"/>
          <p:cNvCxnSpPr/>
          <p:nvPr/>
        </p:nvCxnSpPr>
        <p:spPr>
          <a:xfrm>
            <a:off x="5549049" y="5500218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10"/>
          <p:cNvSpPr txBox="1"/>
          <p:nvPr/>
        </p:nvSpPr>
        <p:spPr>
          <a:xfrm>
            <a:off x="5340458" y="5868992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5462108" y="5276648"/>
            <a:ext cx="180000" cy="180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5404271" y="5177066"/>
            <a:ext cx="2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1334608" y="3857342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Breeding simulations: 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116761" y="5176299"/>
            <a:ext cx="11352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Genotype only at the target marker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not catch rare alleles;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that an advantage in heat environment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lead to advantage in yield (in a different genetic background) 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6340995" y="5919828"/>
            <a:ext cx="461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Phenotype (yield) + Genotype; Significance 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271780" y="34931"/>
            <a:ext cx="6096000" cy="75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and F2 QTL mapping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647215" y="898184"/>
            <a:ext cx="117267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Prediction methods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used for selecting lines L1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QTL mapping will be done to F2 individuals to identify potential markers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Introgress beneficial QTL into B1 by backcrossing, genotyping at markers for each QTL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5755081" y="3153798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5049805" y="3162172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5104116" y="480479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4661312" y="480479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536759" y="480479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4228669" y="480479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5979563" y="4804798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1093075" y="4984500"/>
            <a:ext cx="29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Phenotype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</a:ext>
                </a:extLst>
              </a:rPr>
              <a:t>QTL mapping </a:t>
            </a:r>
            <a:endParaRPr/>
          </a:p>
        </p:txBody>
      </p:sp>
      <p:cxnSp>
        <p:nvCxnSpPr>
          <p:cNvPr id="227" name="Google Shape;227;p11"/>
          <p:cNvCxnSpPr/>
          <p:nvPr/>
        </p:nvCxnSpPr>
        <p:spPr>
          <a:xfrm>
            <a:off x="5208130" y="3539878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1"/>
          <p:cNvCxnSpPr/>
          <p:nvPr/>
        </p:nvCxnSpPr>
        <p:spPr>
          <a:xfrm>
            <a:off x="5208130" y="4439038"/>
            <a:ext cx="0" cy="3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11"/>
          <p:cNvSpPr txBox="1"/>
          <p:nvPr/>
        </p:nvSpPr>
        <p:spPr>
          <a:xfrm>
            <a:off x="5008004" y="3861307"/>
            <a:ext cx="49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5112580" y="4182498"/>
            <a:ext cx="180000" cy="180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5054743" y="4082916"/>
            <a:ext cx="2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1296530" y="3153798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Breeding simulations: 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1278389" y="4615193"/>
            <a:ext cx="31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 segregating population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3684807" y="3136075"/>
            <a:ext cx="144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(Selected by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Prediction) 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-37100" y="5643025"/>
            <a:ext cx="5755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</a:ext>
                </a:extLst>
              </a:rPr>
              <a:t>ere we test in ‘real’ environment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Rare, large effect alleles can cause a line to be high ranked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identify the beneficial alleles at the beginning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75" y="4680825"/>
            <a:ext cx="4068285" cy="201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11"/>
          <p:cNvSpPr txBox="1"/>
          <p:nvPr/>
        </p:nvSpPr>
        <p:spPr>
          <a:xfrm>
            <a:off x="8370775" y="4372275"/>
            <a:ext cx="23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QTL map plot for example: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967</Words>
  <Application>Microsoft Office PowerPoint</Application>
  <PresentationFormat>Widescreen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Calibri</vt:lpstr>
      <vt:lpstr>Roboto</vt:lpstr>
      <vt:lpstr>Office Theme</vt:lpstr>
      <vt:lpstr>1_Office Theme</vt:lpstr>
      <vt:lpstr>Mining useful alleles for climate change adaptation</vt:lpstr>
      <vt:lpstr>Introduction</vt:lpstr>
      <vt:lpstr>PowerPoint Presentation</vt:lpstr>
      <vt:lpstr>Genetic architecture of the trait</vt:lpstr>
      <vt:lpstr>PowerPoint Presentation</vt:lpstr>
      <vt:lpstr>Genetic architecture of the 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useful alleles for climate change adaptation</dc:title>
  <dc:creator>יניב מינקוב</dc:creator>
  <cp:lastModifiedBy>יניב מינקוב</cp:lastModifiedBy>
  <cp:revision>6</cp:revision>
  <dcterms:created xsi:type="dcterms:W3CDTF">2022-09-26T21:05:00Z</dcterms:created>
  <dcterms:modified xsi:type="dcterms:W3CDTF">2023-02-06T20:25:17Z</dcterms:modified>
</cp:coreProperties>
</file>