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61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3d6" qsCatId="3D" csTypeId="urn:microsoft.com/office/officeart/2005/8/colors/accent2_2" csCatId="accent2" phldr="1"/>
      <dgm:spPr/>
      <dgm:t>
        <a:bodyPr rtlCol="1"/>
        <a:lstStyle/>
        <a:p>
          <a:pPr rtl="1"/>
          <a:endParaRPr lang="en-US"/>
        </a:p>
      </dgm:t>
    </dgm:pt>
    <dgm:pt modelId="{6750AC01-D39D-4F3A-9DC8-2A211EE986A2}">
      <dgm:prSet phldrT="[Text]"/>
      <dgm:spPr/>
      <dgm:t>
        <a:bodyPr rtlCol="1"/>
        <a:lstStyle/>
        <a:p>
          <a:pPr rtl="1">
            <a:lnSpc>
              <a:spcPct val="100000"/>
            </a:lnSpc>
          </a:pP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Google cloud platform</a:t>
          </a: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077D98-8478-47EA-B6A9-99ACE60C64D4}" type="sibTrans" cxnId="{0B5DAE5F-BCDC-4BF7-A6E7-CF856886A64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EF68B8-1228-47BB-83B5-7B9CD1E3F84E}">
      <dgm:prSet phldrT="[Text]"/>
      <dgm:spPr/>
      <dgm:t>
        <a:bodyPr rtlCol="1"/>
        <a:lstStyle/>
        <a:p>
          <a:pPr rtl="1">
            <a:lnSpc>
              <a:spcPct val="100000"/>
            </a:lnSpc>
          </a:pP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Google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Colab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&amp; NGROK</a:t>
          </a:r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949706-EDCC-4ADC-8EDF-8EDA49C92325}" type="sibTrans" cxnId="{EDEF4F82-1237-4639-A0F7-385C1897CE66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05D28D-2CE6-4513-8566-952984E21E14}">
      <dgm:prSet phldrT="[Text]"/>
      <dgm:spPr/>
      <dgm:t>
        <a:bodyPr rtlCol="1"/>
        <a:lstStyle/>
        <a:p>
          <a:pPr rtl="1">
            <a:lnSpc>
              <a:spcPct val="100000"/>
            </a:lnSpc>
          </a:pP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Flask App, 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Pyspark&amp;RDD</a:t>
          </a:r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3D1971-2C4D-4EC5-A874-2F463DE37109}" type="sibTrans" cxnId="{FAF3F884-F0CF-440F-8CB1-B7648AB1B138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 val="rev"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LinFactX="-314043" custLinFactNeighborX="-400000" custLinFactNeighborY="2316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 custLinFactX="-300000" custLinFactNeighborX="-395038" custLinFactNeighborY="13125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 custLinFactX="-344400" custLinFactNeighborX="-400000" custLinFactNeighborY="0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5706577" y="-547131"/>
          <a:ext cx="4243862" cy="4243862"/>
        </a:xfrm>
        <a:prstGeom prst="blockArc">
          <a:avLst>
            <a:gd name="adj1" fmla="val 8100000"/>
            <a:gd name="adj2" fmla="val 13500000"/>
            <a:gd name="adj3" fmla="val 509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319267-C71E-43C9-94E1-827D0616C7A7}">
      <dsp:nvSpPr>
        <dsp:cNvPr id="0" name=""/>
        <dsp:cNvSpPr/>
      </dsp:nvSpPr>
      <dsp:spPr>
        <a:xfrm>
          <a:off x="40744" y="314960"/>
          <a:ext cx="5910011" cy="629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499999" bIns="76200" numCol="1" spcCol="1270" rtlCol="1" anchor="ctr" anchorCtr="0">
          <a:noAutofit/>
        </a:bodyPr>
        <a:lstStyle/>
        <a:p>
          <a:pPr marL="0" lvl="0" indent="0" algn="r" defTabSz="13335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Google cloud platform</a:t>
          </a:r>
          <a:r>
            <a:rPr lang="he-IL" sz="3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</a:p>
      </dsp:txBody>
      <dsp:txXfrm>
        <a:off x="40744" y="314960"/>
        <a:ext cx="5910011" cy="629920"/>
      </dsp:txXfrm>
    </dsp:sp>
    <dsp:sp modelId="{07CB3071-D555-47DA-A36A-69EB91531FD8}">
      <dsp:nvSpPr>
        <dsp:cNvPr id="0" name=""/>
        <dsp:cNvSpPr/>
      </dsp:nvSpPr>
      <dsp:spPr>
        <a:xfrm>
          <a:off x="0" y="418605"/>
          <a:ext cx="787400" cy="787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40744" y="1259840"/>
          <a:ext cx="5681035" cy="629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499999" bIns="76200" numCol="1" spcCol="1270" rtlCol="1" anchor="ctr" anchorCtr="0">
          <a:noAutofit/>
        </a:bodyPr>
        <a:lstStyle/>
        <a:p>
          <a:pPr marL="0" lvl="0" indent="0" algn="r" defTabSz="13335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Google </a:t>
          </a:r>
          <a:r>
            <a:rPr lang="en-US" sz="30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Colab</a:t>
          </a:r>
          <a:r>
            <a:rPr lang="en-US" sz="3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&amp; NGROK</a:t>
          </a:r>
          <a:endParaRPr lang="he-IL" sz="3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744" y="1259840"/>
        <a:ext cx="5681035" cy="629920"/>
      </dsp:txXfrm>
    </dsp:sp>
    <dsp:sp modelId="{3F8116AC-FAC3-4E95-9865-93CCFEB191B9}">
      <dsp:nvSpPr>
        <dsp:cNvPr id="0" name=""/>
        <dsp:cNvSpPr/>
      </dsp:nvSpPr>
      <dsp:spPr>
        <a:xfrm>
          <a:off x="0" y="1284446"/>
          <a:ext cx="787400" cy="787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0744" y="2204720"/>
          <a:ext cx="5910011" cy="629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499999" bIns="76200" numCol="1" spcCol="1270" rtlCol="1" anchor="ctr" anchorCtr="0">
          <a:noAutofit/>
        </a:bodyPr>
        <a:lstStyle/>
        <a:p>
          <a:pPr marL="0" lvl="0" indent="0" algn="r" defTabSz="13335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Flask App, </a:t>
          </a:r>
          <a:r>
            <a:rPr lang="en-US" sz="30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Pyspark&amp;RDD</a:t>
          </a:r>
          <a:endParaRPr lang="he-IL" sz="3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744" y="2204720"/>
        <a:ext cx="5910011" cy="629920"/>
      </dsp:txXfrm>
    </dsp:sp>
    <dsp:sp modelId="{A965097E-32F1-4AB8-8C4E-2814A7596B2F}">
      <dsp:nvSpPr>
        <dsp:cNvPr id="0" name=""/>
        <dsp:cNvSpPr/>
      </dsp:nvSpPr>
      <dsp:spPr>
        <a:xfrm>
          <a:off x="0" y="2125980"/>
          <a:ext cx="787400" cy="787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9590D7E-EB2A-411B-A97F-B0EF0C1E7F9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ח'/שבט/תשפ"ב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8D90168E-626C-4E60-93C0-A00D2560946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BCFDA35-C9C7-45E2-A3B1-EF2E8B9635F2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B3AB32-59DF-41F1-9618-EDFBF504962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 flipH="1">
            <a:off x="482600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49" y="5956137"/>
            <a:ext cx="284480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297C270-3E6D-474B-8A31-3B67E90AE828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17260" y="5956137"/>
            <a:ext cx="101644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4237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581192" y="2336003"/>
            <a:ext cx="11029616" cy="3522794"/>
          </a:xfrm>
        </p:spPr>
        <p:txBody>
          <a:bodyPr vert="eaVert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1725D53-A117-4105-AAF4-0257B6D8339E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spect="1"/>
          </p:cNvSpPr>
          <p:nvPr/>
        </p:nvSpPr>
        <p:spPr>
          <a:xfrm flipH="1">
            <a:off x="44598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48635" y="675726"/>
            <a:ext cx="2004164" cy="5183073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3520798" y="675726"/>
            <a:ext cx="7896279" cy="5183073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870186" y="5956137"/>
            <a:ext cx="1328141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01CBB16-08A1-40AC-A29F-0488A6993255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520798" y="5951811"/>
            <a:ext cx="789627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164195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spect="1"/>
          </p:cNvSpPr>
          <p:nvPr/>
        </p:nvSpPr>
        <p:spPr>
          <a:xfrm flipH="1">
            <a:off x="44237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581193" y="2180496"/>
            <a:ext cx="11029615" cy="3678303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429899-C417-42A5-8F32-D4C180328E09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2" y="5956137"/>
            <a:ext cx="1052508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3043910"/>
            <a:ext cx="11029615" cy="149750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B25716-6594-4E7D-ADBE-EC537956369F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188417" y="2228003"/>
            <a:ext cx="5422390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581191" y="2228003"/>
            <a:ext cx="5422392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FE763C8-C7D0-4076-B41C-E691FEDE3EC4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>
            <a:spLocks noChangeAspect="1"/>
          </p:cNvSpPr>
          <p:nvPr/>
        </p:nvSpPr>
        <p:spPr>
          <a:xfrm flipH="1"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217706" y="2250892"/>
            <a:ext cx="5087075" cy="536005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200" b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217706" y="2926052"/>
            <a:ext cx="5393100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581192" y="2250892"/>
            <a:ext cx="5087073" cy="553373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200" b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581191" y="2926052"/>
            <a:ext cx="5393100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8E2043-FBCE-4D36-A1C1-6FF4BC5FE911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874E971-873B-4E63-B3AF-FDFF13719C17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  <p:sp>
        <p:nvSpPr>
          <p:cNvPr id="7" name="מלבן 6"/>
          <p:cNvSpPr>
            <a:spLocks noChangeAspect="1"/>
          </p:cNvSpPr>
          <p:nvPr/>
        </p:nvSpPr>
        <p:spPr>
          <a:xfrm flipH="1">
            <a:off x="451281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7A8D92E-8030-4018-AB52-68E929BFB893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>
            <a:spLocks noChangeAspect="1"/>
          </p:cNvSpPr>
          <p:nvPr/>
        </p:nvSpPr>
        <p:spPr>
          <a:xfrm flipH="1">
            <a:off x="445983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701363" y="5262296"/>
            <a:ext cx="4909445" cy="689514"/>
          </a:xfrm>
        </p:spPr>
        <p:txBody>
          <a:bodyPr rtlCol="1" anchor="ctr"/>
          <a:lstStyle>
            <a:lvl1pPr algn="r" rtl="1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451344" y="601200"/>
            <a:ext cx="11292840" cy="4204800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81190" y="5262296"/>
            <a:ext cx="5869987" cy="689515"/>
          </a:xfrm>
        </p:spPr>
        <p:txBody>
          <a:bodyPr rtlCol="1" anchor="ctr">
            <a:normAutofit/>
          </a:bodyPr>
          <a:lstStyle>
            <a:lvl1pPr marL="0" indent="0" algn="l" rtl="1">
              <a:buNone/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dirty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107A077-FD83-4C6E-83BA-3D7B168F608C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599725"/>
            <a:ext cx="11290859" cy="3557252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81191" y="5260127"/>
            <a:ext cx="11029617" cy="598671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DA43E90-CE5E-40AD-9634-4AF620FB67AB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741250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90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E6C16D-F79D-4EA3-A021-C6A81B221493}" type="datetime1">
              <a:rPr lang="he-IL" smtClean="0"/>
              <a:t>ח'/שבט/תשפ"ב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693598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58119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90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מלבן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מלבן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מלבן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Wikipedia_logo_v3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12" Type="http://schemas.openxmlformats.org/officeDocument/2006/relationships/hyperlink" Target="https://www.marinedatascience.co/software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hyperlink" Target="https://fanaticosdelhardware.com/la-ayuda-de-google-cloud-durante-el-covid-19/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4.jpg"/><Relationship Id="rId1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מלבן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תמונה 6" descr="חיבורים דיגיטליים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3" cy="98554"/>
            <a:chOff x="446533" y="453643"/>
            <a:chExt cx="11298933" cy="98554"/>
          </a:xfrm>
        </p:grpSpPr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042146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46533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4685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" name="מלבן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601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17260" y="4572000"/>
            <a:ext cx="10993549" cy="895244"/>
          </a:xfrm>
        </p:spPr>
        <p:txBody>
          <a:bodyPr rtlCol="1">
            <a:noAutofit/>
          </a:bodyPr>
          <a:lstStyle/>
          <a:p>
            <a:pPr algn="ctr" rtl="1"/>
            <a:r>
              <a:rPr lang="en-US" sz="6000" dirty="0">
                <a:solidFill>
                  <a:schemeClr val="bg1"/>
                </a:solidFill>
              </a:rPr>
              <a:t>Search engine project</a:t>
            </a:r>
            <a:endParaRPr lang="he-IL" sz="6000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17260" y="5467246"/>
            <a:ext cx="10993546" cy="484822"/>
          </a:xfrm>
        </p:spPr>
        <p:txBody>
          <a:bodyPr rtlCol="1">
            <a:normAutofit/>
          </a:bodyPr>
          <a:lstStyle/>
          <a:p>
            <a:pPr algn="ctr" rtl="1"/>
            <a:r>
              <a:rPr lang="en-US" dirty="0">
                <a:solidFill>
                  <a:srgbClr val="7CEBFF"/>
                </a:solidFill>
              </a:rPr>
              <a:t>Ayelet </a:t>
            </a:r>
            <a:r>
              <a:rPr lang="en-US" dirty="0" err="1">
                <a:solidFill>
                  <a:srgbClr val="7CEBFF"/>
                </a:solidFill>
              </a:rPr>
              <a:t>moyal</a:t>
            </a:r>
            <a:r>
              <a:rPr lang="en-US" dirty="0">
                <a:solidFill>
                  <a:srgbClr val="7CEBFF"/>
                </a:solidFill>
              </a:rPr>
              <a:t> 204687685 , </a:t>
            </a:r>
            <a:r>
              <a:rPr lang="en-US" dirty="0" err="1">
                <a:solidFill>
                  <a:srgbClr val="7CEBFF"/>
                </a:solidFill>
              </a:rPr>
              <a:t>natalia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kataev</a:t>
            </a:r>
            <a:r>
              <a:rPr lang="en-US" dirty="0">
                <a:solidFill>
                  <a:srgbClr val="7CEBFF"/>
                </a:solidFill>
              </a:rPr>
              <a:t> 323225409</a:t>
            </a:r>
            <a:endParaRPr lang="he-I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9658"/>
            <a:ext cx="11029616" cy="988332"/>
          </a:xfrm>
        </p:spPr>
        <p:txBody>
          <a:bodyPr rtlCol="1" anchor="b">
            <a:normAutofit/>
          </a:bodyPr>
          <a:lstStyle/>
          <a:p>
            <a:pPr rtl="1"/>
            <a:r>
              <a:rPr lang="he-IL" dirty="0"/>
              <a:t>הסברים טכניים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D0CC92B-C57B-4C4A-89B5-65913289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3200" y="2228003"/>
            <a:ext cx="6327607" cy="4152477"/>
          </a:xfrm>
        </p:spPr>
        <p:txBody>
          <a:bodyPr/>
          <a:lstStyle/>
          <a:p>
            <a:r>
              <a:rPr lang="he-IL" dirty="0"/>
              <a:t>בפרויקט המנוע השתמשנו בשיטות ובאלגוריתמים שנלמדו בכיתה.</a:t>
            </a:r>
          </a:p>
          <a:p>
            <a:r>
              <a:rPr lang="he-IL" dirty="0"/>
              <a:t>מימשנו שיטות שונות על קוד מנוע החיפוש שלנו על מנת לייעל החזרת תוצאות, ולמטב את החיפוש.</a:t>
            </a:r>
          </a:p>
          <a:p>
            <a:r>
              <a:rPr lang="he-IL" dirty="0"/>
              <a:t>השתמשנו באלגוריתם </a:t>
            </a:r>
            <a:r>
              <a:rPr lang="en-US" dirty="0"/>
              <a:t>BM25</a:t>
            </a:r>
            <a:r>
              <a:rPr lang="he-IL" dirty="0"/>
              <a:t>, וב-</a:t>
            </a:r>
            <a:r>
              <a:rPr lang="en-US" dirty="0"/>
              <a:t>cosine similarity</a:t>
            </a:r>
            <a:r>
              <a:rPr lang="he-IL" dirty="0"/>
              <a:t> בכדי להעריך את תוצאות החיפוש.</a:t>
            </a:r>
          </a:p>
          <a:p>
            <a:r>
              <a:rPr lang="he-IL" dirty="0"/>
              <a:t>בסופו של דבר, הגענו למסקנה כי איחוד תוצאות השאילתה דרך חיפוש בגוף המאמרים ובכותרות המאמרים, יחד על משקול התוצאות, הניבו לנו את תוצאות החיפוש הטובות ביותר!</a:t>
            </a:r>
            <a:endParaRPr lang="en-US" dirty="0"/>
          </a:p>
        </p:txBody>
      </p:sp>
      <p:pic>
        <p:nvPicPr>
          <p:cNvPr id="9" name="מציין מיקום תוכן 8" descr="תמונה שמכילה שחור&#10;&#10;התיאור נוצר באופן אוטומטי">
            <a:extLst>
              <a:ext uri="{FF2B5EF4-FFF2-40B4-BE49-F238E27FC236}">
                <a16:creationId xmlns:a16="http://schemas.microsoft.com/office/drawing/2014/main" id="{AE72D239-1271-4132-9397-0EAD4EE29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581191" y="2228002"/>
            <a:ext cx="3633047" cy="3633047"/>
          </a:xfrm>
          <a:noFill/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מלבן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מציין מיקום תוכן 4" descr="מספרים דיגיטליים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850" y="457200"/>
            <a:ext cx="7507083" cy="5935132"/>
            <a:chOff x="4246850" y="457200"/>
            <a:chExt cx="7507083" cy="5935132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50268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050612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4685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394200" y="1006956"/>
            <a:ext cx="7213600" cy="1121871"/>
          </a:xfrm>
        </p:spPr>
        <p:txBody>
          <a:bodyPr rtlCol="1" anchor="ctr">
            <a:normAutofit/>
          </a:bodyPr>
          <a:lstStyle/>
          <a:p>
            <a:pPr algn="ctr" rtl="1"/>
            <a:r>
              <a:rPr lang="he-IL" dirty="0"/>
              <a:t>התנסינו ב:</a:t>
            </a:r>
          </a:p>
        </p:txBody>
      </p:sp>
      <p:graphicFrame>
        <p:nvGraphicFramePr>
          <p:cNvPr id="6" name="מציין מיקום תוכן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64621"/>
              </p:ext>
            </p:extLst>
          </p:nvPr>
        </p:nvGraphicFramePr>
        <p:xfrm>
          <a:off x="-20" y="3396996"/>
          <a:ext cx="6390640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69950F4-9E9B-4179-BCAD-EFB394FBA883}"/>
              </a:ext>
            </a:extLst>
          </p:cNvPr>
          <p:cNvSpPr txBox="1"/>
          <p:nvPr/>
        </p:nvSpPr>
        <p:spPr>
          <a:xfrm>
            <a:off x="5770880" y="2517716"/>
            <a:ext cx="55544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במהלך הפרויקט התנסינו בסביבות עבודה, פלטפורמות, מבני נתונים ואפליקציות חדשות שראינו לראשונה.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את הקוד כתבנו בשפת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he-IL" dirty="0">
                <a:solidFill>
                  <a:schemeClr val="bg1"/>
                </a:solidFill>
              </a:rPr>
              <a:t>.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274537F-3CC1-4B68-AA66-14FD2833C1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13784" y="185266"/>
            <a:ext cx="2738967" cy="164338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01726BD-11B3-455A-B213-242E3C27B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791180" y="3552612"/>
            <a:ext cx="2839720" cy="2839720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686915F-9043-4FB9-A60C-A24B38DD43B3}"/>
              </a:ext>
            </a:extLst>
          </p:cNvPr>
          <p:cNvSpPr txBox="1"/>
          <p:nvPr/>
        </p:nvSpPr>
        <p:spPr>
          <a:xfrm>
            <a:off x="438067" y="6958875"/>
            <a:ext cx="2839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>
                <a:hlinkClick r:id="rId12" tooltip="https://www.marinedatascience.co/software/index.html"/>
              </a:rPr>
              <a:t>תמונה זו</a:t>
            </a:r>
            <a:r>
              <a:rPr lang="he-IL" sz="900"/>
              <a:t> מאת מחבר לא ידוע ניתן ברשיון במסגרת </a:t>
            </a:r>
            <a:r>
              <a:rPr lang="he-IL" sz="900">
                <a:hlinkClick r:id="rId13" tooltip="https://creativecommons.org/licenses/by-sa/3.0/"/>
              </a:rPr>
              <a:t>CC BY-SA</a:t>
            </a:r>
            <a:endParaRPr lang="he-IL" sz="900"/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44453E39-1ED9-4A32-AF62-EE1CD441C0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34557" y="464925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מלבן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533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3" cy="98554"/>
            <a:chOff x="446533" y="453643"/>
            <a:chExt cx="11298933" cy="98554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042146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46533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4685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14149" y="1419226"/>
            <a:ext cx="3081576" cy="1746762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תודה</a:t>
            </a:r>
          </a:p>
        </p:txBody>
      </p:sp>
      <p:pic>
        <p:nvPicPr>
          <p:cNvPr id="5" name="תמונה 4" descr="מספרים דיגיטליים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246850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4_TF56390039_Win32.potx" id="{5D61E2B7-F0A6-4172-AA60-A09B5B7D1BAD}" vid="{78934955-32FF-4A1C-A496-C3517D353948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עיצוב טכנולוגי</Template>
  <TotalTime>38</TotalTime>
  <Words>135</Words>
  <Application>Microsoft Office PowerPoint</Application>
  <PresentationFormat>מסך רחב</PresentationFormat>
  <Paragraphs>19</Paragraphs>
  <Slides>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Tahoma</vt:lpstr>
      <vt:lpstr>Wingdings 2</vt:lpstr>
      <vt:lpstr>דיבידנד</vt:lpstr>
      <vt:lpstr>Search engine project</vt:lpstr>
      <vt:lpstr>הסברים טכניים</vt:lpstr>
      <vt:lpstr>התנסינו ב:</vt:lpstr>
      <vt:lpstr>תודה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projec</dc:title>
  <dc:creator>Ayelet M</dc:creator>
  <cp:lastModifiedBy>Ayelet M</cp:lastModifiedBy>
  <cp:revision>4</cp:revision>
  <dcterms:created xsi:type="dcterms:W3CDTF">2022-01-10T17:09:03Z</dcterms:created>
  <dcterms:modified xsi:type="dcterms:W3CDTF">2022-01-10T17:47:22Z</dcterms:modified>
</cp:coreProperties>
</file>