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47F9F35C-B273-41E6-A04F-6F1B2A731FF0}"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585180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Recursive Ray Tracer</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-Abhishek Yenpure</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Ray Tracing Alogrithm</a:t>
            </a:r>
            <a:endParaRPr b="0" lang="en-US" sz="4400" spc="-1" strike="noStrike">
              <a:solidFill>
                <a:srgbClr val="000000"/>
              </a:solidFill>
              <a:uFill>
                <a:solidFill>
                  <a:srgbClr val="ffffff"/>
                </a:solidFill>
              </a:uFill>
              <a:latin typeface="Arial"/>
            </a:endParaRPr>
          </a:p>
        </p:txBody>
      </p:sp>
      <p:sp>
        <p:nvSpPr>
          <p:cNvPr id="4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5400" spc="-1" strike="noStrike">
                <a:solidFill>
                  <a:srgbClr val="000000"/>
                </a:solidFill>
                <a:uFill>
                  <a:solidFill>
                    <a:srgbClr val="ffffff"/>
                  </a:solidFill>
                </a:uFill>
                <a:latin typeface="Arial"/>
              </a:rPr>
              <a:t>// loop over all pixels</a:t>
            </a:r>
            <a:endParaRPr b="0" lang="en-US" sz="5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5400" spc="-1" strike="noStrike">
                <a:solidFill>
                  <a:srgbClr val="000000"/>
                </a:solidFill>
                <a:uFill>
                  <a:solidFill>
                    <a:srgbClr val="ffffff"/>
                  </a:solidFill>
                </a:uFill>
                <a:latin typeface="Arial"/>
              </a:rPr>
              <a:t>Vec3f *framebuffer = new Vec3f[imageWidth * imageHeight];</a:t>
            </a:r>
            <a:endParaRPr b="0" lang="en-US" sz="5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5400" spc="-1" strike="noStrike">
                <a:solidFill>
                  <a:srgbClr val="000000"/>
                </a:solidFill>
                <a:uFill>
                  <a:solidFill>
                    <a:srgbClr val="ffffff"/>
                  </a:solidFill>
                </a:uFill>
                <a:latin typeface="Arial"/>
              </a:rPr>
              <a:t>for (int j = 0; j &lt; imageHeight; ++j) {</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5400" spc="-1" strike="noStrike">
                <a:solidFill>
                  <a:srgbClr val="000000"/>
                </a:solidFill>
                <a:uFill>
                  <a:solidFill>
                    <a:srgbClr val="ffffff"/>
                  </a:solidFill>
                </a:uFill>
                <a:latin typeface="Arial"/>
              </a:rPr>
              <a:t>for (int i = 0; i &lt; imageWidth; ++i) {</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5400" spc="-1" strike="noStrike">
                <a:solidFill>
                  <a:srgbClr val="000000"/>
                </a:solidFill>
                <a:uFill>
                  <a:solidFill>
                    <a:srgbClr val="ffffff"/>
                  </a:solidFill>
                </a:uFill>
                <a:latin typeface="Arial"/>
              </a:rPr>
              <a:t>for (int k = 0; k &lt; numObjectsInScene; ++k) {</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000000"/>
                </a:solidFill>
                <a:uFill>
                  <a:solidFill>
                    <a:srgbClr val="ffffff"/>
                  </a:solidFill>
                </a:uFill>
                <a:latin typeface="Arial"/>
              </a:rPr>
              <a:t>Ray ray = buildCameraRay(i, j);</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000000"/>
                </a:solidFill>
                <a:uFill>
                  <a:solidFill>
                    <a:srgbClr val="ffffff"/>
                  </a:solidFill>
                </a:uFill>
                <a:latin typeface="Arial"/>
              </a:rPr>
              <a:t>if (intersect(ray, objects[k]) {</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000000"/>
                </a:solidFill>
                <a:uFill>
                  <a:solidFill>
                    <a:srgbClr val="ffffff"/>
                  </a:solidFill>
                </a:uFill>
                <a:latin typeface="Arial"/>
              </a:rPr>
              <a:t>// do complex shading here but for now basic (just constant color)</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000000"/>
                </a:solidFill>
                <a:uFill>
                  <a:solidFill>
                    <a:srgbClr val="ffffff"/>
                  </a:solidFill>
                </a:uFill>
                <a:latin typeface="Arial"/>
              </a:rPr>
              <a:t>framebuffer[j * imageWidth + i] = objects[k].color;</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000000"/>
                </a:solidFill>
                <a:uFill>
                  <a:solidFill>
                    <a:srgbClr val="ffffff"/>
                  </a:solidFill>
                </a:uFill>
                <a:latin typeface="Arial"/>
              </a:rPr>
              <a:t>else {</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000000"/>
                </a:solidFill>
                <a:uFill>
                  <a:solidFill>
                    <a:srgbClr val="ffffff"/>
                  </a:solidFill>
                </a:uFill>
                <a:latin typeface="Arial"/>
              </a:rPr>
              <a:t>// or don't do anything and leave it black</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000000"/>
                </a:solidFill>
                <a:uFill>
                  <a:solidFill>
                    <a:srgbClr val="ffffff"/>
                  </a:solidFill>
                </a:uFill>
                <a:latin typeface="Arial"/>
              </a:rPr>
              <a:t>framebuffer[j * imageWidth + i] = backgroundColor;</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5400" spc="-1" strike="noStrike">
                <a:solidFill>
                  <a:srgbClr val="000000"/>
                </a:solidFill>
                <a:uFill>
                  <a:solidFill>
                    <a:srgbClr val="ffffff"/>
                  </a:solidFill>
                </a:uFill>
                <a:latin typeface="Arial"/>
              </a:rPr>
              <a:t>}</a:t>
            </a:r>
            <a:endParaRPr b="0" lang="en-US"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5400" spc="-1" strike="noStrike">
                <a:solidFill>
                  <a:srgbClr val="000000"/>
                </a:solidFill>
                <a:uFill>
                  <a:solidFill>
                    <a:srgbClr val="ffffff"/>
                  </a:solidFill>
                </a:uFill>
                <a:latin typeface="Arial"/>
              </a:rPr>
              <a:t>}</a:t>
            </a:r>
            <a:endParaRPr b="0" lang="en-US"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5400" spc="-1" strike="noStrike">
                <a:solidFill>
                  <a:srgbClr val="000000"/>
                </a:solidFill>
                <a:uFill>
                  <a:solidFill>
                    <a:srgbClr val="ffffff"/>
                  </a:solidFill>
                </a:uFill>
                <a:latin typeface="Arial"/>
              </a:rPr>
              <a:t>} </a:t>
            </a:r>
            <a:endParaRPr b="0" lang="en-US" sz="5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Depth = 1 (only shadows)</a:t>
            </a:r>
            <a:endParaRPr b="0" lang="en-US" sz="4400" spc="-1" strike="noStrike">
              <a:solidFill>
                <a:srgbClr val="000000"/>
              </a:solidFill>
              <a:uFill>
                <a:solidFill>
                  <a:srgbClr val="ffffff"/>
                </a:solidFill>
              </a:uFill>
              <a:latin typeface="Arial"/>
            </a:endParaRPr>
          </a:p>
        </p:txBody>
      </p:sp>
      <p:pic>
        <p:nvPicPr>
          <p:cNvPr id="43" name="" descr=""/>
          <p:cNvPicPr/>
          <p:nvPr/>
        </p:nvPicPr>
        <p:blipFill>
          <a:blip r:embed="rId1"/>
          <a:stretch/>
        </p:blipFill>
        <p:spPr>
          <a:xfrm>
            <a:off x="2847240" y="1768680"/>
            <a:ext cx="4384440" cy="43844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Depth = 2 (shadows and reflection)</a:t>
            </a:r>
            <a:endParaRPr b="0" lang="en-US" sz="4400" spc="-1" strike="noStrike">
              <a:solidFill>
                <a:srgbClr val="000000"/>
              </a:solidFill>
              <a:uFill>
                <a:solidFill>
                  <a:srgbClr val="ffffff"/>
                </a:solidFill>
              </a:uFill>
              <a:latin typeface="Arial"/>
            </a:endParaRPr>
          </a:p>
        </p:txBody>
      </p:sp>
      <p:pic>
        <p:nvPicPr>
          <p:cNvPr id="45" name="" descr=""/>
          <p:cNvPicPr/>
          <p:nvPr/>
        </p:nvPicPr>
        <p:blipFill>
          <a:blip r:embed="rId1"/>
          <a:stretch/>
        </p:blipFill>
        <p:spPr>
          <a:xfrm>
            <a:off x="2847240" y="1768680"/>
            <a:ext cx="4384440" cy="43844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Barycentric co-ordinates</a:t>
            </a:r>
            <a:endParaRPr b="0" lang="en-US" sz="4400" spc="-1" strike="noStrike">
              <a:solidFill>
                <a:srgbClr val="000000"/>
              </a:solidFill>
              <a:uFill>
                <a:solidFill>
                  <a:srgbClr val="ffffff"/>
                </a:solidFill>
              </a:uFill>
              <a:latin typeface="Arial"/>
            </a:endParaRPr>
          </a:p>
        </p:txBody>
      </p:sp>
      <p:sp>
        <p:nvSpPr>
          <p:cNvPr id="4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Barycentric coordinates can be used to express the position of any point located on the triangle with three scalars. The location of this point includes any position inside the triangle, any position on any of the three edges of the triangles, or any one of the three triangle's vertices themselves. To compute the position of this point using barycentric coordinates we use the following equation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lgn="r">
              <a:buClr>
                <a:srgbClr val="000000"/>
              </a:buClr>
              <a:buSzPct val="45000"/>
              <a:buFont typeface="Wingdings" charset="2"/>
              <a:buChar char=""/>
            </a:pPr>
            <a:r>
              <a:rPr b="1" i="1" lang="en-US" sz="4400" spc="-1" strike="noStrike">
                <a:solidFill>
                  <a:srgbClr val="000000"/>
                </a:solidFill>
                <a:uFill>
                  <a:solidFill>
                    <a:srgbClr val="ffffff"/>
                  </a:solidFill>
                </a:uFill>
                <a:latin typeface="Times New Roman"/>
              </a:rPr>
              <a:t>P=uA+vB+wC</a:t>
            </a:r>
            <a:r>
              <a:rPr b="1" i="1" lang="en-US" sz="3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i="1" lang="en-US" sz="3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i="1" lang="en-US" sz="3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i="1" lang="en-US" sz="3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i="1" lang="en-US" sz="3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Arial"/>
            </a:endParaRPr>
          </a:p>
        </p:txBody>
      </p:sp>
      <p:pic>
        <p:nvPicPr>
          <p:cNvPr id="48" name="" descr=""/>
          <p:cNvPicPr/>
          <p:nvPr/>
        </p:nvPicPr>
        <p:blipFill>
          <a:blip r:embed="rId1"/>
          <a:stretch/>
        </p:blipFill>
        <p:spPr>
          <a:xfrm>
            <a:off x="1815840" y="4036320"/>
            <a:ext cx="2573280" cy="26388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Pending</a:t>
            </a:r>
            <a:endParaRPr b="0" lang="en-US" sz="4400" spc="-1" strike="noStrike">
              <a:solidFill>
                <a:srgbClr val="000000"/>
              </a:solidFill>
              <a:uFill>
                <a:solidFill>
                  <a:srgbClr val="ffffff"/>
                </a:solidFill>
              </a:uFill>
              <a:latin typeface="Arial"/>
            </a:endParaRPr>
          </a:p>
        </p:txBody>
      </p:sp>
      <p:sp>
        <p:nvSpPr>
          <p:cNvPr id="5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Refractions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t>
            </a:r>
            <a:endParaRPr b="0" lang="en-US"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Thank You</a:t>
            </a:r>
            <a:endParaRPr b="0" lang="en-US" sz="44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2016-12-08T22:24:45Z</dcterms:created>
  <dc:creator/>
  <dc:description/>
  <dc:language>en-US</dc:language>
  <cp:lastModifiedBy/>
  <dcterms:modified xsi:type="dcterms:W3CDTF">2016-12-08T23:19:44Z</dcterms:modified>
  <cp:revision>5</cp:revision>
  <dc:subject/>
  <dc:title/>
</cp:coreProperties>
</file>