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72" r:id="rId3"/>
    <p:sldId id="273" r:id="rId4"/>
    <p:sldId id="274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94" r:id="rId13"/>
    <p:sldId id="295" r:id="rId14"/>
    <p:sldId id="300" r:id="rId15"/>
    <p:sldId id="296" r:id="rId16"/>
    <p:sldId id="297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0" r:id="rId27"/>
    <p:sldId id="311" r:id="rId28"/>
    <p:sldId id="308" r:id="rId29"/>
    <p:sldId id="309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dirty="0" smtClean="0"/>
              <a:t>마스터 부제목 스타일 편집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A53BC-6697-4910-AC90-543A65BBA6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4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8000" indent="-360000">
              <a:defRPr/>
            </a:lvl2pPr>
            <a:lvl3pPr marL="864000">
              <a:defRPr/>
            </a:lvl3pPr>
            <a:lvl4pPr marL="1080000">
              <a:defRPr/>
            </a:lvl4pPr>
            <a:lvl5pPr marL="1296000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FDDE3-EDBE-4843-81F9-C84B82DD4F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07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7627A-0521-490F-B0F8-E0E46356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1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B0248-DC0C-4EC0-88D7-FB1AAC6706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0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32CEC-6156-4DF0-89E8-1B90E71101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82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01EFC-4C8E-48C6-BCB4-05565422DF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74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E88D-A7CC-4041-89D8-69E24B89AE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85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E53-A443-40F0-B29D-1DF736FB22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4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78568-61DA-438F-BB4E-CB45A06C3E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50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pPr>
              <a:defRPr/>
            </a:pPr>
            <a:fld id="{7729CF8F-95F1-4799-B98B-BAB7FFA6F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8775" indent="-358775" algn="l" rtl="0" eaLnBrk="0" fontAlgn="base" latinLnBrk="1" hangingPunct="0">
        <a:spcBef>
          <a:spcPct val="20000"/>
        </a:spcBef>
        <a:spcAft>
          <a:spcPct val="0"/>
        </a:spcAft>
        <a:buClr>
          <a:srgbClr val="0000E5"/>
        </a:buClr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latinLnBrk="1" hangingPunct="0">
        <a:spcBef>
          <a:spcPct val="20000"/>
        </a:spcBef>
        <a:spcAft>
          <a:spcPct val="0"/>
        </a:spcAft>
        <a:buClr>
          <a:srgbClr val="000073"/>
        </a:buClr>
        <a:buFont typeface="Wingdings" pitchFamily="2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2pPr>
      <a:lvl3pPr marL="1006475" indent="-287338" algn="l" rtl="0" eaLnBrk="0" fontAlgn="base" latinLnBrk="1" hangingPunct="0">
        <a:spcBef>
          <a:spcPct val="20000"/>
        </a:spcBef>
        <a:spcAft>
          <a:spcPct val="0"/>
        </a:spcAft>
        <a:buClr>
          <a:srgbClr val="5959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295400" indent="-215900" algn="l" rtl="0" eaLnBrk="0" fontAlgn="base" latinLnBrk="1" hangingPunct="0">
        <a:spcBef>
          <a:spcPct val="20000"/>
        </a:spcBef>
        <a:spcAft>
          <a:spcPct val="0"/>
        </a:spcAft>
        <a:buClr>
          <a:srgbClr val="0000E5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1582738" indent="-215900" algn="l" rtl="0" eaLnBrk="0" fontAlgn="base" latinLnBrk="1" hangingPunct="0">
        <a:spcBef>
          <a:spcPct val="20000"/>
        </a:spcBef>
        <a:spcAft>
          <a:spcPct val="0"/>
        </a:spcAft>
        <a:buClr>
          <a:srgbClr val="5959FF"/>
        </a:buClr>
        <a:buFont typeface="Wingdings" pitchFamily="2" charset="2"/>
        <a:buChar char="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파이썬의</a:t>
            </a:r>
            <a:r>
              <a:rPr lang="ko-KR" altLang="en-US" dirty="0" smtClean="0"/>
              <a:t> 자료 구조 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문의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5" y="1772456"/>
            <a:ext cx="7971375" cy="2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7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반복문은</a:t>
            </a:r>
            <a:r>
              <a:rPr lang="ko-KR" altLang="en-US" dirty="0"/>
              <a:t> 중첩하여 사용될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반복문</a:t>
            </a:r>
            <a:r>
              <a:rPr lang="ko-KR" altLang="en-US" dirty="0"/>
              <a:t> 안에 다른 </a:t>
            </a:r>
            <a:r>
              <a:rPr lang="ko-KR" altLang="en-US" dirty="0" err="1"/>
              <a:t>반복문이</a:t>
            </a:r>
            <a:r>
              <a:rPr lang="ko-KR" altLang="en-US" dirty="0"/>
              <a:t> 포함될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5" y="2561844"/>
            <a:ext cx="6657975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4596" y="3215898"/>
            <a:ext cx="1992853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range(7):</a:t>
            </a:r>
          </a:p>
          <a:p>
            <a:r>
              <a:rPr lang="en-US" altLang="ko-KR" dirty="0" smtClean="0"/>
              <a:t>  for j in range(3):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95279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636912"/>
            <a:ext cx="4524375" cy="40767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자료들을 저장하는 여러 가지 구조들이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/>
              <a:t>자료 구조</a:t>
            </a:r>
            <a:r>
              <a:rPr lang="en-US" altLang="ko-KR" b="1" dirty="0"/>
              <a:t>(data structure)</a:t>
            </a:r>
            <a:r>
              <a:rPr lang="ko-KR" altLang="en-US" dirty="0"/>
              <a:t>라 부른다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자료구조란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81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174157"/>
            <a:ext cx="6714317" cy="247003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시퀀스 자료형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순서를 가진 요소들의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</a:p>
          <a:p>
            <a:pPr lvl="1"/>
            <a:r>
              <a:rPr lang="ko-KR" altLang="en-US" dirty="0" smtClean="0"/>
              <a:t>리스트</a:t>
            </a:r>
          </a:p>
          <a:p>
            <a:pPr lvl="1"/>
            <a:r>
              <a:rPr lang="ko-KR" altLang="en-US" dirty="0" err="1" smtClean="0"/>
              <a:t>튜플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세트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9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리스트</a:t>
            </a:r>
            <a:r>
              <a:rPr lang="en-US" altLang="ko-KR" b="1" dirty="0"/>
              <a:t>(list)</a:t>
            </a:r>
            <a:r>
              <a:rPr lang="ko-KR" altLang="en-US" b="1" dirty="0"/>
              <a:t>는 </a:t>
            </a:r>
            <a:r>
              <a:rPr lang="ko-KR" altLang="en-US" dirty="0"/>
              <a:t>여러 개의 데이터가 저장되어 있는 장소이다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5" y="2640767"/>
            <a:ext cx="7915759" cy="138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308" y="4324028"/>
            <a:ext cx="8392333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scores  = [ 32, 56, 64, 72, 12, 37, 98, 77, 59, 69]</a:t>
            </a:r>
          </a:p>
        </p:txBody>
      </p:sp>
    </p:spTree>
    <p:extLst>
      <p:ext uri="{BB962C8B-B14F-4D97-AF65-F5344CB8AC3E}">
        <p14:creationId xmlns:p14="http://schemas.microsoft.com/office/powerpoint/2010/main" val="105424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리스트가 필요한 이유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3" y="1726983"/>
            <a:ext cx="7186209" cy="42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] </a:t>
            </a:r>
            <a:r>
              <a:rPr lang="ko-KR" altLang="en-US" dirty="0" smtClean="0"/>
              <a:t>리스트의 첫번째 값의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요소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08" y="1873196"/>
            <a:ext cx="7477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순회하기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1" y="1570253"/>
            <a:ext cx="7451698" cy="2282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189" y="4194106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scores = [ 32, 56, 64, 72, 12, 37, 98, 77, 59, 69]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for </a:t>
            </a:r>
            <a:r>
              <a:rPr lang="en-US" altLang="ko-KR" i="1" dirty="0"/>
              <a:t>element  in scores:</a:t>
            </a:r>
          </a:p>
          <a:p>
            <a:r>
              <a:rPr lang="en-US" altLang="ko-KR" i="1" dirty="0"/>
              <a:t>	print(element)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7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시퀀스에서 가능한 연산과 함수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1" y="1934521"/>
            <a:ext cx="8048721" cy="43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구조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선택과 반복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29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68" y="4174197"/>
            <a:ext cx="6035641" cy="249721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(indexing)</a:t>
            </a:r>
            <a:r>
              <a:rPr lang="ko-KR" altLang="en-US" dirty="0"/>
              <a:t>이란 리스트에서 하나의 요소를 인덱스 연산자를 통하여 참조</a:t>
            </a:r>
            <a:r>
              <a:rPr lang="en-US" altLang="ko-KR" dirty="0"/>
              <a:t>(</a:t>
            </a:r>
            <a:r>
              <a:rPr lang="ko-KR" altLang="en-US" dirty="0" smtClean="0"/>
              <a:t>접근</a:t>
            </a:r>
            <a:r>
              <a:rPr lang="en-US" altLang="ko-KR" dirty="0"/>
              <a:t>)</a:t>
            </a:r>
            <a:r>
              <a:rPr lang="ko-KR" altLang="en-US" dirty="0"/>
              <a:t>하는 것을 의미한다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836" y="3068960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 = [ "</a:t>
            </a:r>
            <a:r>
              <a:rPr lang="ko-KR" altLang="en-US" i="1" dirty="0"/>
              <a:t>두부</a:t>
            </a:r>
            <a:r>
              <a:rPr lang="en-US" altLang="ko-KR" i="1" dirty="0"/>
              <a:t>", "</a:t>
            </a:r>
            <a:r>
              <a:rPr lang="ko-KR" altLang="en-US" i="1" dirty="0"/>
              <a:t>양배추</a:t>
            </a:r>
            <a:r>
              <a:rPr lang="en-US" altLang="ko-KR" i="1" dirty="0"/>
              <a:t>", "</a:t>
            </a:r>
            <a:r>
              <a:rPr lang="ko-KR" altLang="en-US" i="1" dirty="0"/>
              <a:t>딸기</a:t>
            </a:r>
            <a:r>
              <a:rPr lang="en-US" altLang="ko-KR" i="1" dirty="0"/>
              <a:t>", "</a:t>
            </a:r>
            <a:r>
              <a:rPr lang="ko-KR" altLang="en-US" i="1" dirty="0"/>
              <a:t>사과</a:t>
            </a:r>
            <a:r>
              <a:rPr lang="en-US" altLang="ko-KR" i="1" dirty="0"/>
              <a:t>", "</a:t>
            </a:r>
            <a:r>
              <a:rPr lang="ko-KR" altLang="en-US" i="1" dirty="0"/>
              <a:t>토마토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[0]</a:t>
            </a:r>
          </a:p>
          <a:p>
            <a:r>
              <a:rPr lang="en-US" altLang="ko-KR" i="1" dirty="0"/>
              <a:t>'</a:t>
            </a:r>
            <a:r>
              <a:rPr lang="ko-KR" altLang="en-US" i="1" dirty="0"/>
              <a:t>두부</a:t>
            </a:r>
            <a:r>
              <a:rPr lang="en-US" altLang="ko-KR" i="1" dirty="0"/>
              <a:t>'</a:t>
            </a:r>
          </a:p>
        </p:txBody>
      </p:sp>
      <p:sp>
        <p:nvSpPr>
          <p:cNvPr id="6" name="타원 5"/>
          <p:cNvSpPr/>
          <p:nvPr/>
        </p:nvSpPr>
        <p:spPr>
          <a:xfrm>
            <a:off x="6127335" y="3990886"/>
            <a:ext cx="905854" cy="2170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7911" y="5674407"/>
            <a:ext cx="14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음수 인덱스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r>
              <a:rPr lang="ko-KR" altLang="en-US" dirty="0"/>
              <a:t>은 리스트 안에서 범위를 지정하여서 원하는 요소들을 선택하는 연산이다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8" y="2613724"/>
            <a:ext cx="46863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830" y="5448516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squares = [0, 1, 4, 9, 16, 25, 36, 49]</a:t>
            </a:r>
          </a:p>
          <a:p>
            <a:r>
              <a:rPr lang="en-US" altLang="ko-KR" i="1" dirty="0"/>
              <a:t>&gt;&gt;&gt; squares[3:6]  	# </a:t>
            </a:r>
            <a:r>
              <a:rPr lang="ko-KR" altLang="en-US" i="1" dirty="0" err="1"/>
              <a:t>슬라이싱은</a:t>
            </a:r>
            <a:r>
              <a:rPr lang="ko-KR" altLang="en-US" i="1" dirty="0"/>
              <a:t> 새로운 리스트를 반환한다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[9, 16, 25]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7483" y="4386058"/>
            <a:ext cx="367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3</a:t>
            </a:r>
            <a:r>
              <a:rPr lang="ko-KR" altLang="en-US" dirty="0" smtClean="0">
                <a:solidFill>
                  <a:srgbClr val="FF0000"/>
                </a:solidFill>
              </a:rPr>
              <a:t>번째부터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번째까지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: range </a:t>
            </a:r>
            <a:r>
              <a:rPr lang="ko-KR" altLang="en-US" dirty="0" smtClean="0">
                <a:solidFill>
                  <a:srgbClr val="FF0000"/>
                </a:solidFill>
              </a:rPr>
              <a:t>함수의 </a:t>
            </a:r>
            <a:r>
              <a:rPr lang="en-US" altLang="ko-KR" dirty="0" smtClean="0">
                <a:solidFill>
                  <a:srgbClr val="FF0000"/>
                </a:solidFill>
              </a:rPr>
              <a:t>start, end </a:t>
            </a:r>
            <a:r>
              <a:rPr lang="ko-KR" altLang="en-US" dirty="0" smtClean="0">
                <a:solidFill>
                  <a:srgbClr val="FF0000"/>
                </a:solidFill>
              </a:rPr>
              <a:t>와 동일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4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89228"/>
            <a:ext cx="8391525" cy="19812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리스트를 수학자들이 </a:t>
            </a:r>
            <a:r>
              <a:rPr lang="ko-KR" altLang="en-US" dirty="0"/>
              <a:t>집합을 정의하는 것과 </a:t>
            </a:r>
            <a:r>
              <a:rPr lang="ko-KR" altLang="en-US" dirty="0" smtClean="0"/>
              <a:t>유사하게 생성하는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함축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51" y="4277444"/>
            <a:ext cx="6200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1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</a:t>
            </a:r>
            <a:r>
              <a:rPr lang="ko-KR" altLang="en-US" dirty="0" smtClean="0"/>
              <a:t>변경될 수 없는 리스트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9" y="2465279"/>
            <a:ext cx="7029450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941" y="3914613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&gt;&gt;&gt; </a:t>
            </a:r>
            <a:r>
              <a:rPr lang="en-US" altLang="ko-KR" sz="1600" i="1" dirty="0"/>
              <a:t>colors = ("red", "green", "blue")</a:t>
            </a:r>
          </a:p>
          <a:p>
            <a:r>
              <a:rPr lang="en-US" altLang="ko-KR" sz="1600" i="1" dirty="0"/>
              <a:t>&gt;&gt;&gt; colors</a:t>
            </a:r>
          </a:p>
          <a:p>
            <a:r>
              <a:rPr lang="en-US" altLang="ko-KR" sz="1600" i="1" dirty="0"/>
              <a:t>('red', 'green', 'blue</a:t>
            </a:r>
            <a:r>
              <a:rPr lang="en-US" altLang="ko-KR" sz="1600" i="1" dirty="0" smtClean="0"/>
              <a:t>')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&gt;&gt;&gt; numbers = (1, 2, 3, 4, 5 )</a:t>
            </a:r>
          </a:p>
          <a:p>
            <a:r>
              <a:rPr lang="en-US" altLang="ko-KR" sz="1600" i="1" dirty="0" smtClean="0"/>
              <a:t>&gt;&gt;&gt; </a:t>
            </a:r>
            <a:r>
              <a:rPr lang="en-US" altLang="ko-KR" sz="1600" i="1" dirty="0"/>
              <a:t>numbers</a:t>
            </a:r>
          </a:p>
          <a:p>
            <a:r>
              <a:rPr lang="en-US" altLang="ko-KR" sz="1600" i="1" dirty="0"/>
              <a:t>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40771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튜플</a:t>
            </a:r>
            <a:r>
              <a:rPr lang="ko-KR" altLang="en-US" dirty="0"/>
              <a:t> 연산들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1" y="1702554"/>
            <a:ext cx="82677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1" y="4179054"/>
            <a:ext cx="8191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9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62" y="3501008"/>
            <a:ext cx="6450120" cy="254075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</a:t>
            </a:r>
            <a:r>
              <a:rPr lang="en-US" altLang="ko-KR" dirty="0"/>
              <a:t>(set)</a:t>
            </a:r>
            <a:r>
              <a:rPr lang="ko-KR" altLang="en-US" dirty="0"/>
              <a:t>는 우리가 수학에서 배웠던 집합이다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세트는 </a:t>
            </a:r>
            <a:r>
              <a:rPr lang="ko-KR" altLang="en-US" dirty="0"/>
              <a:t>중복되지 않은 항목들이 모인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세트의 </a:t>
            </a:r>
            <a:r>
              <a:rPr lang="ko-KR" altLang="en-US" dirty="0"/>
              <a:t>항목 간에는 순서가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세트</a:t>
            </a:r>
            <a:r>
              <a:rPr lang="en-US" altLang="ko-KR" dirty="0"/>
              <a:t>(Set)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9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집합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40318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== B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True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= {1, 2, 3, 4, 5}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&lt;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A		#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부분집합 여부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True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= {1, 2, 3, 4, 5}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B.issubset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(A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)	#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부분집합 여부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True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A.issuperset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(B)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True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774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40318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{3, 4, 5}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|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B		#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합집합 </a:t>
            </a:r>
            <a:endParaRPr lang="en-US" altLang="ko-KR" sz="1600" dirty="0" smtClean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A.union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(B)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B.union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(A)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{1, 2, 3, 4, 5}</a:t>
            </a:r>
          </a:p>
          <a:p>
            <a:endParaRPr lang="en-US" altLang="ko-KR" sz="1600" dirty="0" smtClean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&amp;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B		#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교집합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A.intersection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(B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B.intersection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(A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3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– B		# </a:t>
            </a:r>
            <a:r>
              <a:rPr lang="ko-KR" altLang="en-US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차집합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A.difference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(B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{1, 2}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3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딕셔너리는</a:t>
            </a:r>
            <a:r>
              <a:rPr lang="en-US" altLang="ko-KR" dirty="0" smtClean="0"/>
              <a:t> </a:t>
            </a:r>
            <a:r>
              <a:rPr lang="en-US" altLang="ko-KR" dirty="0"/>
              <a:t>키(key)와 값(value)의 </a:t>
            </a:r>
            <a:r>
              <a:rPr lang="en-US" altLang="ko-KR" dirty="0" err="1"/>
              <a:t>쌍을</a:t>
            </a:r>
            <a:r>
              <a:rPr lang="en-US" altLang="ko-KR" dirty="0"/>
              <a:t> </a:t>
            </a:r>
            <a:r>
              <a:rPr lang="en-US" altLang="ko-KR" dirty="0" err="1"/>
              <a:t>저장할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 smtClean="0"/>
              <a:t>객체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920139"/>
            <a:ext cx="8401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57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95" y="1799740"/>
            <a:ext cx="7857398" cy="1321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183" y="3239235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{'Kim': '01012345678', 'Lee': '01012345680', 'Park': '01012345679'}</a:t>
            </a:r>
          </a:p>
        </p:txBody>
      </p:sp>
    </p:spTree>
    <p:extLst>
      <p:ext uri="{BB962C8B-B14F-4D97-AF65-F5344CB8AC3E}">
        <p14:creationId xmlns:p14="http://schemas.microsoft.com/office/powerpoint/2010/main" val="419707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문제를 해결할 때 어떤 조건에 따라서 두 개 또는 여러 개의 실행 경로 가운데 </a:t>
            </a:r>
            <a:r>
              <a:rPr lang="ko-KR" altLang="en-US" dirty="0" smtClean="0"/>
              <a:t>하나를 </a:t>
            </a:r>
            <a:r>
              <a:rPr lang="ko-KR" altLang="en-US" dirty="0"/>
              <a:t>선택해야 하는 경우가 종종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338109"/>
            <a:ext cx="6229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접근하기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19293"/>
            <a:ext cx="8392333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contacts['Kim']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'01012345678’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contacts.get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'Kim')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'01012345678'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226696"/>
            <a:ext cx="8392333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if "Kim" in contacts: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키가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딕셔너리에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 있음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318" y="521909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contacts.get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('Cho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', '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01099998888')		# </a:t>
            </a:r>
            <a:r>
              <a:rPr lang="ko-KR" altLang="en-US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기본값 사용 가능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'01099998888'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754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추가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9293"/>
            <a:ext cx="8392333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contacts['Choi'] = '01056781234'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{'Kim': '01012345678', 'Choi': '01056781234', 'Lee': '01012345680', 'Park': '01012345679'}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167742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contacts.pop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("Kim")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'01012345678'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{'Lee': '01012345680', 'Park': '01012345679'}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320" y="5020756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del contacts["Kim"]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{'Lee': '01012345680', 'Park': '01012345679'}</a:t>
            </a:r>
          </a:p>
        </p:txBody>
      </p:sp>
    </p:spTree>
    <p:extLst>
      <p:ext uri="{BB962C8B-B14F-4D97-AF65-F5344CB8AC3E}">
        <p14:creationId xmlns:p14="http://schemas.microsoft.com/office/powerpoint/2010/main" val="426923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순회하기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87192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scores = { 'Korean': 80, 'Math': 90, 'English': 80}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for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key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in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scores: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print(key, scores[key])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'Math' 90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'English' 80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'Korean' 80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18" y="4352953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scores = { 'Korean': 80, 'Math': 90, 'English': 80}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for item in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scores.items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print(item)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('Math', 90)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('English', 80)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('Korean', 80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)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31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0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객체 지향 프로그래밍</a:t>
            </a:r>
            <a:r>
              <a:rPr lang="en-US" altLang="ko-KR" b="1" dirty="0"/>
              <a:t>(OOP: </a:t>
            </a:r>
            <a:r>
              <a:rPr lang="en-US" altLang="ko-KR" b="1" dirty="0" smtClean="0"/>
              <a:t>Object-Oriented Programming</a:t>
            </a:r>
            <a:r>
              <a:rPr lang="en-US" altLang="ko-KR" b="1" dirty="0"/>
              <a:t>)</a:t>
            </a:r>
            <a:r>
              <a:rPr lang="ko-KR" altLang="en-US" dirty="0"/>
              <a:t>은 우리가 살고 있는 실제 세계가 객체</a:t>
            </a:r>
            <a:r>
              <a:rPr lang="en-US" altLang="ko-KR" dirty="0"/>
              <a:t>(object)</a:t>
            </a:r>
            <a:r>
              <a:rPr lang="ko-KR" altLang="en-US" dirty="0"/>
              <a:t>들로 구성되어 있는 것과 비슷하게</a:t>
            </a:r>
            <a:r>
              <a:rPr lang="en-US" altLang="ko-KR" dirty="0"/>
              <a:t>, </a:t>
            </a:r>
            <a:r>
              <a:rPr lang="ko-KR" altLang="en-US" dirty="0"/>
              <a:t>소프트웨어도 객체로 구성하는 </a:t>
            </a:r>
            <a:r>
              <a:rPr lang="ko-KR" altLang="en-US" dirty="0" smtClean="0"/>
              <a:t>방법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1" y="3717032"/>
            <a:ext cx="5209506" cy="25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5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89" y="3861048"/>
            <a:ext cx="6335039" cy="259766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 </a:t>
            </a:r>
            <a:r>
              <a:rPr lang="ko-KR" altLang="en-US" dirty="0"/>
              <a:t>상태와 동작을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상태</a:t>
            </a:r>
            <a:r>
              <a:rPr lang="en-US" altLang="ko-KR" dirty="0"/>
              <a:t>(state)</a:t>
            </a:r>
            <a:r>
              <a:rPr lang="ko-KR" altLang="en-US" dirty="0"/>
              <a:t>는 객체의 속성이다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동작</a:t>
            </a:r>
            <a:r>
              <a:rPr lang="en-US" altLang="ko-KR" dirty="0"/>
              <a:t>(behavior)</a:t>
            </a:r>
            <a:r>
              <a:rPr lang="ko-KR" altLang="en-US" dirty="0"/>
              <a:t>은 객체가 취할 수 있는 동작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208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826781"/>
            <a:ext cx="8362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객체에 </a:t>
            </a:r>
            <a:r>
              <a:rPr lang="ko-KR" altLang="en-US" dirty="0"/>
              <a:t>대한 설계도를 클래스</a:t>
            </a:r>
            <a:r>
              <a:rPr lang="en-US" altLang="ko-KR" dirty="0"/>
              <a:t>(class)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클래스로부터 </a:t>
            </a:r>
            <a:r>
              <a:rPr lang="ko-KR" altLang="en-US" dirty="0"/>
              <a:t>만들어지는 각각의 객체를 그 클래스의 인스턴스</a:t>
            </a:r>
            <a:r>
              <a:rPr lang="en-US" altLang="ko-KR" dirty="0"/>
              <a:t>(instance)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4" y="3356992"/>
            <a:ext cx="4691223" cy="30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클래스를 통해 객체를 생성하는 이유는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일반적으로 프로그램에서는 같은 종류의 객체가 많이 필요하기 때문에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처리가 필요한 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…),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, …),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, …)</a:t>
            </a:r>
            <a:r>
              <a:rPr lang="ko-KR" altLang="en-US" dirty="0" smtClean="0"/>
              <a:t> 등 </a:t>
            </a:r>
            <a:endParaRPr lang="en-US" altLang="ko-KR" dirty="0" smtClean="0"/>
          </a:p>
          <a:p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(OOP)</a:t>
            </a:r>
            <a:r>
              <a:rPr lang="ko-KR" altLang="en-US" dirty="0" smtClean="0"/>
              <a:t>에서는 모든 정보처리를 객체를 통해서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클래스가 소프트웨어의 기본 단위가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객체를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클래스라는 설계도를 준비해서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인스턴스라는 구체적인 대상을 가지고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정보처리를 수행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</a:t>
            </a:r>
            <a:r>
              <a:rPr lang="ko-KR" altLang="en-US" dirty="0" err="1" smtClean="0"/>
              <a:t>활용성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3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7" y="3755494"/>
            <a:ext cx="5702488" cy="25538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 값</a:t>
            </a:r>
            <a:r>
              <a:rPr lang="en-US" altLang="ko-KR" dirty="0"/>
              <a:t>)</a:t>
            </a:r>
            <a:r>
              <a:rPr lang="ko-KR" altLang="en-US" dirty="0" smtClean="0"/>
              <a:t>와 알고리즘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하나로 묶고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공용 </a:t>
            </a:r>
            <a:r>
              <a:rPr lang="ko-KR" altLang="en-US" dirty="0"/>
              <a:t>인터페이스만 </a:t>
            </a:r>
            <a:r>
              <a:rPr lang="ko-KR" altLang="en-US" dirty="0" smtClean="0"/>
              <a:t>제공하고 </a:t>
            </a:r>
            <a:r>
              <a:rPr lang="ko-KR" altLang="en-US" dirty="0"/>
              <a:t>구현 세부 사항을 감추는 것은 캡슐화</a:t>
            </a:r>
            <a:r>
              <a:rPr lang="en-US" altLang="ko-KR" dirty="0"/>
              <a:t>(encapsulation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2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05484"/>
            <a:ext cx="8134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6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9" y="2065956"/>
            <a:ext cx="8071531" cy="25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Counter </a:t>
            </a:r>
            <a:r>
              <a:rPr lang="ko-KR" altLang="en-US" dirty="0"/>
              <a:t>클래스를 작성하여 보자</a:t>
            </a:r>
            <a:r>
              <a:rPr lang="en-US" altLang="ko-KR" dirty="0"/>
              <a:t>. Counter </a:t>
            </a:r>
            <a:r>
              <a:rPr lang="ko-KR" altLang="en-US" dirty="0"/>
              <a:t>클래스는 기계식 계수기를 나타내며 경기장이나 콘서트에 입장하는 관객 수를 세기 위하여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77" y="3669754"/>
            <a:ext cx="6600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5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2023819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</a:t>
            </a:r>
            <a:r>
              <a:rPr lang="en-US" altLang="ko-KR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reset(self</a:t>
            </a:r>
            <a:r>
              <a:rPr lang="en-US" altLang="ko-KR" sz="1600" dirty="0" smtClean="0">
                <a:latin typeface="Consolas" panose="020B0609020204030204" pitchFamily="49" charset="0"/>
              </a:rPr>
              <a:t>):	    # </a:t>
            </a:r>
            <a:r>
              <a:rPr lang="ko-KR" altLang="en-US" sz="1600" dirty="0" smtClean="0">
                <a:latin typeface="Consolas" panose="020B0609020204030204" pitchFamily="49" charset="0"/>
              </a:rPr>
              <a:t>모든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‘self’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첫번째 매개변수로 사용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self.count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0	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# self.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변수이름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  <a:r>
              <a:rPr lang="ko-KR" altLang="en-US" sz="1600" dirty="0" smtClean="0">
                <a:latin typeface="Consolas" panose="020B0609020204030204" pitchFamily="49" charset="0"/>
              </a:rPr>
              <a:t>인스턴스 변수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increment(self):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self.count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+=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get(self):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82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8800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 = Counter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		# </a:t>
            </a:r>
            <a:r>
              <a:rPr lang="ko-KR" altLang="en-US" sz="1600" dirty="0" smtClean="0">
                <a:latin typeface="Consolas" panose="020B0609020204030204" pitchFamily="49" charset="0"/>
              </a:rPr>
              <a:t>인스턴스 생성은 클래스 이름 뒤에 괄호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a.reset</a:t>
            </a:r>
            <a:r>
              <a:rPr lang="en-US" altLang="ko-KR" sz="1600" dirty="0" smtClean="0">
                <a:latin typeface="Consolas" panose="020B0609020204030204" pitchFamily="49" charset="0"/>
              </a:rPr>
              <a:t>()		#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메소드를</a:t>
            </a:r>
            <a:r>
              <a:rPr lang="ko-KR" altLang="en-US" sz="1600" dirty="0" smtClean="0">
                <a:latin typeface="Consolas" panose="020B0609020204030204" pitchFamily="49" charset="0"/>
              </a:rPr>
              <a:t> 호출할 때는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‘self’ </a:t>
            </a:r>
            <a:r>
              <a:rPr lang="ko-KR" altLang="en-US" sz="1600" dirty="0" smtClean="0">
                <a:latin typeface="Consolas" panose="020B0609020204030204" pitchFamily="49" charset="0"/>
              </a:rPr>
              <a:t>없이 사용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a.increment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카운터 </a:t>
            </a:r>
            <a:r>
              <a:rPr lang="en-US" altLang="ko-KR" sz="1600" dirty="0"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latin typeface="Consolas" panose="020B0609020204030204" pitchFamily="49" charset="0"/>
              </a:rPr>
              <a:t>의 값은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a.get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3112364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카운터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a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의 값은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72" y="3778276"/>
            <a:ext cx="4610100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319" y="6079738"/>
            <a:ext cx="8392333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카운터 </a:t>
            </a:r>
            <a:r>
              <a:rPr lang="en-US" altLang="ko-KR" sz="1600" dirty="0"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latin typeface="Consolas" panose="020B0609020204030204" pitchFamily="49" charset="0"/>
              </a:rPr>
              <a:t>의 값은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a.count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86037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 = Counter()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 = Counter()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2" y="3997011"/>
            <a:ext cx="7740838" cy="16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6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생성자</a:t>
            </a:r>
            <a:r>
              <a:rPr lang="en-US" altLang="ko-KR" b="1" dirty="0"/>
              <a:t>(constructor)</a:t>
            </a:r>
            <a:r>
              <a:rPr lang="ko-KR" altLang="en-US" dirty="0"/>
              <a:t>는 객체가 생성될 때 객체를 기본값으로 초기화하는 특수한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2" y="2964692"/>
            <a:ext cx="7239726" cy="20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449" y="4023512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reset(self)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increment(self):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get(self):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1772816"/>
            <a:ext cx="8605434" cy="19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4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클래스 안에 정의된 함수이므로 함수를 정의하는 것과 아주 유사하다</a:t>
            </a:r>
            <a:r>
              <a:rPr lang="en-US" altLang="ko-KR" dirty="0"/>
              <a:t>. </a:t>
            </a:r>
            <a:r>
              <a:rPr lang="ko-KR" altLang="en-US" dirty="0"/>
              <a:t>하지만 첫 번째 매개변수는 항상 </a:t>
            </a:r>
            <a:r>
              <a:rPr lang="en-US" altLang="ko-KR" dirty="0"/>
              <a:t>self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188" y="3129930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Television: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channel, volume, on):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 = channel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self.volume</a:t>
            </a:r>
            <a:r>
              <a:rPr lang="en-US" altLang="ko-KR" sz="1600" dirty="0">
                <a:latin typeface="Consolas" panose="020B0609020204030204" pitchFamily="49" charset="0"/>
              </a:rPr>
              <a:t> = volume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self.on</a:t>
            </a:r>
            <a:r>
              <a:rPr lang="en-US" altLang="ko-KR" sz="1600" dirty="0">
                <a:latin typeface="Consolas" panose="020B0609020204030204" pitchFamily="49" charset="0"/>
              </a:rPr>
              <a:t> = on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show(self):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print(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self.volume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self.on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setChannel</a:t>
            </a:r>
            <a:r>
              <a:rPr lang="en-US" altLang="ko-KR" sz="1600" dirty="0">
                <a:latin typeface="Consolas" panose="020B0609020204030204" pitchFamily="49" charset="0"/>
              </a:rPr>
              <a:t>(self, channel):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 = channel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getChannel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02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9" y="1844824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 = Television(9, 10, 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)	# </a:t>
            </a:r>
            <a:r>
              <a:rPr lang="ko-KR" altLang="en-US" sz="1600" dirty="0" smtClean="0">
                <a:latin typeface="Consolas" panose="020B0609020204030204" pitchFamily="49" charset="0"/>
              </a:rPr>
              <a:t>인스턴스 생성은 클래스 생성자의 호출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t.setChannel</a:t>
            </a:r>
            <a:r>
              <a:rPr lang="en-US" altLang="ko-KR" sz="1600" dirty="0" smtClean="0">
                <a:latin typeface="Consolas" panose="020B0609020204030204" pitchFamily="49" charset="0"/>
              </a:rPr>
              <a:t>(11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39" y="3399821"/>
            <a:ext cx="8392333" cy="5847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9 10 True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11 10 True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86" y="4310567"/>
            <a:ext cx="5364028" cy="2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구현의 세부 사항을 클래스 안에 감추는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8" y="2627447"/>
            <a:ext cx="7124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1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if-else </a:t>
            </a:r>
            <a:r>
              <a:rPr lang="ko-KR" altLang="en-US" dirty="0"/>
              <a:t>문장 안에 다른 </a:t>
            </a:r>
            <a:r>
              <a:rPr lang="en-US" altLang="ko-KR" dirty="0"/>
              <a:t>if-else </a:t>
            </a:r>
            <a:r>
              <a:rPr lang="ko-KR" altLang="en-US" dirty="0"/>
              <a:t>문장을 넣을 수 있다</a:t>
            </a:r>
            <a:r>
              <a:rPr lang="en-US" altLang="ko-KR" dirty="0"/>
              <a:t>. </a:t>
            </a:r>
            <a:r>
              <a:rPr lang="ko-KR" altLang="en-US" dirty="0" smtClean="0"/>
              <a:t>이것을 중첩</a:t>
            </a:r>
            <a:r>
              <a:rPr lang="en-US" altLang="ko-KR" b="1" dirty="0"/>
              <a:t>(nesting)</a:t>
            </a:r>
            <a:r>
              <a:rPr lang="ko-KR" altLang="en-US" b="1" dirty="0"/>
              <a:t>된 </a:t>
            </a:r>
            <a:r>
              <a:rPr lang="en-US" altLang="ko-KR" b="1" dirty="0"/>
              <a:t>if-else</a:t>
            </a:r>
            <a:r>
              <a:rPr lang="ko-KR" altLang="en-US" b="1" dirty="0" smtClean="0"/>
              <a:t>문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3" y="2996952"/>
            <a:ext cx="7079174" cy="37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21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하나는 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반환하는 </a:t>
            </a:r>
            <a:r>
              <a:rPr lang="ko-KR" altLang="en-US" b="1" dirty="0" err="1"/>
              <a:t>접근자</a:t>
            </a:r>
            <a:r>
              <a:rPr lang="en-US" altLang="ko-KR" b="1" dirty="0"/>
              <a:t>(getters)</a:t>
            </a:r>
            <a:r>
              <a:rPr lang="ko-KR" altLang="en-US" dirty="0"/>
              <a:t>이고 또 하나는 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설정하는 </a:t>
            </a:r>
            <a:r>
              <a:rPr lang="ko-KR" altLang="en-US" b="1" dirty="0"/>
              <a:t>설정자</a:t>
            </a:r>
            <a:r>
              <a:rPr lang="en-US" altLang="ko-KR" b="1" dirty="0"/>
              <a:t>(setters)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허가되지 않은 접근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 및 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사전에 차단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접근자와</a:t>
            </a:r>
            <a:r>
              <a:rPr lang="ko-KR" altLang="en-US" dirty="0" smtClean="0"/>
              <a:t> 설정자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80" y="3717032"/>
            <a:ext cx="6598968" cy="26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3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47705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Student: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name=None, age=0):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latin typeface="Consolas" panose="020B0609020204030204" pitchFamily="49" charset="0"/>
              </a:rPr>
              <a:t>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getAge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setAge</a:t>
            </a:r>
            <a:r>
              <a:rPr lang="en-US" altLang="ko-KR" sz="1600" dirty="0">
                <a:latin typeface="Consolas" panose="020B0609020204030204" pitchFamily="49" charset="0"/>
              </a:rPr>
              <a:t>(self,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=age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setName</a:t>
            </a:r>
            <a:r>
              <a:rPr lang="en-US" altLang="ko-KR" sz="1600" dirty="0">
                <a:latin typeface="Consolas" panose="020B0609020204030204" pitchFamily="49" charset="0"/>
              </a:rPr>
              <a:t>(self, name):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=name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=Student("Hong", 20)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obj.getName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8445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이들 변수는 모든 객체를 통틀어서 하나만 생성되고 모든 객체가 이것을 공유하게 된다</a:t>
            </a:r>
            <a:r>
              <a:rPr lang="en-US" altLang="ko-KR" dirty="0"/>
              <a:t>. </a:t>
            </a:r>
            <a:r>
              <a:rPr lang="ko-KR" altLang="en-US" dirty="0"/>
              <a:t>이러한 변수를 </a:t>
            </a:r>
            <a:r>
              <a:rPr lang="ko-KR" altLang="en-US" dirty="0" smtClean="0"/>
              <a:t>정적 멤버 또는 클래스 멤버</a:t>
            </a:r>
            <a:r>
              <a:rPr lang="en-US" altLang="ko-KR" dirty="0" smtClean="0"/>
              <a:t>(</a:t>
            </a:r>
            <a:r>
              <a:rPr lang="en-US" altLang="ko-KR" dirty="0"/>
              <a:t>class member)</a:t>
            </a:r>
            <a:r>
              <a:rPr lang="ko-KR" altLang="en-US" dirty="0"/>
              <a:t>라고 </a:t>
            </a:r>
            <a:r>
              <a:rPr lang="ko-KR" altLang="en-US" dirty="0" smtClean="0"/>
              <a:t>함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1" y="3645024"/>
            <a:ext cx="6071864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4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792590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Television: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serialNumber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0		</a:t>
            </a:r>
            <a:r>
              <a:rPr lang="en-US" altLang="ko-KR" sz="1600" dirty="0" smtClean="0">
                <a:latin typeface="Consolas" panose="020B0609020204030204" pitchFamily="49" charset="0"/>
              </a:rPr>
              <a:t>	# </a:t>
            </a:r>
            <a:r>
              <a:rPr lang="ko-KR" altLang="en-US" sz="1600" dirty="0" smtClean="0">
                <a:latin typeface="Consolas" panose="020B0609020204030204" pitchFamily="49" charset="0"/>
              </a:rPr>
              <a:t>정적 변수의 선언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Television.serialNumber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+= </a:t>
            </a:r>
            <a:r>
              <a:rPr lang="en-US" altLang="ko-KR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self.number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Television.serialNumber</a:t>
            </a:r>
            <a:r>
              <a:rPr lang="en-US" altLang="ko-KR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latin typeface="Consolas" panose="020B0609020204030204" pitchFamily="49" charset="0"/>
              </a:rPr>
              <a:t>...		# </a:t>
            </a:r>
            <a:r>
              <a:rPr lang="ko-KR" altLang="en-US" sz="1600" dirty="0" smtClean="0">
                <a:latin typeface="Consolas" panose="020B0609020204030204" pitchFamily="49" charset="0"/>
              </a:rPr>
              <a:t>정적 변수의 사용은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클래스이름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변수이름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5" y="4074970"/>
            <a:ext cx="6563451" cy="19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연산자</a:t>
            </a:r>
            <a:r>
              <a:rPr lang="en-US" altLang="ko-KR" dirty="0"/>
              <a:t>(+, -, *, /)</a:t>
            </a:r>
            <a:r>
              <a:rPr lang="ko-KR" altLang="en-US" dirty="0"/>
              <a:t>에 관련된 </a:t>
            </a:r>
            <a:r>
              <a:rPr lang="ko-KR" altLang="en-US" b="1" dirty="0"/>
              <a:t>특수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(special method)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특수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첫번째 매개변수는 </a:t>
            </a:r>
            <a:r>
              <a:rPr lang="en-US" altLang="ko-KR" dirty="0" smtClean="0"/>
              <a:t>self, </a:t>
            </a:r>
            <a:r>
              <a:rPr lang="ko-KR" altLang="en-US" dirty="0" smtClean="0"/>
              <a:t>두번째 매개변수는 같은 클래스의 인스턴스로 간주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 매개변수에 대해 클래스의 모든 인스턴스 변수와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가능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334" y="4289028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Circle: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__</a:t>
            </a:r>
            <a:r>
              <a:rPr lang="en-US" altLang="ko-KR" sz="1600" b="1" dirty="0" err="1">
                <a:latin typeface="Consolas" panose="020B0609020204030204" pitchFamily="49" charset="0"/>
              </a:rPr>
              <a:t>eq</a:t>
            </a:r>
            <a:r>
              <a:rPr lang="en-US" altLang="ko-KR" sz="1600" b="1" dirty="0">
                <a:latin typeface="Consolas" panose="020B0609020204030204" pitchFamily="49" charset="0"/>
              </a:rPr>
              <a:t>__</a:t>
            </a:r>
            <a:r>
              <a:rPr lang="en-US" altLang="ko-KR" sz="1600" dirty="0">
                <a:latin typeface="Consolas" panose="020B0609020204030204" pitchFamily="49" charset="0"/>
              </a:rPr>
              <a:t>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self.radius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c1 </a:t>
            </a:r>
            <a:r>
              <a:rPr lang="en-US" altLang="ko-KR" sz="1600" dirty="0">
                <a:latin typeface="Consolas" panose="020B0609020204030204" pitchFamily="49" charset="0"/>
              </a:rPr>
              <a:t>= 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c2 = 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c1 == c2: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print("</a:t>
            </a:r>
            <a:r>
              <a:rPr lang="ko-KR" altLang="en-US" sz="1600" dirty="0">
                <a:latin typeface="Consolas" panose="020B0609020204030204" pitchFamily="49" charset="0"/>
              </a:rPr>
              <a:t>원의 반지름은 동일합니다</a:t>
            </a:r>
            <a:r>
              <a:rPr lang="en-US" altLang="ko-KR" sz="1600" dirty="0">
                <a:latin typeface="Consolas" panose="020B0609020204030204" pitchFamily="49" charset="0"/>
              </a:rPr>
              <a:t>. ")</a:t>
            </a:r>
          </a:p>
        </p:txBody>
      </p:sp>
    </p:spTree>
    <p:extLst>
      <p:ext uri="{BB962C8B-B14F-4D97-AF65-F5344CB8AC3E}">
        <p14:creationId xmlns:p14="http://schemas.microsoft.com/office/powerpoint/2010/main" val="1464157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5388"/>
            <a:ext cx="7916567" cy="54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6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6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모듈</a:t>
            </a:r>
            <a:r>
              <a:rPr lang="en-US" altLang="ko-KR" b="1" dirty="0"/>
              <a:t>(module)</a:t>
            </a:r>
            <a:r>
              <a:rPr lang="ko-KR" altLang="en-US" dirty="0"/>
              <a:t>이란 함수나 변수 또는 클래스 들을 모아 놓은 파일이다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59" y="2924944"/>
            <a:ext cx="5334565" cy="26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작성하기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854116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피보나치 수열 모듈</a:t>
            </a:r>
          </a:p>
          <a:p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fib(n):    	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피보나치 수열 출력</a:t>
            </a: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a, b = 0, 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while b &lt; n: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print(b, end=' ')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a, b = b,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fib2(n): 	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피보나치 수열을 리스트로 반환</a:t>
            </a: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result = []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a, b = 0, 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while b &lt; n: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a, b = b,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939" y="1484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fibo.py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862822"/>
            <a:ext cx="792738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fibo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fibo.fib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1 1 2 3 5 8 13 21 34 55 89 144 233 377 610 987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fibo.fib2(100)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1, 2, 3, 5, 8, 13, 21, 34, 55, 89]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fibo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.__name__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fibo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247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정해진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만큼 </a:t>
            </a:r>
            <a:r>
              <a:rPr lang="ko-KR" altLang="en-US" dirty="0"/>
              <a:t>반복하는 구조이다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어떤 조건이 만족되는 동안</a:t>
            </a:r>
            <a:r>
              <a:rPr lang="en-US" altLang="ko-KR" dirty="0"/>
              <a:t>, </a:t>
            </a:r>
            <a:r>
              <a:rPr lang="ko-KR" altLang="en-US" dirty="0"/>
              <a:t>반복을 계속하는 구조이다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반복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666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실행하기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9670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C&gt; python fibo.py &lt;arguments&gt;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2478715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import sys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fib(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09" y="4222829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C&gt; python fibo.py 50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26005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ea"/>
              <a:buAutoNum type="circleNumDbPlain"/>
            </a:pPr>
            <a:r>
              <a:rPr lang="ko-KR" altLang="en-US" dirty="0"/>
              <a:t>입력 스크립트가 있는 디렉토리</a:t>
            </a:r>
            <a:r>
              <a:rPr lang="en-US" altLang="ko-KR" dirty="0"/>
              <a:t>(</a:t>
            </a:r>
            <a:r>
              <a:rPr lang="ko-KR" altLang="en-US" dirty="0"/>
              <a:t>파일이 지정되지 않으면 현재 디렉토리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0" indent="-457200" fontAlgn="base">
              <a:buFont typeface="+mj-ea"/>
              <a:buAutoNum type="circleNumDbPlain"/>
            </a:pPr>
            <a:r>
              <a:rPr lang="en-US" altLang="ko-KR" dirty="0"/>
              <a:t>PYTHONPATH </a:t>
            </a:r>
            <a:r>
              <a:rPr lang="ko-KR" altLang="en-US" dirty="0"/>
              <a:t>환경 변수</a:t>
            </a:r>
          </a:p>
          <a:p>
            <a:pPr marL="457200" lvl="0" indent="-457200" fontAlgn="base">
              <a:buFont typeface="+mj-ea"/>
              <a:buAutoNum type="circleNumDbPlain"/>
            </a:pPr>
            <a:r>
              <a:rPr lang="ko-KR" altLang="en-US" dirty="0"/>
              <a:t>설치에 의존하는 </a:t>
            </a:r>
            <a:r>
              <a:rPr lang="ko-KR" altLang="en-US" dirty="0" err="1"/>
              <a:t>디폴트값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탐색 경로의 우선 순위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프로그래밍에서 중요한 하나의 원칙은 이전에 개발된 코드를 적극적으로 재활용하자는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“</a:t>
            </a:r>
            <a:r>
              <a:rPr lang="ko-KR" altLang="en-US" dirty="0" smtClean="0"/>
              <a:t>바퀴를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발명하지 마라 </a:t>
            </a:r>
            <a:r>
              <a:rPr lang="en-US" altLang="ko-KR" dirty="0" smtClean="0"/>
              <a:t>(Don’t reinvent the wheel)”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645024"/>
            <a:ext cx="4324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2149809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copy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colors = ["red", "blue", "green"]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clone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copy.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deepcopy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(colors)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clone[0] = "white"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print(colors)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print(clone)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790179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['red', 'blue', 'green']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['white', 'blue', 'green']</a:t>
            </a:r>
          </a:p>
        </p:txBody>
      </p:sp>
    </p:spTree>
    <p:extLst>
      <p:ext uri="{BB962C8B-B14F-4D97-AF65-F5344CB8AC3E}">
        <p14:creationId xmlns:p14="http://schemas.microsoft.com/office/powerpoint/2010/main" val="9138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358766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keyword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name = 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변수 이름을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keyword.iskeyword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(name):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 (name,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예약어임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.")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 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아래는 키워드의 전체 리스트임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keyword.kwlist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 (name,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은 사용할 수 있는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변수이름임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437112"/>
            <a:ext cx="7927382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변수 이름을 </a:t>
            </a:r>
            <a:r>
              <a:rPr lang="ko-KR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입력하시오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: for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ko-KR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ko-KR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예약어임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atinLnBrk="1"/>
            <a:r>
              <a:rPr lang="ko-KR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아래는 키워드의 전체 리스트임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['False', 'None', 'True', 'and', 'as', 'assert', 'break', 'class', 'continue', '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', 'del', '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490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844824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random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(1, 6))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(1, 6))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random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()*100)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81.1618515880431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 "red", "green", "blue" 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</a:p>
        </p:txBody>
      </p:sp>
    </p:spTree>
    <p:extLst>
      <p:ext uri="{BB962C8B-B14F-4D97-AF65-F5344CB8AC3E}">
        <p14:creationId xmlns:p14="http://schemas.microsoft.com/office/powerpoint/2010/main" val="2782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916832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 [x] for x in range(10) 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[[3], [2], [7], [9], [8], [1], [4], [6], [0], [5]]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(0, 101, 3))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81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11896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/>
              <a:t>모듈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453" y="2060848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time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time.time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1461203464.6591916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69" y="3606746"/>
            <a:ext cx="6238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1700808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time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fib(n):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피보나치 수열 출력</a:t>
            </a: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a, b = 0, 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while b &lt; n: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print(b, end=' ')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a, b = b,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time.time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fib(1000)	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time.time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print(end-start)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09" y="5583232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1 1 2 3 5 8 13 21 34 55 89 144 233 377 610 987 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0.03500199317932129</a:t>
            </a:r>
          </a:p>
        </p:txBody>
      </p:sp>
    </p:spTree>
    <p:extLst>
      <p:ext uri="{BB962C8B-B14F-4D97-AF65-F5344CB8AC3E}">
        <p14:creationId xmlns:p14="http://schemas.microsoft.com/office/powerpoint/2010/main" val="38060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모듈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446" y="1916832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calendar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calendar.month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(2016, 8)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446" y="3931711"/>
            <a:ext cx="7927382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    August 2016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Mo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 We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 Fr Sa Su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 1  2  3  4  5  6  7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 8  9 10 11 12 13 14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15 16 17 18 19 20 21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22 23 24 25 26 27 28</a:t>
            </a:r>
          </a:p>
          <a:p>
            <a:pPr latinLnBrk="1"/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29 30 31</a:t>
            </a:r>
          </a:p>
        </p:txBody>
      </p:sp>
    </p:spTree>
    <p:extLst>
      <p:ext uri="{BB962C8B-B14F-4D97-AF65-F5344CB8AC3E}">
        <p14:creationId xmlns:p14="http://schemas.microsoft.com/office/powerpoint/2010/main" val="3210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8652"/>
            <a:ext cx="8087602" cy="24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반복 이해하기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1" y="1588576"/>
            <a:ext cx="5939685" cy="49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문은 </a:t>
            </a:r>
            <a:r>
              <a:rPr lang="ko-KR" altLang="en-US" dirty="0" smtClean="0"/>
              <a:t>조건을 </a:t>
            </a:r>
            <a:r>
              <a:rPr lang="ko-KR" altLang="en-US" dirty="0"/>
              <a:t>정해놓고 반복을 하는 구조이다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9" y="2657959"/>
            <a:ext cx="7146995" cy="27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279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물방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물방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물방울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물방울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물방울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물방울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물방울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물방울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물방울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물방울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1250</TotalTime>
  <Words>1822</Words>
  <Application>Microsoft Office PowerPoint</Application>
  <PresentationFormat>화면 슬라이드 쇼(4:3)</PresentationFormat>
  <Paragraphs>419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물방울</vt:lpstr>
      <vt:lpstr>파이썬의 자료 구조 </vt:lpstr>
      <vt:lpstr>제어 구조: 선택과 반복</vt:lpstr>
      <vt:lpstr>조건문</vt:lpstr>
      <vt:lpstr>if-else 문</vt:lpstr>
      <vt:lpstr>중첩 if-else 문 </vt:lpstr>
      <vt:lpstr>2가지의 반복 구조</vt:lpstr>
      <vt:lpstr>for 문</vt:lpstr>
      <vt:lpstr>리스트 반복 이해하기</vt:lpstr>
      <vt:lpstr>while 문</vt:lpstr>
      <vt:lpstr>while 문의 구조</vt:lpstr>
      <vt:lpstr>중첩 루프</vt:lpstr>
      <vt:lpstr>시퀀스 </vt:lpstr>
      <vt:lpstr>자료구조란?</vt:lpstr>
      <vt:lpstr>시퀀스 자료형</vt:lpstr>
      <vt:lpstr>리스트란?</vt:lpstr>
      <vt:lpstr>리스트가 필요한 이유</vt:lpstr>
      <vt:lpstr>리스트의 요소 접근</vt:lpstr>
      <vt:lpstr>리스트 순회하기</vt:lpstr>
      <vt:lpstr>시퀀스에서 가능한 연산과 함수 </vt:lpstr>
      <vt:lpstr>인덱싱과 슬라이싱</vt:lpstr>
      <vt:lpstr>인덱싱과 슬라이싱</vt:lpstr>
      <vt:lpstr>리스트 함축</vt:lpstr>
      <vt:lpstr>튜플</vt:lpstr>
      <vt:lpstr>기본적인 튜플 연산들</vt:lpstr>
      <vt:lpstr>세트(Set)</vt:lpstr>
      <vt:lpstr>부분 집합 연산</vt:lpstr>
      <vt:lpstr>집합 연산</vt:lpstr>
      <vt:lpstr>딕셔너리</vt:lpstr>
      <vt:lpstr>딕셔너리 생성</vt:lpstr>
      <vt:lpstr>항목 접근하기</vt:lpstr>
      <vt:lpstr>항목 추가 &amp; 삭제하기</vt:lpstr>
      <vt:lpstr>항목 순회하기</vt:lpstr>
      <vt:lpstr>클래스와 객체 </vt:lpstr>
      <vt:lpstr>객체지향 프로그래밍</vt:lpstr>
      <vt:lpstr>객체</vt:lpstr>
      <vt:lpstr>인스턴스 변수와 메소드</vt:lpstr>
      <vt:lpstr>클래스란?</vt:lpstr>
      <vt:lpstr>클래스의 활용성 </vt:lpstr>
      <vt:lpstr>캡슐화</vt:lpstr>
      <vt:lpstr>클래스 작성하기</vt:lpstr>
      <vt:lpstr>클래스의 예</vt:lpstr>
      <vt:lpstr>Counter 클래스 </vt:lpstr>
      <vt:lpstr>객체 생성</vt:lpstr>
      <vt:lpstr>객체 2개 생성하기</vt:lpstr>
      <vt:lpstr>생성자</vt:lpstr>
      <vt:lpstr>생성자의 예</vt:lpstr>
      <vt:lpstr>메소드 정의</vt:lpstr>
      <vt:lpstr>메소드 호출</vt:lpstr>
      <vt:lpstr>정보 은닉</vt:lpstr>
      <vt:lpstr>접근자와 설정자</vt:lpstr>
      <vt:lpstr>PowerPoint 프레젠테이션</vt:lpstr>
      <vt:lpstr>정적 변수</vt:lpstr>
      <vt:lpstr>정적 변수</vt:lpstr>
      <vt:lpstr>특수 메소드</vt:lpstr>
      <vt:lpstr>특수 메소드</vt:lpstr>
      <vt:lpstr>모듈 </vt:lpstr>
      <vt:lpstr>모듈</vt:lpstr>
      <vt:lpstr>모듈 작성하기</vt:lpstr>
      <vt:lpstr>모듈 사용하기</vt:lpstr>
      <vt:lpstr>모듈 실행하기</vt:lpstr>
      <vt:lpstr>모듈 탐색 경로의 우선 순위 </vt:lpstr>
      <vt:lpstr>유용한 모듈</vt:lpstr>
      <vt:lpstr>copy 모듈 </vt:lpstr>
      <vt:lpstr>keyword 모듈 </vt:lpstr>
      <vt:lpstr>random 모듈</vt:lpstr>
      <vt:lpstr>random 모듈</vt:lpstr>
      <vt:lpstr>time 모듈</vt:lpstr>
      <vt:lpstr>time 모듈</vt:lpstr>
      <vt:lpstr>calendar 모듈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홍준석</dc:creator>
  <cp:lastModifiedBy>Admin</cp:lastModifiedBy>
  <cp:revision>65</cp:revision>
  <dcterms:created xsi:type="dcterms:W3CDTF">2007-03-05T21:27:58Z</dcterms:created>
  <dcterms:modified xsi:type="dcterms:W3CDTF">2019-12-07T09:40:45Z</dcterms:modified>
</cp:coreProperties>
</file>