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56" r:id="rId2"/>
    <p:sldId id="472" r:id="rId3"/>
    <p:sldId id="751" r:id="rId4"/>
    <p:sldId id="757" r:id="rId5"/>
    <p:sldId id="755" r:id="rId6"/>
    <p:sldId id="754" r:id="rId7"/>
    <p:sldId id="385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D20"/>
    <a:srgbClr val="0067B3"/>
    <a:srgbClr val="EE7D6A"/>
    <a:srgbClr val="43AC81"/>
    <a:srgbClr val="2A5CAA"/>
    <a:srgbClr val="ED7C7F"/>
    <a:srgbClr val="3C479D"/>
    <a:srgbClr val="EF364A"/>
    <a:srgbClr val="00A4E6"/>
    <a:srgbClr val="FF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4233" autoAdjust="0"/>
  </p:normalViewPr>
  <p:slideViewPr>
    <p:cSldViewPr>
      <p:cViewPr varScale="1">
        <p:scale>
          <a:sx n="104" d="100"/>
          <a:sy n="104" d="100"/>
        </p:scale>
        <p:origin x="2052" y="96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418338D-0632-4067-BB1E-A23491DC7237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제목 13">
            <a:extLst>
              <a:ext uri="{FF2B5EF4-FFF2-40B4-BE49-F238E27FC236}">
                <a16:creationId xmlns:a16="http://schemas.microsoft.com/office/drawing/2014/main" id="{4D945B0D-C3E2-4CC9-A28D-61490A2A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07D15-C3CC-45CC-80DB-D7A943825328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38FCA6-0343-46C0-81EF-8BCEE930FE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3" name="Picture 4" descr="C:\Users\김현용\Desktop\제호.jpg">
            <a:extLst>
              <a:ext uri="{FF2B5EF4-FFF2-40B4-BE49-F238E27FC236}">
                <a16:creationId xmlns:a16="http://schemas.microsoft.com/office/drawing/2014/main" id="{15F789B9-7ECF-4A97-B6DE-73099298D6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11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55663" y="6309320"/>
            <a:ext cx="24913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2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2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2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2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200" baseline="0" dirty="0">
                <a:latin typeface="HY견고딕" pitchFamily="18" charset="-127"/>
                <a:ea typeface="HY견고딕" pitchFamily="18" charset="-127"/>
              </a:rPr>
              <a:t>모두를 위한 </a:t>
            </a:r>
            <a:r>
              <a:rPr kumimoji="0" lang="en-US" altLang="ko-KR" sz="2200" baseline="0" dirty="0">
                <a:latin typeface="HY견고딕" pitchFamily="18" charset="-127"/>
                <a:ea typeface="HY견고딕" pitchFamily="18" charset="-127"/>
              </a:rPr>
              <a:t>R </a:t>
            </a:r>
            <a:r>
              <a:rPr kumimoji="0" lang="ko-KR" altLang="en-US" sz="2200" baseline="0" dirty="0">
                <a:latin typeface="HY견고딕" pitchFamily="18" charset="-127"/>
                <a:ea typeface="HY견고딕" pitchFamily="18" charset="-127"/>
              </a:rPr>
              <a:t>데이터 분석 입문</a:t>
            </a:r>
            <a:endParaRPr kumimoji="0" lang="de-DE" altLang="ko-KR" sz="2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81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3CC92BF0-9BBB-4E04-9946-A4901AE9B614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91" r:id="rId3"/>
    <p:sldLayoutId id="2147483688" r:id="rId4"/>
    <p:sldLayoutId id="2147483689" r:id="rId5"/>
    <p:sldLayoutId id="2147483678" r:id="rId6"/>
    <p:sldLayoutId id="2147483679" r:id="rId7"/>
    <p:sldLayoutId id="2147483680" r:id="rId8"/>
    <p:sldLayoutId id="2147483686" r:id="rId9"/>
    <p:sldLayoutId id="2147483685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academy" TargetMode="External"/><Relationship Id="rId2" Type="http://schemas.openxmlformats.org/officeDocument/2006/relationships/hyperlink" Target="http://www.hanbit.co.kr/src/4459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10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F47D3F1-40E8-4211-AF5B-F3C6FA9EC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1" y="1966512"/>
            <a:ext cx="2880633" cy="36020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ko-KR" altLang="en-US" dirty="0"/>
              <a:t>교재 정보</a:t>
            </a:r>
          </a:p>
        </p:txBody>
      </p:sp>
      <p:sp>
        <p:nvSpPr>
          <p:cNvPr id="12" name="내용 개체 틀 6"/>
          <p:cNvSpPr txBox="1">
            <a:spLocks/>
          </p:cNvSpPr>
          <p:nvPr/>
        </p:nvSpPr>
        <p:spPr bwMode="auto">
          <a:xfrm>
            <a:off x="3460701" y="2233653"/>
            <a:ext cx="5688632" cy="307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179388" indent="-179388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도서명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>
                <a:latin typeface="+mn-lt"/>
                <a:ea typeface="맑은 고딕" pitchFamily="50" charset="-127"/>
              </a:rPr>
              <a:t>모두를 위한 </a:t>
            </a:r>
            <a:r>
              <a:rPr kumimoji="0" lang="en-US" altLang="ko-KR" dirty="0">
                <a:latin typeface="+mn-lt"/>
                <a:ea typeface="맑은 고딕" pitchFamily="50" charset="-127"/>
              </a:rPr>
              <a:t>R </a:t>
            </a:r>
            <a:r>
              <a:rPr kumimoji="0" lang="ko-KR" altLang="en-US" dirty="0">
                <a:latin typeface="+mn-lt"/>
                <a:ea typeface="맑은 고딕" pitchFamily="50" charset="-127"/>
              </a:rPr>
              <a:t>데이터 분석 입문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altLang="ko-KR" b="1" dirty="0">
                <a:latin typeface="+mn-lt"/>
                <a:ea typeface="맑은 고딕" pitchFamily="50" charset="-127"/>
              </a:rPr>
              <a:t>ISBN: </a:t>
            </a:r>
            <a:r>
              <a:rPr kumimoji="0" lang="en-US" altLang="ko-KR" dirty="0">
                <a:latin typeface="+mn-lt"/>
                <a:ea typeface="맑은 고딕" pitchFamily="50" charset="-127"/>
              </a:rPr>
              <a:t>979-11-5664-459-0 93000</a:t>
            </a: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저자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 err="1">
                <a:latin typeface="+mn-lt"/>
                <a:ea typeface="맑은 고딕" pitchFamily="50" charset="-127"/>
              </a:rPr>
              <a:t>오세종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출판사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 err="1">
                <a:latin typeface="+mn-lt"/>
                <a:ea typeface="맑은 고딕" pitchFamily="50" charset="-127"/>
              </a:rPr>
              <a:t>한빛아카데미</a:t>
            </a:r>
            <a:r>
              <a:rPr kumimoji="0" lang="ko-KR" altLang="en-US" dirty="0">
                <a:latin typeface="+mn-lt"/>
                <a:ea typeface="맑은 고딕" pitchFamily="50" charset="-127"/>
              </a:rPr>
              <a:t>㈜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페이지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/</a:t>
            </a:r>
            <a:r>
              <a:rPr kumimoji="0" lang="ko-KR" altLang="en-US" b="1" dirty="0">
                <a:latin typeface="+mn-lt"/>
                <a:ea typeface="맑은 고딕" pitchFamily="50" charset="-127"/>
              </a:rPr>
              <a:t>정가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en-US" altLang="ko-KR" dirty="0">
                <a:latin typeface="+mn-lt"/>
                <a:ea typeface="맑은 고딕" pitchFamily="50" charset="-127"/>
              </a:rPr>
              <a:t>480p/26,000</a:t>
            </a:r>
            <a:r>
              <a:rPr kumimoji="0" lang="ko-KR" altLang="en-US" dirty="0">
                <a:latin typeface="+mn-lt"/>
                <a:ea typeface="맑은 고딕" pitchFamily="50" charset="-127"/>
              </a:rPr>
              <a:t>원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ea typeface="맑은 고딕" pitchFamily="50" charset="-127"/>
              </a:rPr>
              <a:t>실습 파일</a:t>
            </a:r>
            <a:r>
              <a:rPr kumimoji="0" lang="en-US" altLang="ko-KR" b="1" dirty="0">
                <a:ea typeface="맑은 고딕" pitchFamily="50" charset="-127"/>
              </a:rPr>
              <a:t>: </a:t>
            </a:r>
            <a:r>
              <a:rPr kumimoji="0" lang="en-US" altLang="ko-KR" dirty="0">
                <a:ea typeface="맑은 고딕" pitchFamily="50" charset="-127"/>
              </a:rPr>
              <a:t>http://www.hanbit.co.kr/src/4459</a:t>
            </a:r>
          </a:p>
          <a:p>
            <a:pPr marL="0" lvl="1" indent="0">
              <a:lnSpc>
                <a:spcPct val="150000"/>
              </a:lnSpc>
              <a:spcBef>
                <a:spcPct val="20000"/>
              </a:spcBef>
            </a:pPr>
            <a:endParaRPr kumimoji="0" lang="en-US" altLang="ko-KR" sz="1900" dirty="0"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en-US" altLang="ko-KR" sz="1900" dirty="0">
              <a:latin typeface="+mn-lt"/>
              <a:ea typeface="맑은 고딕" pitchFamily="50" charset="-127"/>
            </a:endParaRPr>
          </a:p>
          <a:p>
            <a:pPr marL="0" lvl="1" indent="0" latinLnBrk="1">
              <a:lnSpc>
                <a:spcPct val="150000"/>
              </a:lnSpc>
              <a:spcBef>
                <a:spcPct val="20000"/>
              </a:spcBef>
            </a:pPr>
            <a:endParaRPr kumimoji="0" lang="en-US" altLang="ko-KR" sz="1900" dirty="0">
              <a:latin typeface="+mn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보조 자료 안내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rgbClr val="0D7D20"/>
                </a:solidFill>
              </a:rPr>
              <a:t>교재 예제 실습 파일</a:t>
            </a:r>
            <a:br>
              <a:rPr lang="en-US" altLang="ko-KR" sz="2000" b="1" dirty="0"/>
            </a:br>
            <a:r>
              <a:rPr lang="en-US" altLang="ko-KR" sz="1400" b="1" dirty="0"/>
              <a:t>: </a:t>
            </a:r>
            <a:r>
              <a:rPr lang="ko-KR" altLang="en-US" sz="1400" b="1" dirty="0"/>
              <a:t>교재에서 사용된 예제 실습 코드는 아래에서 받으실 수 있습니다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en-US" altLang="ko-KR" sz="1400" dirty="0">
                <a:hlinkClick r:id="rId2"/>
              </a:rPr>
              <a:t>http://www.hanbit.co.kr/src/4459</a:t>
            </a:r>
            <a:endParaRPr lang="en-US" altLang="ko-KR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rgbClr val="0D7D20"/>
                </a:solidFill>
              </a:rPr>
              <a:t>연습문제 해답 및 코드</a:t>
            </a:r>
            <a:r>
              <a:rPr lang="en-US" altLang="ko-KR" sz="2000" b="1" dirty="0">
                <a:solidFill>
                  <a:srgbClr val="0D7D20"/>
                </a:solidFill>
              </a:rPr>
              <a:t>(</a:t>
            </a:r>
            <a:r>
              <a:rPr lang="ko-KR" altLang="en-US" sz="2000" b="1" dirty="0">
                <a:solidFill>
                  <a:srgbClr val="0D7D20"/>
                </a:solidFill>
              </a:rPr>
              <a:t>교수회원에게만 제공</a:t>
            </a:r>
            <a:r>
              <a:rPr lang="en-US" altLang="ko-KR" sz="2000" b="1" dirty="0">
                <a:solidFill>
                  <a:srgbClr val="0D7D20"/>
                </a:solidFill>
              </a:rPr>
              <a:t>)</a:t>
            </a:r>
            <a:br>
              <a:rPr lang="en-US" altLang="ko-KR" sz="2000" b="1" dirty="0"/>
            </a:br>
            <a:r>
              <a:rPr lang="en-US" altLang="ko-KR" sz="1400" b="1" dirty="0"/>
              <a:t>: </a:t>
            </a:r>
            <a:r>
              <a:rPr lang="ko-KR" altLang="en-US" sz="1400" b="1" dirty="0"/>
              <a:t>연습문제의 해답 및 해답 코드를 다음과 같은 과정을 통해 받으실 수 있습니다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ko-KR" altLang="en-US" sz="1400" dirty="0" err="1"/>
              <a:t>한빛아카데미</a:t>
            </a:r>
            <a:r>
              <a:rPr lang="ko-KR" altLang="en-US" sz="1400" dirty="0"/>
              <a:t> 홈페이지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3"/>
              </a:rPr>
              <a:t>http://www.hanbit.co.kr/academy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→ 상단 </a:t>
            </a:r>
            <a:r>
              <a:rPr lang="en-US" altLang="ko-KR" sz="1400" dirty="0"/>
              <a:t>&lt;</a:t>
            </a:r>
            <a:r>
              <a:rPr lang="ko-KR" altLang="en-US" sz="1400" dirty="0"/>
              <a:t>교수전용공간</a:t>
            </a:r>
            <a:r>
              <a:rPr lang="en-US" altLang="ko-KR" sz="1400" dirty="0"/>
              <a:t>&gt; </a:t>
            </a:r>
            <a:r>
              <a:rPr lang="ko-KR" altLang="en-US" sz="1400" dirty="0"/>
              <a:t>탭</a:t>
            </a:r>
            <a:r>
              <a:rPr lang="en-US" altLang="ko-KR" sz="1400" dirty="0"/>
              <a:t> </a:t>
            </a:r>
            <a:r>
              <a:rPr lang="ko-KR" altLang="en-US" sz="1400" dirty="0"/>
              <a:t>클릭</a:t>
            </a:r>
            <a:r>
              <a:rPr lang="en-US" altLang="ko-KR" sz="1400" dirty="0"/>
              <a:t>(</a:t>
            </a:r>
            <a:r>
              <a:rPr lang="ko-KR" altLang="en-US" sz="1400" u="sng" dirty="0"/>
              <a:t>교수회원 가입 필요</a:t>
            </a:r>
            <a:r>
              <a:rPr lang="en-US" altLang="ko-KR" sz="1400" u="sng" dirty="0"/>
              <a:t>!!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&lt;</a:t>
            </a:r>
            <a:r>
              <a:rPr lang="ko-KR" altLang="en-US" sz="1400" dirty="0"/>
              <a:t>교수전용공간</a:t>
            </a:r>
            <a:r>
              <a:rPr lang="en-US" altLang="ko-KR" sz="1400" dirty="0"/>
              <a:t>&gt; </a:t>
            </a:r>
            <a:r>
              <a:rPr lang="ko-KR" altLang="en-US" sz="1400" dirty="0"/>
              <a:t>탭 아래 </a:t>
            </a:r>
            <a:r>
              <a:rPr lang="en-US" altLang="ko-KR" sz="1400" dirty="0"/>
              <a:t>&lt;</a:t>
            </a:r>
            <a:r>
              <a:rPr lang="ko-KR" altLang="en-US" sz="1400" dirty="0"/>
              <a:t>강의자료</a:t>
            </a:r>
            <a:r>
              <a:rPr lang="en-US" altLang="ko-KR" sz="1400" dirty="0"/>
              <a:t>&gt; </a:t>
            </a:r>
            <a:r>
              <a:rPr lang="ko-KR" altLang="en-US" sz="1400" dirty="0"/>
              <a:t>탭 클릭</a:t>
            </a:r>
            <a:br>
              <a:rPr lang="en-US" altLang="ko-KR" sz="1400" dirty="0"/>
            </a:br>
            <a:r>
              <a:rPr lang="ko-KR" altLang="en-US" sz="1400" dirty="0"/>
              <a:t>→ 검색 창에 </a:t>
            </a:r>
            <a:r>
              <a:rPr lang="en-US" altLang="ko-KR" sz="1400" dirty="0"/>
              <a:t>‘</a:t>
            </a:r>
            <a:r>
              <a:rPr lang="ko-KR" altLang="en-US" sz="1400" dirty="0"/>
              <a:t>모두를 위한 </a:t>
            </a:r>
            <a:r>
              <a:rPr lang="en-US" altLang="ko-KR" sz="1400" dirty="0"/>
              <a:t>R </a:t>
            </a:r>
            <a:r>
              <a:rPr lang="ko-KR" altLang="en-US" sz="1400" dirty="0"/>
              <a:t>데이터 분석 입문</a:t>
            </a:r>
            <a:r>
              <a:rPr lang="en-US" altLang="ko-KR" sz="1400" dirty="0"/>
              <a:t>’ or ‘R </a:t>
            </a:r>
            <a:r>
              <a:rPr lang="ko-KR" altLang="en-US" sz="1400" dirty="0"/>
              <a:t>데이터 분석 입문</a:t>
            </a:r>
            <a:r>
              <a:rPr lang="en-US" altLang="ko-KR" sz="1400" dirty="0"/>
              <a:t>’ </a:t>
            </a:r>
            <a:r>
              <a:rPr lang="ko-KR" altLang="en-US" sz="1400" dirty="0"/>
              <a:t>입력 후 </a:t>
            </a:r>
            <a:r>
              <a:rPr lang="en-US" altLang="ko-KR" sz="1400" dirty="0"/>
              <a:t>&lt;</a:t>
            </a:r>
            <a:r>
              <a:rPr lang="ko-KR" altLang="en-US" sz="1400" dirty="0"/>
              <a:t>도서검색</a:t>
            </a:r>
            <a:r>
              <a:rPr lang="en-US" altLang="ko-KR" sz="1400" dirty="0"/>
              <a:t>&gt; </a:t>
            </a:r>
            <a:r>
              <a:rPr lang="ko-KR" altLang="en-US" sz="1400" dirty="0"/>
              <a:t>클릭</a:t>
            </a:r>
            <a:br>
              <a:rPr lang="en-US" altLang="ko-KR" sz="1400" dirty="0"/>
            </a:br>
            <a:r>
              <a:rPr lang="ko-KR" altLang="en-US" sz="1400" dirty="0"/>
              <a:t>→ 하단 </a:t>
            </a:r>
            <a:r>
              <a:rPr lang="en-US" altLang="ko-KR" sz="1400" dirty="0"/>
              <a:t>&lt;IT </a:t>
            </a:r>
            <a:r>
              <a:rPr lang="en-US" altLang="ko-KR" sz="1400" dirty="0" err="1"/>
              <a:t>CookBook</a:t>
            </a:r>
            <a:r>
              <a:rPr lang="en-US" altLang="ko-KR" sz="1400" dirty="0"/>
              <a:t>, </a:t>
            </a:r>
            <a:r>
              <a:rPr lang="ko-KR" altLang="en-US" sz="1400" dirty="0"/>
              <a:t>모두를 위한 </a:t>
            </a:r>
            <a:r>
              <a:rPr lang="en-US" altLang="ko-KR" sz="1400" dirty="0"/>
              <a:t>R </a:t>
            </a:r>
            <a:r>
              <a:rPr lang="ko-KR" altLang="en-US" sz="1400" dirty="0"/>
              <a:t>데이터 분석 입문</a:t>
            </a:r>
            <a:r>
              <a:rPr lang="en-US" altLang="ko-KR" sz="1400" dirty="0"/>
              <a:t>&gt; </a:t>
            </a:r>
            <a:r>
              <a:rPr lang="ko-KR" altLang="en-US" sz="1400" dirty="0"/>
              <a:t>클릭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&lt;</a:t>
            </a:r>
            <a:r>
              <a:rPr lang="ko-KR" altLang="en-US" sz="1400" dirty="0"/>
              <a:t>연습문제</a:t>
            </a:r>
            <a:r>
              <a:rPr lang="en-US" altLang="ko-KR" sz="1400" dirty="0"/>
              <a:t>&gt; </a:t>
            </a:r>
            <a:r>
              <a:rPr lang="ko-KR" altLang="en-US" sz="1400" dirty="0"/>
              <a:t>클릭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9963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  <a:r>
              <a:rPr lang="en-US" altLang="ko-KR" dirty="0"/>
              <a:t> </a:t>
            </a:r>
            <a:r>
              <a:rPr lang="ko-KR" altLang="en-US" dirty="0"/>
              <a:t>주요 특징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solidFill>
                  <a:srgbClr val="0D7D20"/>
                </a:solidFill>
              </a:rPr>
              <a:t>R</a:t>
            </a:r>
            <a:r>
              <a:rPr lang="ko-KR" altLang="en-US" sz="2000" b="1" dirty="0">
                <a:solidFill>
                  <a:srgbClr val="0D7D20"/>
                </a:solidFill>
              </a:rPr>
              <a:t> 입문자를 위한 상세한 개념 설명</a:t>
            </a:r>
            <a:br>
              <a:rPr lang="en-US" altLang="ko-KR" sz="2000" b="1" dirty="0"/>
            </a:br>
            <a:r>
              <a:rPr lang="en-US" altLang="ko-KR" sz="1400" dirty="0"/>
              <a:t>R</a:t>
            </a:r>
            <a:r>
              <a:rPr lang="ko-KR" altLang="en-US" sz="1400" dirty="0"/>
              <a:t>에서 사용하는 다양한 문법을 쉽게 학습할 수 있도록 기본 개념을 상세하게 설명하면서 다양한 예제도 함께 제시합니다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solidFill>
                  <a:srgbClr val="0D7D20"/>
                </a:solidFill>
              </a:rPr>
              <a:t>R</a:t>
            </a:r>
            <a:r>
              <a:rPr lang="ko-KR" altLang="en-US" sz="2000" b="1" dirty="0">
                <a:solidFill>
                  <a:srgbClr val="0D7D20"/>
                </a:solidFill>
              </a:rPr>
              <a:t>을 이용한 데이터 분석 기법 학습</a:t>
            </a:r>
            <a:br>
              <a:rPr lang="en-US" altLang="ko-KR" sz="2000" b="1" dirty="0"/>
            </a:br>
            <a:r>
              <a:rPr lang="en-US" altLang="ko-KR" sz="1400" dirty="0"/>
              <a:t>R</a:t>
            </a:r>
            <a:r>
              <a:rPr lang="ko-KR" altLang="en-US" sz="1400" dirty="0"/>
              <a:t>을 이용하여 데이터를 분석하기 위해 필요한 데이터 탐색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</a:t>
            </a:r>
            <a:r>
              <a:rPr lang="ko-KR" altLang="en-US" sz="1400" dirty="0" err="1"/>
              <a:t>전처리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시각화를 학습할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rgbClr val="0D7D20"/>
                </a:solidFill>
              </a:rPr>
              <a:t>실제 사례를 이용한 데이터 심화 분석</a:t>
            </a:r>
            <a:br>
              <a:rPr lang="en-US" altLang="ko-KR" sz="1600" b="1" dirty="0"/>
            </a:br>
            <a:r>
              <a:rPr lang="ko-KR" altLang="en-US" sz="1400" dirty="0"/>
              <a:t>정부에서 제공하는 공공 빅데이터를 활용하여 실제로 어떻게 데이터 분석을 수행하는지 알아봅니다</a:t>
            </a:r>
            <a:r>
              <a:rPr lang="en-US" altLang="ko-KR" sz="1400" dirty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8733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 내용 요약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600" b="1" dirty="0">
                <a:solidFill>
                  <a:srgbClr val="0D7D20"/>
                </a:solidFill>
              </a:rPr>
              <a:t>데이터 분석 개요</a:t>
            </a:r>
            <a:r>
              <a:rPr lang="en-US" altLang="ko-KR" sz="1600" b="1" dirty="0">
                <a:solidFill>
                  <a:srgbClr val="0D7D20"/>
                </a:solidFill>
              </a:rPr>
              <a:t>(1</a:t>
            </a:r>
            <a:r>
              <a:rPr lang="ko-KR" altLang="en-US" sz="1600" b="1" dirty="0">
                <a:solidFill>
                  <a:srgbClr val="0D7D20"/>
                </a:solidFill>
              </a:rPr>
              <a:t>장</a:t>
            </a:r>
            <a:r>
              <a:rPr lang="en-US" altLang="ko-KR" sz="1600" b="1" dirty="0">
                <a:solidFill>
                  <a:srgbClr val="0D7D20"/>
                </a:solidFill>
              </a:rPr>
              <a:t>) </a:t>
            </a:r>
            <a:br>
              <a:rPr lang="en-US" altLang="ko-KR" sz="1500" b="1" dirty="0"/>
            </a:br>
            <a:r>
              <a:rPr lang="ko-KR" altLang="en-US" sz="1300" dirty="0"/>
              <a:t>데이터와 데이터 분석의 중요성</a:t>
            </a:r>
            <a:r>
              <a:rPr lang="en-US" altLang="ko-KR" sz="1300" dirty="0"/>
              <a:t>, R</a:t>
            </a:r>
            <a:r>
              <a:rPr lang="ko-KR" altLang="en-US" sz="1300" dirty="0"/>
              <a:t>에 대해 알아보고</a:t>
            </a:r>
            <a:r>
              <a:rPr lang="en-US" altLang="ko-KR" sz="1300" dirty="0"/>
              <a:t>, </a:t>
            </a:r>
            <a:r>
              <a:rPr lang="ko-KR" altLang="en-US" sz="1300" dirty="0"/>
              <a:t>실습을 위해 </a:t>
            </a:r>
            <a:r>
              <a:rPr lang="en-US" altLang="ko-KR" sz="1300" dirty="0"/>
              <a:t>R</a:t>
            </a:r>
            <a:r>
              <a:rPr lang="ko-KR" altLang="en-US" sz="1300" dirty="0"/>
              <a:t>과 </a:t>
            </a:r>
            <a:r>
              <a:rPr lang="en-US" altLang="ko-KR" sz="1300" dirty="0"/>
              <a:t>R </a:t>
            </a:r>
            <a:r>
              <a:rPr lang="ko-KR" altLang="en-US" sz="1300" dirty="0"/>
              <a:t>스튜디오의 설치 방법을 배웁니다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ko-KR" sz="1600" b="1" dirty="0">
                <a:solidFill>
                  <a:srgbClr val="0D7D20"/>
                </a:solidFill>
              </a:rPr>
              <a:t>R </a:t>
            </a:r>
            <a:r>
              <a:rPr lang="ko-KR" altLang="en-US" sz="1600" b="1" dirty="0">
                <a:solidFill>
                  <a:srgbClr val="0D7D20"/>
                </a:solidFill>
              </a:rPr>
              <a:t>프로그래밍</a:t>
            </a:r>
            <a:r>
              <a:rPr lang="en-US" altLang="ko-KR" sz="1600" b="1" dirty="0">
                <a:solidFill>
                  <a:srgbClr val="0D7D20"/>
                </a:solidFill>
              </a:rPr>
              <a:t>(2~4</a:t>
            </a:r>
            <a:r>
              <a:rPr lang="ko-KR" altLang="en-US" sz="1600" b="1" dirty="0">
                <a:solidFill>
                  <a:srgbClr val="0D7D20"/>
                </a:solidFill>
              </a:rPr>
              <a:t>장</a:t>
            </a:r>
            <a:r>
              <a:rPr lang="en-US" altLang="ko-KR" sz="1600" b="1" dirty="0">
                <a:solidFill>
                  <a:srgbClr val="0D7D20"/>
                </a:solidFill>
              </a:rPr>
              <a:t>) </a:t>
            </a:r>
            <a:br>
              <a:rPr lang="en-US" altLang="ko-KR" sz="1300" b="1" dirty="0"/>
            </a:br>
            <a:r>
              <a:rPr lang="ko-KR" altLang="en-US" sz="1300" dirty="0"/>
              <a:t>데이터 분석 언어인 </a:t>
            </a:r>
            <a:r>
              <a:rPr lang="en-US" altLang="ko-KR" sz="1300" dirty="0"/>
              <a:t>R</a:t>
            </a:r>
            <a:r>
              <a:rPr lang="ko-KR" altLang="en-US" sz="1300" dirty="0"/>
              <a:t>의 기본 문법에 대해 알아보고 변수의 개념</a:t>
            </a:r>
            <a:r>
              <a:rPr lang="en-US" altLang="ko-KR" sz="1300" dirty="0"/>
              <a:t>, 1</a:t>
            </a:r>
            <a:r>
              <a:rPr lang="ko-KR" altLang="en-US" sz="1300" dirty="0"/>
              <a:t>차원 데이터를 저장하기 위한 벡터</a:t>
            </a:r>
            <a:r>
              <a:rPr lang="en-US" altLang="ko-KR" sz="1300" dirty="0"/>
              <a:t>, 2</a:t>
            </a:r>
            <a:r>
              <a:rPr lang="ko-KR" altLang="en-US" sz="1300" dirty="0"/>
              <a:t>차원 데이터를 저장하기 위한 매트릭스와 데이터 프레임의 활용법</a:t>
            </a:r>
            <a:r>
              <a:rPr lang="en-US" altLang="ko-KR" sz="1300" dirty="0"/>
              <a:t>, </a:t>
            </a:r>
            <a:r>
              <a:rPr lang="ko-KR" altLang="en-US" sz="1300" dirty="0"/>
              <a:t>파일에서 데이터 읽기와 쓰기를 학습합니다</a:t>
            </a:r>
            <a:r>
              <a:rPr lang="en-US" altLang="ko-KR" sz="1300" dirty="0"/>
              <a:t>. </a:t>
            </a:r>
            <a:r>
              <a:rPr lang="ko-KR" altLang="en-US" sz="1300" dirty="0"/>
              <a:t>또한 프로그래밍에서 자주 사용되는 </a:t>
            </a:r>
            <a:r>
              <a:rPr lang="ko-KR" altLang="en-US" sz="1300" dirty="0" err="1"/>
              <a:t>조건문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반복문</a:t>
            </a:r>
            <a:r>
              <a:rPr lang="en-US" altLang="ko-KR" sz="1300" dirty="0"/>
              <a:t>, </a:t>
            </a:r>
            <a:r>
              <a:rPr lang="ko-KR" altLang="en-US" sz="1300" dirty="0"/>
              <a:t>함수에 대해서 배웁니다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600" b="1" dirty="0">
                <a:solidFill>
                  <a:srgbClr val="0D7D20"/>
                </a:solidFill>
              </a:rPr>
              <a:t>데이터 탐색과 </a:t>
            </a:r>
            <a:r>
              <a:rPr lang="ko-KR" altLang="en-US" sz="1600" b="1" dirty="0" err="1">
                <a:solidFill>
                  <a:srgbClr val="0D7D20"/>
                </a:solidFill>
              </a:rPr>
              <a:t>전처리</a:t>
            </a:r>
            <a:r>
              <a:rPr lang="en-US" altLang="ko-KR" sz="1600" b="1" dirty="0">
                <a:solidFill>
                  <a:srgbClr val="0D7D20"/>
                </a:solidFill>
              </a:rPr>
              <a:t>(5~7</a:t>
            </a:r>
            <a:r>
              <a:rPr lang="ko-KR" altLang="en-US" sz="1600" b="1" dirty="0">
                <a:solidFill>
                  <a:srgbClr val="0D7D20"/>
                </a:solidFill>
              </a:rPr>
              <a:t>장</a:t>
            </a:r>
            <a:r>
              <a:rPr lang="en-US" altLang="ko-KR" sz="1600" b="1" dirty="0">
                <a:solidFill>
                  <a:srgbClr val="0D7D20"/>
                </a:solidFill>
              </a:rPr>
              <a:t>) </a:t>
            </a:r>
            <a:br>
              <a:rPr lang="en-US" altLang="ko-KR" sz="1600" b="1" dirty="0"/>
            </a:br>
            <a:r>
              <a:rPr lang="en-US" altLang="ko-KR" sz="1300" dirty="0"/>
              <a:t>R</a:t>
            </a:r>
            <a:r>
              <a:rPr lang="ko-KR" altLang="en-US" sz="1300" dirty="0"/>
              <a:t>에 대한 학습을 기반으로 단일변수 자료와 다중변수 자료에 대한 탐색적 분석 방법에 대해 알아보고</a:t>
            </a:r>
            <a:r>
              <a:rPr lang="en-US" altLang="ko-KR" sz="1300" dirty="0"/>
              <a:t>, </a:t>
            </a:r>
            <a:r>
              <a:rPr lang="ko-KR" altLang="en-US" sz="1300" dirty="0"/>
              <a:t>데이터를 분석에 적합한 형태로 가공하기 위한 여러 가지 </a:t>
            </a:r>
            <a:r>
              <a:rPr lang="ko-KR" altLang="en-US" sz="1300" dirty="0" err="1"/>
              <a:t>전처리</a:t>
            </a:r>
            <a:r>
              <a:rPr lang="ko-KR" altLang="en-US" sz="1300" dirty="0"/>
              <a:t> 관련 기법들에 대해 학습합니다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600" b="1" dirty="0">
                <a:solidFill>
                  <a:srgbClr val="0D7D20"/>
                </a:solidFill>
              </a:rPr>
              <a:t>데이터 시각화</a:t>
            </a:r>
            <a:r>
              <a:rPr lang="en-US" altLang="ko-KR" sz="1600" b="1" dirty="0">
                <a:solidFill>
                  <a:srgbClr val="0D7D20"/>
                </a:solidFill>
              </a:rPr>
              <a:t>(8~10</a:t>
            </a:r>
            <a:r>
              <a:rPr lang="ko-KR" altLang="en-US" sz="1600" b="1" dirty="0">
                <a:solidFill>
                  <a:srgbClr val="0D7D20"/>
                </a:solidFill>
              </a:rPr>
              <a:t>장</a:t>
            </a:r>
            <a:r>
              <a:rPr lang="en-US" altLang="ko-KR" sz="1600" b="1" dirty="0">
                <a:solidFill>
                  <a:srgbClr val="0D7D20"/>
                </a:solidFill>
              </a:rPr>
              <a:t>) </a:t>
            </a:r>
            <a:br>
              <a:rPr lang="en-US" altLang="ko-KR" sz="1600" b="1" dirty="0"/>
            </a:br>
            <a:r>
              <a:rPr lang="ko-KR" altLang="en-US" sz="1300" dirty="0"/>
              <a:t>분석 결과를 이해하기 쉽게 표현하기 위한 다양한 그래프의 작성 방법과 데이터를 지도상에 표시하는 방법</a:t>
            </a:r>
            <a:r>
              <a:rPr lang="en-US" altLang="ko-KR" sz="1300" dirty="0"/>
              <a:t>, </a:t>
            </a:r>
            <a:r>
              <a:rPr lang="ko-KR" altLang="en-US" sz="1300" dirty="0"/>
              <a:t>텍스트 데이터로부터 </a:t>
            </a:r>
            <a:r>
              <a:rPr lang="ko-KR" altLang="en-US" sz="1300" dirty="0" err="1"/>
              <a:t>워드클라우드를</a:t>
            </a:r>
            <a:r>
              <a:rPr lang="ko-KR" altLang="en-US" sz="1300" dirty="0"/>
              <a:t> 작성하는 방법에 대해 학습합니다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600" b="1" dirty="0">
                <a:solidFill>
                  <a:srgbClr val="0D7D20"/>
                </a:solidFill>
              </a:rPr>
              <a:t>데이터 심화 분석</a:t>
            </a:r>
            <a:r>
              <a:rPr lang="en-US" altLang="ko-KR" sz="1600" b="1" dirty="0">
                <a:solidFill>
                  <a:srgbClr val="0D7D20"/>
                </a:solidFill>
              </a:rPr>
              <a:t>(11~13</a:t>
            </a:r>
            <a:r>
              <a:rPr lang="ko-KR" altLang="en-US" sz="1600" b="1" dirty="0">
                <a:solidFill>
                  <a:srgbClr val="0D7D20"/>
                </a:solidFill>
              </a:rPr>
              <a:t>장</a:t>
            </a:r>
            <a:r>
              <a:rPr lang="en-US" altLang="ko-KR" sz="1600" b="1" dirty="0">
                <a:solidFill>
                  <a:srgbClr val="0D7D20"/>
                </a:solidFill>
              </a:rPr>
              <a:t>) </a:t>
            </a:r>
            <a:br>
              <a:rPr lang="en-US" altLang="ko-KR" sz="1600" b="1" dirty="0"/>
            </a:br>
            <a:r>
              <a:rPr lang="ko-KR" altLang="en-US" sz="1300" dirty="0"/>
              <a:t>서울시의 상권 데이터를 대상으로 하여 기간별 상권의 변화</a:t>
            </a:r>
            <a:r>
              <a:rPr lang="en-US" altLang="ko-KR" sz="1300" dirty="0"/>
              <a:t>, </a:t>
            </a:r>
            <a:r>
              <a:rPr lang="ko-KR" altLang="en-US" sz="1300" dirty="0"/>
              <a:t>지역별 상권 분석의 실제 사례를 살펴봅니다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  <a:buFont typeface="+mj-ea"/>
              <a:buAutoNum type="circleNumDbPlain"/>
              <a:defRPr/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909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계획표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63249"/>
              </p:ext>
            </p:extLst>
          </p:nvPr>
        </p:nvGraphicFramePr>
        <p:xfrm>
          <a:off x="467544" y="1152560"/>
          <a:ext cx="8171234" cy="47484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3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6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</a:rPr>
                        <a:t>주</a:t>
                      </a:r>
                      <a:endParaRPr lang="ko-KR" altLang="en-US" sz="10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</a:rPr>
                        <a:t>장</a:t>
                      </a:r>
                      <a:endParaRPr lang="ko-KR" altLang="en-US" sz="10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50" dirty="0">
                          <a:effectLst/>
                        </a:rPr>
                        <a:t>교과 내용</a:t>
                      </a:r>
                      <a:endParaRPr lang="ko-KR" altLang="en-US" sz="10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1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-50" dirty="0">
                          <a:effectLst/>
                        </a:rPr>
                        <a:t>데이터 분석과 </a:t>
                      </a:r>
                      <a:r>
                        <a:rPr lang="en-US" altLang="ko-KR" sz="1000" b="1" kern="0" spc="-50" dirty="0">
                          <a:effectLst/>
                        </a:rPr>
                        <a:t>R: </a:t>
                      </a:r>
                      <a:r>
                        <a:rPr lang="ko-KR" altLang="en-US" sz="1000" kern="0" spc="-50" dirty="0">
                          <a:effectLst/>
                        </a:rPr>
                        <a:t>데이터의 시대</a:t>
                      </a:r>
                      <a:r>
                        <a:rPr lang="en-US" altLang="ko-KR" sz="1000" kern="0" spc="-50" dirty="0">
                          <a:effectLst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</a:rPr>
                        <a:t>빅데이터</a:t>
                      </a:r>
                      <a:r>
                        <a:rPr lang="en-US" altLang="ko-KR" sz="1000" kern="0" spc="-50" dirty="0">
                          <a:effectLst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</a:rPr>
                        <a:t>데이터 분석 과정</a:t>
                      </a:r>
                      <a:r>
                        <a:rPr lang="en-US" altLang="ko-KR" sz="1000" kern="0" spc="-50" dirty="0">
                          <a:effectLst/>
                        </a:rPr>
                        <a:t>, R</a:t>
                      </a:r>
                      <a:r>
                        <a:rPr lang="ko-KR" altLang="en-US" sz="1000" kern="0" spc="-50" dirty="0">
                          <a:effectLst/>
                        </a:rPr>
                        <a:t>과 </a:t>
                      </a:r>
                      <a:r>
                        <a:rPr lang="en-US" altLang="ko-KR" sz="1000" kern="0" spc="-50" dirty="0">
                          <a:effectLst/>
                        </a:rPr>
                        <a:t>R </a:t>
                      </a:r>
                      <a:r>
                        <a:rPr lang="ko-KR" altLang="en-US" sz="1000" kern="0" spc="-50" dirty="0">
                          <a:effectLst/>
                        </a:rPr>
                        <a:t>스튜디오의 설치 및 사용</a:t>
                      </a:r>
                      <a:endParaRPr lang="en-US" altLang="ko-KR" sz="1000" kern="0" spc="-50" baseline="0" dirty="0">
                        <a:effectLst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2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2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-50" baseline="0" dirty="0">
                          <a:effectLst/>
                        </a:rPr>
                        <a:t>변수와 벡터</a:t>
                      </a:r>
                      <a:r>
                        <a:rPr lang="en-US" altLang="ko-KR" sz="1000" b="1" kern="0" spc="-50" baseline="0" dirty="0">
                          <a:effectLst/>
                        </a:rPr>
                        <a:t>: </a:t>
                      </a:r>
                      <a:r>
                        <a:rPr lang="en-US" altLang="ko-KR" sz="1000" b="0" kern="0" spc="-50" baseline="0" dirty="0">
                          <a:effectLst/>
                        </a:rPr>
                        <a:t>R</a:t>
                      </a:r>
                      <a:r>
                        <a:rPr lang="ko-KR" altLang="en-US" sz="1000" b="0" kern="0" spc="-50" baseline="0" dirty="0">
                          <a:effectLst/>
                        </a:rPr>
                        <a:t>의 기본 연산</a:t>
                      </a:r>
                      <a:r>
                        <a:rPr lang="en-US" altLang="ko-KR" sz="1000" b="0" kern="0" spc="-50" baseline="0" dirty="0">
                          <a:effectLst/>
                        </a:rPr>
                        <a:t>, </a:t>
                      </a:r>
                      <a:r>
                        <a:rPr lang="ko-KR" altLang="en-US" sz="1000" b="0" kern="0" spc="-50" baseline="0" dirty="0">
                          <a:effectLst/>
                        </a:rPr>
                        <a:t>변수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effectLst/>
                        </a:rPr>
                        <a:t>3</a:t>
                      </a:r>
                      <a:endParaRPr lang="en-US" sz="9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2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-50" baseline="0" dirty="0">
                          <a:effectLst/>
                        </a:rPr>
                        <a:t>변수와 벡터</a:t>
                      </a:r>
                      <a:r>
                        <a:rPr lang="en-US" altLang="ko-KR" sz="1000" b="1" kern="0" spc="-50" baseline="0" dirty="0">
                          <a:effectLst/>
                        </a:rPr>
                        <a:t>: </a:t>
                      </a:r>
                      <a:r>
                        <a:rPr lang="ko-KR" altLang="en-US" sz="1000" b="0" kern="0" spc="-50" baseline="0" dirty="0">
                          <a:effectLst/>
                        </a:rPr>
                        <a:t>벡터의 이해</a:t>
                      </a:r>
                      <a:r>
                        <a:rPr lang="en-US" altLang="ko-KR" sz="1000" b="0" kern="0" spc="-50" baseline="0" dirty="0">
                          <a:effectLst/>
                        </a:rPr>
                        <a:t>, </a:t>
                      </a:r>
                      <a:r>
                        <a:rPr lang="ko-KR" altLang="en-US" sz="1000" b="0" kern="0" spc="-50" baseline="0" dirty="0">
                          <a:effectLst/>
                        </a:rPr>
                        <a:t>벡터의 연산</a:t>
                      </a:r>
                      <a:endParaRPr lang="ko-KR" altLang="en-US" dirty="0"/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effectLst/>
                        </a:rPr>
                        <a:t>4</a:t>
                      </a:r>
                      <a:endParaRPr lang="en-US" sz="9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3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effectLst/>
                        </a:rPr>
                        <a:t>매트릭스와 데이터프레임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kern="0" spc="0" dirty="0">
                          <a:effectLst/>
                        </a:rPr>
                        <a:t>매트릭스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데이터프레임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매트릭스와 데이터프레임 다루기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파일 데이터 읽기</a:t>
                      </a:r>
                      <a:r>
                        <a:rPr lang="en-US" altLang="ko-KR" sz="1000" kern="0" spc="0" dirty="0">
                          <a:effectLst/>
                        </a:rPr>
                        <a:t>/</a:t>
                      </a:r>
                      <a:r>
                        <a:rPr lang="ko-KR" altLang="en-US" sz="1000" kern="0" spc="0" dirty="0">
                          <a:effectLst/>
                        </a:rPr>
                        <a:t>쓰기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effectLst/>
                        </a:rPr>
                        <a:t>5</a:t>
                      </a:r>
                      <a:endParaRPr lang="en-US" sz="9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4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effectLst/>
                        </a:rPr>
                        <a:t>조건문</a:t>
                      </a:r>
                      <a:r>
                        <a:rPr lang="en-US" altLang="ko-KR" sz="1000" b="1" kern="0" spc="0" dirty="0">
                          <a:effectLst/>
                        </a:rPr>
                        <a:t>,</a:t>
                      </a:r>
                      <a:r>
                        <a:rPr lang="ko-KR" altLang="en-US" sz="1000" b="1" kern="0" spc="0" dirty="0">
                          <a:effectLst/>
                        </a:rPr>
                        <a:t> </a:t>
                      </a:r>
                      <a:r>
                        <a:rPr lang="ko-KR" altLang="en-US" sz="1000" b="1" kern="0" spc="0" dirty="0" err="1">
                          <a:effectLst/>
                        </a:rPr>
                        <a:t>반복문</a:t>
                      </a:r>
                      <a:r>
                        <a:rPr lang="en-US" altLang="ko-KR" sz="1000" b="1" kern="0" spc="0" dirty="0">
                          <a:effectLst/>
                        </a:rPr>
                        <a:t>, </a:t>
                      </a:r>
                      <a:r>
                        <a:rPr lang="ko-KR" altLang="en-US" sz="1000" b="1" kern="0" spc="0" dirty="0">
                          <a:effectLst/>
                        </a:rPr>
                        <a:t>함수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kern="0" spc="0" dirty="0" err="1">
                          <a:effectLst/>
                        </a:rPr>
                        <a:t>조건문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 err="1">
                          <a:effectLst/>
                        </a:rPr>
                        <a:t>반복문</a:t>
                      </a:r>
                      <a:r>
                        <a:rPr lang="en-US" altLang="ko-KR" sz="1000" kern="0" spc="0" dirty="0">
                          <a:effectLst/>
                        </a:rPr>
                        <a:t>, apply() </a:t>
                      </a:r>
                      <a:r>
                        <a:rPr lang="ko-KR" altLang="en-US" sz="1000" kern="0" spc="0" dirty="0">
                          <a:effectLst/>
                        </a:rPr>
                        <a:t>함수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사용자 정의 함수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조건에 맞는 데이터의 위치 찾기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effectLst/>
                        </a:rPr>
                        <a:t>6</a:t>
                      </a:r>
                      <a:endParaRPr lang="en-US" sz="9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5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단일변수 자료의 탐색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kern="0" spc="0" dirty="0">
                          <a:effectLst/>
                        </a:rPr>
                        <a:t>자료의 종류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단일변수 범주형 자료의 탐색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단일변수 연속형 자료의 탐색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>
                          <a:effectLst/>
                        </a:rPr>
                        <a:t>7</a:t>
                      </a:r>
                      <a:endParaRPr lang="en-US" sz="900" b="1" kern="0" spc="-5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6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다중변수 자료의 탐색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산점도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상관분석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선그래프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자료의 탐색 실습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8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중간고사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9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7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50" dirty="0">
                          <a:effectLst/>
                        </a:rPr>
                        <a:t>데이터 </a:t>
                      </a:r>
                      <a:r>
                        <a:rPr lang="ko-KR" altLang="en-US" sz="1000" b="1" kern="0" spc="-50" dirty="0" err="1">
                          <a:effectLst/>
                        </a:rPr>
                        <a:t>전처리</a:t>
                      </a:r>
                      <a:r>
                        <a:rPr lang="en-US" altLang="ko-KR" sz="1000" b="1" kern="0" spc="-50" dirty="0">
                          <a:effectLst/>
                        </a:rPr>
                        <a:t>: </a:t>
                      </a:r>
                      <a:r>
                        <a:rPr lang="ko-KR" altLang="en-US" sz="1000" kern="0" spc="-50" dirty="0" err="1">
                          <a:effectLst/>
                        </a:rPr>
                        <a:t>결측값</a:t>
                      </a:r>
                      <a:r>
                        <a:rPr lang="en-US" altLang="ko-KR" sz="1000" kern="0" spc="-50" dirty="0">
                          <a:effectLst/>
                        </a:rPr>
                        <a:t>, </a:t>
                      </a:r>
                      <a:r>
                        <a:rPr lang="ko-KR" altLang="en-US" sz="1000" kern="0" spc="-50" dirty="0" err="1">
                          <a:effectLst/>
                        </a:rPr>
                        <a:t>특이값</a:t>
                      </a:r>
                      <a:r>
                        <a:rPr lang="en-US" altLang="ko-KR" sz="1000" kern="0" spc="-50" dirty="0">
                          <a:effectLst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</a:rPr>
                        <a:t>데이터 정렬</a:t>
                      </a:r>
                      <a:r>
                        <a:rPr lang="en-US" altLang="ko-KR" sz="1000" kern="0" spc="-50" dirty="0">
                          <a:effectLst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</a:rPr>
                        <a:t>데이터 분리와 선택</a:t>
                      </a:r>
                      <a:r>
                        <a:rPr lang="en-US" altLang="ko-KR" sz="1000" kern="0" spc="-50" dirty="0">
                          <a:effectLst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</a:rPr>
                        <a:t>데이터 샘플링과 조합</a:t>
                      </a:r>
                      <a:r>
                        <a:rPr lang="en-US" altLang="ko-KR" sz="1000" kern="0" spc="-50" dirty="0">
                          <a:effectLst/>
                        </a:rPr>
                        <a:t>, </a:t>
                      </a:r>
                      <a:r>
                        <a:rPr lang="ko-KR" altLang="en-US" sz="1000" kern="0" spc="-50" dirty="0">
                          <a:effectLst/>
                        </a:rPr>
                        <a:t>데이터 집계와 병합</a:t>
                      </a:r>
                      <a:endParaRPr lang="ko-KR" altLang="en-US" sz="1000" kern="0" spc="-50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10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8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데이터 시각화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kern="0" spc="0" dirty="0">
                          <a:effectLst/>
                        </a:rPr>
                        <a:t>데이터 시각화 기법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en-US" altLang="ko-KR" sz="1000" kern="0" spc="0" dirty="0" err="1">
                          <a:effectLst/>
                        </a:rPr>
                        <a:t>ggplot</a:t>
                      </a:r>
                      <a:r>
                        <a:rPr lang="en-US" altLang="ko-KR" sz="1000" kern="0" spc="0" dirty="0">
                          <a:effectLst/>
                        </a:rPr>
                        <a:t> </a:t>
                      </a:r>
                      <a:r>
                        <a:rPr lang="ko-KR" altLang="en-US" sz="1000" kern="0" spc="0" dirty="0">
                          <a:effectLst/>
                        </a:rPr>
                        <a:t>패키지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차원 축소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11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9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지도와 데이터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kern="0" spc="0" dirty="0" err="1">
                          <a:effectLst/>
                        </a:rPr>
                        <a:t>구글맵</a:t>
                      </a:r>
                      <a:r>
                        <a:rPr lang="ko-KR" altLang="en-US" sz="1000" kern="0" spc="0" dirty="0">
                          <a:effectLst/>
                        </a:rPr>
                        <a:t> 이용 준비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특정 지역의 지도 보기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지도 위에 마커와 텍스트 표시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지도 위에 데이터 표시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12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10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effectLst/>
                        </a:rPr>
                        <a:t>워드클라우드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kern="0" spc="0" dirty="0" err="1">
                          <a:effectLst/>
                        </a:rPr>
                        <a:t>워드클라우드의</a:t>
                      </a:r>
                      <a:r>
                        <a:rPr lang="ko-KR" altLang="en-US" sz="1000" kern="0" spc="0" dirty="0">
                          <a:effectLst/>
                        </a:rPr>
                        <a:t> 개요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인터넷 검색어 분석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공공 빅데이터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13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11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회귀분석</a:t>
                      </a:r>
                      <a:r>
                        <a:rPr lang="en-US" altLang="ko-KR" sz="1000" b="1" kern="0" spc="0" dirty="0">
                          <a:effectLst/>
                        </a:rPr>
                        <a:t>: </a:t>
                      </a:r>
                      <a:r>
                        <a:rPr lang="ko-KR" altLang="en-US" sz="1000" kern="0" spc="0" dirty="0">
                          <a:effectLst/>
                        </a:rPr>
                        <a:t>단순선형 회귀분석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다중선형 회귀분석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로지스틱 회귀분석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14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장</a:t>
                      </a: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군집화와 분류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군집화와 분류의 개요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k-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평균 군집화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k-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최근접 이웃 분류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k-fold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교차 검증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15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13</a:t>
                      </a:r>
                      <a:r>
                        <a:rPr lang="ko-KR" altLang="en-US" sz="900" kern="0" spc="0" dirty="0">
                          <a:effectLst/>
                        </a:rPr>
                        <a:t>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데이터 분석 사례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 대상 데이터 준비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데이터 탐색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기간별 분석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역삼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 상권 분석</a:t>
                      </a:r>
                    </a:p>
                  </a:txBody>
                  <a:tcPr marL="35941" marR="35941" marT="35941" marB="35941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-50" dirty="0">
                          <a:effectLst/>
                        </a:rPr>
                        <a:t>16</a:t>
                      </a:r>
                      <a:endParaRPr lang="en-US" sz="900" b="1" kern="0" spc="-5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기말고사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941" marR="35941" marT="35941" marB="3594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49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10450</TotalTime>
  <Words>344</Words>
  <Application>Microsoft Office PowerPoint</Application>
  <PresentationFormat>화면 슬라이드 쇼(4:3)</PresentationFormat>
  <Paragraphs>75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Adobe Kaiti Std R</vt:lpstr>
      <vt:lpstr>HY견고딕</vt:lpstr>
      <vt:lpstr>나눔고딕</vt:lpstr>
      <vt:lpstr>맑은 고딕</vt:lpstr>
      <vt:lpstr>함초롬바탕</vt:lpstr>
      <vt:lpstr>Arial</vt:lpstr>
      <vt:lpstr>Verdana</vt:lpstr>
      <vt:lpstr>Wingdings</vt:lpstr>
      <vt:lpstr>Office 테마</vt:lpstr>
      <vt:lpstr>PowerPoint 프레젠테이션</vt:lpstr>
      <vt:lpstr>교재 정보</vt:lpstr>
      <vt:lpstr>보조 자료 안내</vt:lpstr>
      <vt:lpstr>교재 주요 특징</vt:lpstr>
      <vt:lpstr>교재 내용 요약</vt:lpstr>
      <vt:lpstr>강의 계획표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강은정</dc:creator>
  <cp:lastModifiedBy>Kim Sungmu</cp:lastModifiedBy>
  <cp:revision>792</cp:revision>
  <dcterms:created xsi:type="dcterms:W3CDTF">2012-07-11T10:23:22Z</dcterms:created>
  <dcterms:modified xsi:type="dcterms:W3CDTF">2019-08-20T06:27:43Z</dcterms:modified>
</cp:coreProperties>
</file>