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4"/>
  </p:notesMasterIdLst>
  <p:handoutMasterIdLst>
    <p:handoutMasterId r:id="rId55"/>
  </p:handoutMasterIdLst>
  <p:sldIdLst>
    <p:sldId id="329" r:id="rId2"/>
    <p:sldId id="328" r:id="rId3"/>
    <p:sldId id="604" r:id="rId4"/>
    <p:sldId id="556" r:id="rId5"/>
    <p:sldId id="557" r:id="rId6"/>
    <p:sldId id="558" r:id="rId7"/>
    <p:sldId id="559" r:id="rId8"/>
    <p:sldId id="560" r:id="rId9"/>
    <p:sldId id="561" r:id="rId10"/>
    <p:sldId id="562" r:id="rId11"/>
    <p:sldId id="563" r:id="rId12"/>
    <p:sldId id="564" r:id="rId13"/>
    <p:sldId id="565" r:id="rId14"/>
    <p:sldId id="489" r:id="rId15"/>
    <p:sldId id="566" r:id="rId16"/>
    <p:sldId id="568" r:id="rId17"/>
    <p:sldId id="569" r:id="rId18"/>
    <p:sldId id="570" r:id="rId19"/>
    <p:sldId id="605" r:id="rId20"/>
    <p:sldId id="571" r:id="rId21"/>
    <p:sldId id="572" r:id="rId22"/>
    <p:sldId id="602" r:id="rId23"/>
    <p:sldId id="574" r:id="rId24"/>
    <p:sldId id="575" r:id="rId25"/>
    <p:sldId id="576" r:id="rId26"/>
    <p:sldId id="606" r:id="rId27"/>
    <p:sldId id="577" r:id="rId28"/>
    <p:sldId id="578" r:id="rId29"/>
    <p:sldId id="579" r:id="rId30"/>
    <p:sldId id="581" r:id="rId31"/>
    <p:sldId id="580" r:id="rId32"/>
    <p:sldId id="582" r:id="rId33"/>
    <p:sldId id="583" r:id="rId34"/>
    <p:sldId id="584" r:id="rId35"/>
    <p:sldId id="585" r:id="rId36"/>
    <p:sldId id="586" r:id="rId37"/>
    <p:sldId id="587" r:id="rId38"/>
    <p:sldId id="588" r:id="rId39"/>
    <p:sldId id="589" r:id="rId40"/>
    <p:sldId id="590" r:id="rId41"/>
    <p:sldId id="591" r:id="rId42"/>
    <p:sldId id="592" r:id="rId43"/>
    <p:sldId id="593" r:id="rId44"/>
    <p:sldId id="594" r:id="rId45"/>
    <p:sldId id="595" r:id="rId46"/>
    <p:sldId id="596" r:id="rId47"/>
    <p:sldId id="607" r:id="rId48"/>
    <p:sldId id="597" r:id="rId49"/>
    <p:sldId id="598" r:id="rId50"/>
    <p:sldId id="600" r:id="rId51"/>
    <p:sldId id="601" r:id="rId52"/>
    <p:sldId id="603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361"/>
    <a:srgbClr val="4F784C"/>
    <a:srgbClr val="8C146D"/>
    <a:srgbClr val="415783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0899" autoAdjust="0"/>
  </p:normalViewPr>
  <p:slideViewPr>
    <p:cSldViewPr>
      <p:cViewPr varScale="1">
        <p:scale>
          <a:sx n="100" d="100"/>
          <a:sy n="100" d="100"/>
        </p:scale>
        <p:origin x="18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25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728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386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77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C0AF454-3271-4D52-AC33-93BF1A09A374}"/>
              </a:ext>
            </a:extLst>
          </p:cNvPr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12734E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2" name="제목 13">
            <a:extLst>
              <a:ext uri="{FF2B5EF4-FFF2-40B4-BE49-F238E27FC236}">
                <a16:creationId xmlns:a16="http://schemas.microsoft.com/office/drawing/2014/main" id="{3F009F67-1604-435C-BCDF-35544F52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>
            <a:normAutofit/>
          </a:bodyPr>
          <a:lstStyle>
            <a:lvl1pPr algn="l">
              <a:defRPr sz="3200" b="1" spc="-15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117EAE-E27B-4990-BF32-D81B5F19C899}"/>
              </a:ext>
            </a:extLst>
          </p:cNvPr>
          <p:cNvSpPr txBox="1"/>
          <p:nvPr userDrawn="1"/>
        </p:nvSpPr>
        <p:spPr>
          <a:xfrm>
            <a:off x="353347" y="2844707"/>
            <a:ext cx="6705745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5400" b="1" spc="-150" dirty="0">
                <a:solidFill>
                  <a:srgbClr val="12734E"/>
                </a:solidFill>
              </a:rPr>
              <a:t>모두를 위한 </a:t>
            </a:r>
            <a:endParaRPr lang="en-US" altLang="ko-KR" sz="5400" b="1" spc="-150" dirty="0">
              <a:solidFill>
                <a:srgbClr val="12734E"/>
              </a:solidFill>
            </a:endParaRPr>
          </a:p>
          <a:p>
            <a:r>
              <a:rPr lang="en-US" altLang="ko-KR" sz="5400" b="1" spc="-150" dirty="0">
                <a:solidFill>
                  <a:srgbClr val="12734E"/>
                </a:solidFill>
              </a:rPr>
              <a:t>R </a:t>
            </a:r>
            <a:r>
              <a:rPr lang="ko-KR" altLang="en-US" sz="5400" b="1" spc="-150" dirty="0">
                <a:solidFill>
                  <a:srgbClr val="12734E"/>
                </a:solidFill>
              </a:rPr>
              <a:t>데이터 분석 입문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83D74F-84B0-4087-AAB9-E18697F9F5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5" y="1430046"/>
            <a:ext cx="2698641" cy="3118429"/>
          </a:xfrm>
          <a:prstGeom prst="rect">
            <a:avLst/>
          </a:prstGeom>
        </p:spPr>
      </p:pic>
      <p:pic>
        <p:nvPicPr>
          <p:cNvPr id="16" name="Picture 4" descr="C:\Users\김현용\Desktop\제호.jpg">
            <a:extLst>
              <a:ext uri="{FF2B5EF4-FFF2-40B4-BE49-F238E27FC236}">
                <a16:creationId xmlns:a16="http://schemas.microsoft.com/office/drawing/2014/main" id="{944B8807-CACA-4742-B1C8-5D762698DA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저작권 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5AFCBD99-36E9-49C6-95D3-0FF297418F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2452" y="674036"/>
            <a:ext cx="7991475" cy="35296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ko-KR" sz="3200" b="1" u="sng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Chapter 03. </a:t>
            </a:r>
            <a:r>
              <a:rPr lang="ko-KR" altLang="en-US" sz="3200" b="1" u="sng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매트릭스와 데이터프레임</a:t>
            </a:r>
            <a:endParaRPr lang="en-US" altLang="ko-KR" sz="3200" b="1" u="sng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</a:t>
            </a:r>
            <a:b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</a:b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01. 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매트릭스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02. 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데이터프레임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03. 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매트릭스와 데이터프레임 다루기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04. 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파일 데이터 읽기</a:t>
            </a: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쓰기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95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43736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>
                <a:solidFill>
                  <a:srgbClr val="437361"/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1F458D1-4ECC-4CAE-8F2D-89819817AE69}"/>
              </a:ext>
            </a:extLst>
          </p:cNvPr>
          <p:cNvSpPr/>
          <p:nvPr/>
        </p:nvSpPr>
        <p:spPr>
          <a:xfrm flipV="1">
            <a:off x="0" y="6128586"/>
            <a:ext cx="914400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/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3429802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3">
            <a:extLst>
              <a:ext uri="{FF2B5EF4-FFF2-40B4-BE49-F238E27FC236}">
                <a16:creationId xmlns:a16="http://schemas.microsoft.com/office/drawing/2014/main" id="{F22CECF2-C3E0-4E93-AFDA-E687302D045B}"/>
              </a:ext>
            </a:extLst>
          </p:cNvPr>
          <p:cNvSpPr txBox="1">
            <a:spLocks/>
          </p:cNvSpPr>
          <p:nvPr/>
        </p:nvSpPr>
        <p:spPr bwMode="auto">
          <a:xfrm>
            <a:off x="323850" y="537301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/52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>
            <a:extLst>
              <a:ext uri="{FF2B5EF4-FFF2-40B4-BE49-F238E27FC236}">
                <a16:creationId xmlns:a16="http://schemas.microsoft.com/office/drawing/2014/main" id="{831AE5D0-6544-4F3D-8F08-3988C0280CB4}"/>
              </a:ext>
            </a:extLst>
          </p:cNvPr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59DB4054-5931-4E49-BF04-B8D35B168B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6535" y="774420"/>
            <a:ext cx="8370929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89635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127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rgbClr val="12734E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rgbClr val="12734E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084943" y="6309320"/>
            <a:ext cx="283282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b="1" dirty="0" err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66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2019-08-20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24" r:id="rId3"/>
    <p:sldLayoutId id="2147483719" r:id="rId4"/>
    <p:sldLayoutId id="2147483721" r:id="rId5"/>
    <p:sldLayoutId id="2147483722" r:id="rId6"/>
    <p:sldLayoutId id="2147483723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</p:spPr>
        <p:txBody>
          <a:bodyPr>
            <a:normAutofit/>
          </a:bodyPr>
          <a:lstStyle/>
          <a:p>
            <a:r>
              <a:rPr lang="en-US" altLang="ko-KR" dirty="0"/>
              <a:t>Chapter 03. </a:t>
            </a:r>
            <a:r>
              <a:rPr lang="ko-KR" altLang="en-US" dirty="0"/>
              <a:t>매트릭스와 데이터프레임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1. </a:t>
            </a:r>
            <a:r>
              <a:rPr lang="ko-KR" altLang="en-US" dirty="0">
                <a:solidFill>
                  <a:srgbClr val="12734E"/>
                </a:solidFill>
              </a:rPr>
              <a:t>매트릭스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5D550A-E512-4027-91F8-213E875D3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1313765"/>
            <a:ext cx="7460714" cy="1706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FF6A95-FCB9-4102-BD6D-9967B049C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3" y="3020615"/>
            <a:ext cx="7460714" cy="205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4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1. </a:t>
            </a:r>
            <a:r>
              <a:rPr lang="ko-KR" altLang="en-US" dirty="0">
                <a:solidFill>
                  <a:srgbClr val="12734E"/>
                </a:solidFill>
              </a:rPr>
              <a:t>매트릭스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3. </a:t>
            </a:r>
            <a:r>
              <a:rPr lang="ko-KR" altLang="en-US" sz="2000" b="1" dirty="0">
                <a:solidFill>
                  <a:srgbClr val="437361"/>
                </a:solidFill>
              </a:rPr>
              <a:t>매트릭스에서의 값 추출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3.1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인덱스값을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이용하여 매트릭스에서의 값 추출하기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매트릭스에서 특정 위치에 있는 값을 추출하는 방법은 벡터와 유사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값들의 위치를 나타내는 인덱스를 사용하는데</a:t>
            </a:r>
            <a:r>
              <a:rPr lang="en-US" altLang="ko-KR" sz="1600" dirty="0"/>
              <a:t>, 2</a:t>
            </a:r>
            <a:r>
              <a:rPr lang="ko-KR" altLang="en-US" sz="1600" dirty="0"/>
              <a:t>차원상에서 위치를 지정하려면 </a:t>
            </a:r>
            <a:r>
              <a:rPr lang="en-US" altLang="ko-KR" sz="1600" dirty="0"/>
              <a:t>2</a:t>
            </a:r>
            <a:r>
              <a:rPr lang="ko-KR" altLang="en-US" sz="1600" dirty="0"/>
              <a:t>개 필요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FE01A-672F-4558-B479-C44FC95DC76A}"/>
              </a:ext>
            </a:extLst>
          </p:cNvPr>
          <p:cNvSpPr/>
          <p:nvPr/>
        </p:nvSpPr>
        <p:spPr>
          <a:xfrm>
            <a:off x="841643" y="2796694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D59278-7C88-43D2-B428-487853C335D4}"/>
              </a:ext>
            </a:extLst>
          </p:cNvPr>
          <p:cNvSpPr/>
          <p:nvPr/>
        </p:nvSpPr>
        <p:spPr>
          <a:xfrm>
            <a:off x="841643" y="3270385"/>
            <a:ext cx="7443269" cy="181085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63C96-3901-4632-80F5-71FF15DBAEA7}"/>
              </a:ext>
            </a:extLst>
          </p:cNvPr>
          <p:cNvSpPr txBox="1"/>
          <p:nvPr/>
        </p:nvSpPr>
        <p:spPr>
          <a:xfrm>
            <a:off x="869322" y="287340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3-4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BF636-7E9B-489E-B30E-CA8F62AEEDBB}"/>
              </a:ext>
            </a:extLst>
          </p:cNvPr>
          <p:cNvSpPr txBox="1"/>
          <p:nvPr/>
        </p:nvSpPr>
        <p:spPr>
          <a:xfrm>
            <a:off x="869322" y="3347093"/>
            <a:ext cx="72580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z &lt;- matrix(1:20, </a:t>
            </a:r>
            <a:r>
              <a:rPr lang="en-US" altLang="ko-KR" sz="1600" dirty="0" err="1"/>
              <a:t>nrow</a:t>
            </a:r>
            <a:r>
              <a:rPr lang="en-US" altLang="ko-KR" sz="1600" dirty="0"/>
              <a:t>=4, </a:t>
            </a:r>
            <a:r>
              <a:rPr lang="en-US" altLang="ko-KR" sz="1600" dirty="0" err="1"/>
              <a:t>ncol</a:t>
            </a:r>
            <a:r>
              <a:rPr lang="en-US" altLang="ko-KR" sz="1600" dirty="0"/>
              <a:t>=5) 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z </a:t>
            </a:r>
            <a:r>
              <a:rPr lang="ko-KR" altLang="en-US" sz="1600" dirty="0">
                <a:solidFill>
                  <a:srgbClr val="437361"/>
                </a:solidFill>
              </a:rPr>
              <a:t>생성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z 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z</a:t>
            </a:r>
            <a:r>
              <a:rPr lang="ko-KR" altLang="en-US" sz="1600" dirty="0">
                <a:solidFill>
                  <a:srgbClr val="437361"/>
                </a:solidFill>
              </a:rPr>
              <a:t>의 내용 출력 </a:t>
            </a:r>
            <a:endParaRPr lang="en-US" altLang="ko-KR" sz="1600" dirty="0">
              <a:solidFill>
                <a:srgbClr val="437361"/>
              </a:solidFill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z[2,3] 				</a:t>
            </a:r>
            <a:r>
              <a:rPr lang="en-US" altLang="ko-KR" sz="1600" dirty="0">
                <a:solidFill>
                  <a:srgbClr val="437361"/>
                </a:solidFill>
              </a:rPr>
              <a:t># 2</a:t>
            </a:r>
            <a:r>
              <a:rPr lang="ko-KR" altLang="en-US" sz="1600" dirty="0">
                <a:solidFill>
                  <a:srgbClr val="437361"/>
                </a:solidFill>
              </a:rPr>
              <a:t>행 </a:t>
            </a:r>
            <a:r>
              <a:rPr lang="en-US" altLang="ko-KR" sz="1600" dirty="0">
                <a:solidFill>
                  <a:srgbClr val="437361"/>
                </a:solidFill>
              </a:rPr>
              <a:t>3</a:t>
            </a:r>
            <a:r>
              <a:rPr lang="ko-KR" altLang="en-US" sz="1600" dirty="0">
                <a:solidFill>
                  <a:srgbClr val="437361"/>
                </a:solidFill>
              </a:rPr>
              <a:t>열에 있는 값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z[1,4] 				</a:t>
            </a:r>
            <a:r>
              <a:rPr lang="en-US" altLang="ko-KR" sz="1600" dirty="0">
                <a:solidFill>
                  <a:srgbClr val="437361"/>
                </a:solidFill>
              </a:rPr>
              <a:t># 1</a:t>
            </a:r>
            <a:r>
              <a:rPr lang="ko-KR" altLang="en-US" sz="1600" dirty="0">
                <a:solidFill>
                  <a:srgbClr val="437361"/>
                </a:solidFill>
              </a:rPr>
              <a:t>행 </a:t>
            </a:r>
            <a:r>
              <a:rPr lang="en-US" altLang="ko-KR" sz="1600" dirty="0">
                <a:solidFill>
                  <a:srgbClr val="437361"/>
                </a:solidFill>
              </a:rPr>
              <a:t>4</a:t>
            </a:r>
            <a:r>
              <a:rPr lang="ko-KR" altLang="en-US" sz="1600" dirty="0">
                <a:solidFill>
                  <a:srgbClr val="437361"/>
                </a:solidFill>
              </a:rPr>
              <a:t>열에 있는 값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z[2,] 				</a:t>
            </a:r>
            <a:r>
              <a:rPr lang="en-US" altLang="ko-KR" sz="1600" dirty="0">
                <a:solidFill>
                  <a:srgbClr val="437361"/>
                </a:solidFill>
              </a:rPr>
              <a:t># 2</a:t>
            </a:r>
            <a:r>
              <a:rPr lang="ko-KR" altLang="en-US" sz="1600" dirty="0">
                <a:solidFill>
                  <a:srgbClr val="437361"/>
                </a:solidFill>
              </a:rPr>
              <a:t>행에 있는 모든 값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z[,4] 				</a:t>
            </a:r>
            <a:r>
              <a:rPr lang="en-US" altLang="ko-KR" sz="1600" dirty="0">
                <a:solidFill>
                  <a:srgbClr val="437361"/>
                </a:solidFill>
              </a:rPr>
              <a:t># 4</a:t>
            </a:r>
            <a:r>
              <a:rPr lang="ko-KR" altLang="en-US" sz="1600" dirty="0">
                <a:solidFill>
                  <a:srgbClr val="437361"/>
                </a:solidFill>
              </a:rPr>
              <a:t>열에 있는 모든 값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0B3799-9157-44AC-9DF1-7D61E1901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93" y="5109941"/>
            <a:ext cx="7437319" cy="173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52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1. </a:t>
            </a:r>
            <a:r>
              <a:rPr lang="ko-KR" altLang="en-US" dirty="0">
                <a:solidFill>
                  <a:srgbClr val="12734E"/>
                </a:solidFill>
              </a:rPr>
              <a:t>매트릭스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7E1626-DE3C-4FF5-8C26-CA6EA909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908720"/>
            <a:ext cx="7460714" cy="5739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F83335-C033-476C-B882-8B9E328F2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3" y="1482621"/>
            <a:ext cx="7460714" cy="5655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D66DBF-FB38-46F4-BC10-A9FF19074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44" y="2032704"/>
            <a:ext cx="7460714" cy="11527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A3F725-11F8-4D93-90FD-92CDA63B6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031" y="3548342"/>
            <a:ext cx="4005445" cy="23831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3BC580-89BF-412A-B872-528939D9F54A}"/>
              </a:ext>
            </a:extLst>
          </p:cNvPr>
          <p:cNvSpPr txBox="1"/>
          <p:nvPr/>
        </p:nvSpPr>
        <p:spPr>
          <a:xfrm>
            <a:off x="1049031" y="5931540"/>
            <a:ext cx="2937904" cy="66546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3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-3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매트릭스에서 값의 위치 지정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9170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1. </a:t>
            </a:r>
            <a:r>
              <a:rPr lang="ko-KR" altLang="en-US" dirty="0">
                <a:solidFill>
                  <a:srgbClr val="12734E"/>
                </a:solidFill>
              </a:rPr>
              <a:t>매트릭스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3.2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매트릭스에서 여러 개의 값을 동시에 추출하기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FE01A-672F-4558-B479-C44FC95DC76A}"/>
              </a:ext>
            </a:extLst>
          </p:cNvPr>
          <p:cNvSpPr/>
          <p:nvPr/>
        </p:nvSpPr>
        <p:spPr>
          <a:xfrm>
            <a:off x="841643" y="153879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D59278-7C88-43D2-B428-487853C335D4}"/>
              </a:ext>
            </a:extLst>
          </p:cNvPr>
          <p:cNvSpPr/>
          <p:nvPr/>
        </p:nvSpPr>
        <p:spPr>
          <a:xfrm>
            <a:off x="841643" y="2012480"/>
            <a:ext cx="7443269" cy="204659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63C96-3901-4632-80F5-71FF15DBAEA7}"/>
              </a:ext>
            </a:extLst>
          </p:cNvPr>
          <p:cNvSpPr txBox="1"/>
          <p:nvPr/>
        </p:nvSpPr>
        <p:spPr>
          <a:xfrm>
            <a:off x="869322" y="1615498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3-5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6E496-0F7B-4C39-B5DB-E18BF4294202}"/>
              </a:ext>
            </a:extLst>
          </p:cNvPr>
          <p:cNvSpPr txBox="1"/>
          <p:nvPr/>
        </p:nvSpPr>
        <p:spPr>
          <a:xfrm>
            <a:off x="983355" y="2110474"/>
            <a:ext cx="70990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z &lt;- matrix(1:20, </a:t>
            </a:r>
            <a:r>
              <a:rPr lang="en-US" altLang="ko-KR" sz="1600" dirty="0" err="1"/>
              <a:t>nrow</a:t>
            </a:r>
            <a:r>
              <a:rPr lang="en-US" altLang="ko-KR" sz="1600" dirty="0"/>
              <a:t>=4, </a:t>
            </a:r>
            <a:r>
              <a:rPr lang="en-US" altLang="ko-KR" sz="1600" dirty="0" err="1"/>
              <a:t>ncol</a:t>
            </a:r>
            <a:r>
              <a:rPr lang="en-US" altLang="ko-KR" sz="1600" dirty="0"/>
              <a:t>=5)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z </a:t>
            </a:r>
            <a:r>
              <a:rPr lang="ko-KR" altLang="en-US" sz="1600" dirty="0">
                <a:solidFill>
                  <a:srgbClr val="437361"/>
                </a:solidFill>
              </a:rPr>
              <a:t>생성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z 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z</a:t>
            </a:r>
            <a:r>
              <a:rPr lang="ko-KR" altLang="en-US" sz="1600" dirty="0">
                <a:solidFill>
                  <a:srgbClr val="437361"/>
                </a:solidFill>
              </a:rPr>
              <a:t>의 내용 출력 </a:t>
            </a:r>
            <a:endParaRPr lang="en-US" altLang="ko-KR" sz="1600" dirty="0">
              <a:solidFill>
                <a:srgbClr val="437361"/>
              </a:solidFill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z[2,1:3] 				</a:t>
            </a:r>
            <a:r>
              <a:rPr lang="en-US" altLang="ko-KR" sz="1600" dirty="0">
                <a:solidFill>
                  <a:srgbClr val="437361"/>
                </a:solidFill>
              </a:rPr>
              <a:t># 2</a:t>
            </a:r>
            <a:r>
              <a:rPr lang="ko-KR" altLang="en-US" sz="1600" dirty="0">
                <a:solidFill>
                  <a:srgbClr val="437361"/>
                </a:solidFill>
              </a:rPr>
              <a:t>행의 값 중 </a:t>
            </a:r>
            <a:r>
              <a:rPr lang="en-US" altLang="ko-KR" sz="1600" dirty="0">
                <a:solidFill>
                  <a:srgbClr val="437361"/>
                </a:solidFill>
              </a:rPr>
              <a:t>1~3</a:t>
            </a:r>
            <a:r>
              <a:rPr lang="ko-KR" altLang="en-US" sz="1600" dirty="0">
                <a:solidFill>
                  <a:srgbClr val="437361"/>
                </a:solidFill>
              </a:rPr>
              <a:t>열에 있는 값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z[1,c(1,2,4)] 			</a:t>
            </a:r>
            <a:r>
              <a:rPr lang="en-US" altLang="ko-KR" sz="1600" dirty="0">
                <a:solidFill>
                  <a:srgbClr val="437361"/>
                </a:solidFill>
              </a:rPr>
              <a:t># 1</a:t>
            </a:r>
            <a:r>
              <a:rPr lang="ko-KR" altLang="en-US" sz="1600" dirty="0">
                <a:solidFill>
                  <a:srgbClr val="437361"/>
                </a:solidFill>
              </a:rPr>
              <a:t>행의 값 중 </a:t>
            </a:r>
            <a:r>
              <a:rPr lang="en-US" altLang="ko-KR" sz="1600" dirty="0">
                <a:solidFill>
                  <a:srgbClr val="437361"/>
                </a:solidFill>
              </a:rPr>
              <a:t>1, 2, 4</a:t>
            </a:r>
            <a:r>
              <a:rPr lang="ko-KR" altLang="en-US" sz="1600" dirty="0">
                <a:solidFill>
                  <a:srgbClr val="437361"/>
                </a:solidFill>
              </a:rPr>
              <a:t>열에 있는 값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z[1:2,] 				</a:t>
            </a:r>
            <a:r>
              <a:rPr lang="en-US" altLang="ko-KR" sz="1600" dirty="0">
                <a:solidFill>
                  <a:srgbClr val="437361"/>
                </a:solidFill>
              </a:rPr>
              <a:t># 1, 2</a:t>
            </a:r>
            <a:r>
              <a:rPr lang="ko-KR" altLang="en-US" sz="1600" dirty="0">
                <a:solidFill>
                  <a:srgbClr val="437361"/>
                </a:solidFill>
              </a:rPr>
              <a:t>행에 있는 모든 값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z[,c(1,4)] 				</a:t>
            </a:r>
            <a:r>
              <a:rPr lang="en-US" altLang="ko-KR" sz="1600" dirty="0">
                <a:solidFill>
                  <a:srgbClr val="437361"/>
                </a:solidFill>
              </a:rPr>
              <a:t># 1, 4</a:t>
            </a:r>
            <a:r>
              <a:rPr lang="ko-KR" altLang="en-US" sz="1600" dirty="0">
                <a:solidFill>
                  <a:srgbClr val="437361"/>
                </a:solidFill>
              </a:rPr>
              <a:t>열에 있는 모든 값 </a:t>
            </a:r>
          </a:p>
        </p:txBody>
      </p:sp>
    </p:spTree>
    <p:extLst>
      <p:ext uri="{BB962C8B-B14F-4D97-AF65-F5344CB8AC3E}">
        <p14:creationId xmlns:p14="http://schemas.microsoft.com/office/powerpoint/2010/main" val="129242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DD6F7-369D-4A99-91C8-FEC91C40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15" y="35744"/>
            <a:ext cx="7785100" cy="474662"/>
          </a:xfrm>
        </p:spPr>
        <p:txBody>
          <a:bodyPr/>
          <a:lstStyle/>
          <a:p>
            <a:r>
              <a:rPr lang="en-US" altLang="ko-KR" sz="2000" dirty="0">
                <a:solidFill>
                  <a:srgbClr val="12734E"/>
                </a:solidFill>
              </a:rPr>
              <a:t>1. </a:t>
            </a:r>
            <a:r>
              <a:rPr lang="ko-KR" altLang="en-US" sz="2000" dirty="0">
                <a:solidFill>
                  <a:srgbClr val="12734E"/>
                </a:solidFill>
              </a:rPr>
              <a:t>매트릭스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6A628A-ACFA-4391-B0EE-949B63A7C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47" y="736246"/>
            <a:ext cx="6911087" cy="570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89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29013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1. </a:t>
            </a:r>
            <a:r>
              <a:rPr lang="ko-KR" altLang="en-US" dirty="0">
                <a:solidFill>
                  <a:srgbClr val="12734E"/>
                </a:solidFill>
              </a:rPr>
              <a:t>매트릭스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4. </a:t>
            </a:r>
            <a:r>
              <a:rPr lang="ko-KR" altLang="en-US" sz="2000" b="1" dirty="0">
                <a:solidFill>
                  <a:srgbClr val="437361"/>
                </a:solidFill>
              </a:rPr>
              <a:t>매트릭스의 행과 열에 이름 지정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4.1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매트릭스의 행과 열에 이름을 지정하는 방법</a:t>
            </a: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FE01A-672F-4558-B479-C44FC95DC76A}"/>
              </a:ext>
            </a:extLst>
          </p:cNvPr>
          <p:cNvSpPr/>
          <p:nvPr/>
        </p:nvSpPr>
        <p:spPr>
          <a:xfrm>
            <a:off x="841643" y="1640232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D59278-7C88-43D2-B428-487853C335D4}"/>
              </a:ext>
            </a:extLst>
          </p:cNvPr>
          <p:cNvSpPr/>
          <p:nvPr/>
        </p:nvSpPr>
        <p:spPr>
          <a:xfrm>
            <a:off x="841643" y="2113922"/>
            <a:ext cx="7443269" cy="204659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63C96-3901-4632-80F5-71FF15DBAEA7}"/>
              </a:ext>
            </a:extLst>
          </p:cNvPr>
          <p:cNvSpPr txBox="1"/>
          <p:nvPr/>
        </p:nvSpPr>
        <p:spPr>
          <a:xfrm>
            <a:off x="869322" y="1716940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3-6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C512F-4412-4EC4-898C-C0A8FE12FBCF}"/>
              </a:ext>
            </a:extLst>
          </p:cNvPr>
          <p:cNvSpPr txBox="1"/>
          <p:nvPr/>
        </p:nvSpPr>
        <p:spPr>
          <a:xfrm>
            <a:off x="869322" y="2131982"/>
            <a:ext cx="70330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score &lt;- matrix(c(90,85,69,78, </a:t>
            </a:r>
          </a:p>
          <a:p>
            <a:r>
              <a:rPr lang="en-US" altLang="ko-KR" sz="1600" dirty="0"/>
              <a:t>	          85,96,49,95, </a:t>
            </a:r>
          </a:p>
          <a:p>
            <a:r>
              <a:rPr lang="en-US" altLang="ko-KR" sz="1600" dirty="0"/>
              <a:t>	          90,80,70,60), </a:t>
            </a:r>
          </a:p>
          <a:p>
            <a:r>
              <a:rPr lang="en-US" altLang="ko-KR" sz="1600" dirty="0"/>
              <a:t>	          </a:t>
            </a:r>
            <a:r>
              <a:rPr lang="en-US" altLang="ko-KR" sz="1600" dirty="0" err="1"/>
              <a:t>nrow</a:t>
            </a:r>
            <a:r>
              <a:rPr lang="en-US" altLang="ko-KR" sz="1600" dirty="0"/>
              <a:t>=4, </a:t>
            </a:r>
            <a:r>
              <a:rPr lang="en-US" altLang="ko-KR" sz="1600" dirty="0" err="1"/>
              <a:t>ncol</a:t>
            </a:r>
            <a:r>
              <a:rPr lang="en-US" altLang="ko-KR" sz="1600" dirty="0"/>
              <a:t>=3) </a:t>
            </a:r>
          </a:p>
          <a:p>
            <a:r>
              <a:rPr lang="en-US" altLang="ko-KR" sz="1600" dirty="0"/>
              <a:t>score </a:t>
            </a:r>
          </a:p>
          <a:p>
            <a:r>
              <a:rPr lang="en-US" altLang="ko-KR" sz="1600" dirty="0" err="1"/>
              <a:t>rownames</a:t>
            </a:r>
            <a:r>
              <a:rPr lang="en-US" altLang="ko-KR" sz="1600" dirty="0"/>
              <a:t>(score) &lt;- c('</a:t>
            </a:r>
            <a:r>
              <a:rPr lang="en-US" altLang="ko-KR" sz="1600" dirty="0" err="1"/>
              <a:t>John','Tom','Mark','Jane</a:t>
            </a:r>
            <a:r>
              <a:rPr lang="en-US" altLang="ko-KR" sz="1600" dirty="0"/>
              <a:t>’) </a:t>
            </a:r>
          </a:p>
          <a:p>
            <a:r>
              <a:rPr lang="en-US" altLang="ko-KR" sz="1600" dirty="0" err="1"/>
              <a:t>colnames</a:t>
            </a:r>
            <a:r>
              <a:rPr lang="en-US" altLang="ko-KR" sz="1600" dirty="0"/>
              <a:t>(score) &lt;- c('</a:t>
            </a:r>
            <a:r>
              <a:rPr lang="en-US" altLang="ko-KR" sz="1600" dirty="0" err="1"/>
              <a:t>English','Math','Science</a:t>
            </a:r>
            <a:r>
              <a:rPr lang="en-US" altLang="ko-KR" sz="1600" dirty="0"/>
              <a:t>’) </a:t>
            </a:r>
          </a:p>
          <a:p>
            <a:r>
              <a:rPr lang="en-US" altLang="ko-KR" sz="1600" dirty="0"/>
              <a:t>score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82F3985-C433-4F7B-87C1-CEEB594E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5" y="4149080"/>
            <a:ext cx="7443269" cy="264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63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2AA619B-09DC-466D-AD17-81C1DDBB6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47" y="1358770"/>
            <a:ext cx="7431506" cy="5562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F078BA-C860-47FE-A81D-584B6A1C5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47" y="1914974"/>
            <a:ext cx="7431506" cy="171674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6A5E6994-A50D-4A12-92DE-9001CD260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80" y="29013"/>
            <a:ext cx="7785100" cy="474662"/>
          </a:xfrm>
        </p:spPr>
        <p:txBody>
          <a:bodyPr/>
          <a:lstStyle/>
          <a:p>
            <a:r>
              <a:rPr lang="en-US" altLang="ko-KR" sz="2000" dirty="0">
                <a:solidFill>
                  <a:srgbClr val="12734E"/>
                </a:solidFill>
              </a:rPr>
              <a:t>1. </a:t>
            </a:r>
            <a:r>
              <a:rPr lang="ko-KR" altLang="en-US" sz="2000" dirty="0">
                <a:solidFill>
                  <a:srgbClr val="12734E"/>
                </a:solidFill>
              </a:rPr>
              <a:t>매트릭스</a:t>
            </a:r>
          </a:p>
        </p:txBody>
      </p:sp>
    </p:spTree>
    <p:extLst>
      <p:ext uri="{BB962C8B-B14F-4D97-AF65-F5344CB8AC3E}">
        <p14:creationId xmlns:p14="http://schemas.microsoft.com/office/powerpoint/2010/main" val="656358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1. </a:t>
            </a:r>
            <a:r>
              <a:rPr lang="ko-KR" altLang="en-US" dirty="0">
                <a:solidFill>
                  <a:srgbClr val="12734E"/>
                </a:solidFill>
              </a:rPr>
              <a:t>매트릭스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4.2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행과 열에 지정한 이름을 이용하여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매트릭스값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추출하기</a:t>
            </a: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FE01A-672F-4558-B479-C44FC95DC76A}"/>
              </a:ext>
            </a:extLst>
          </p:cNvPr>
          <p:cNvSpPr/>
          <p:nvPr/>
        </p:nvSpPr>
        <p:spPr>
          <a:xfrm>
            <a:off x="841643" y="149378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D59278-7C88-43D2-B428-487853C335D4}"/>
              </a:ext>
            </a:extLst>
          </p:cNvPr>
          <p:cNvSpPr/>
          <p:nvPr/>
        </p:nvSpPr>
        <p:spPr>
          <a:xfrm>
            <a:off x="841643" y="1967475"/>
            <a:ext cx="7443269" cy="204659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63C96-3901-4632-80F5-71FF15DBAEA7}"/>
              </a:ext>
            </a:extLst>
          </p:cNvPr>
          <p:cNvSpPr txBox="1"/>
          <p:nvPr/>
        </p:nvSpPr>
        <p:spPr>
          <a:xfrm>
            <a:off x="869322" y="157049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3-7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07CD5-7892-4793-92EC-9C90BFC8E9AA}"/>
              </a:ext>
            </a:extLst>
          </p:cNvPr>
          <p:cNvSpPr txBox="1"/>
          <p:nvPr/>
        </p:nvSpPr>
        <p:spPr>
          <a:xfrm>
            <a:off x="875763" y="2044184"/>
            <a:ext cx="72066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score['</a:t>
            </a:r>
            <a:r>
              <a:rPr lang="en-US" altLang="ko-KR" sz="1600" dirty="0" err="1"/>
              <a:t>John','Math</a:t>
            </a:r>
            <a:r>
              <a:rPr lang="en-US" altLang="ko-KR" sz="1600" dirty="0"/>
              <a:t>’] 			</a:t>
            </a:r>
            <a:r>
              <a:rPr lang="en-US" altLang="ko-KR" sz="1600" dirty="0">
                <a:solidFill>
                  <a:srgbClr val="437361"/>
                </a:solidFill>
              </a:rPr>
              <a:t># John</a:t>
            </a:r>
            <a:r>
              <a:rPr lang="ko-KR" altLang="en-US" sz="1600" dirty="0">
                <a:solidFill>
                  <a:srgbClr val="437361"/>
                </a:solidFill>
              </a:rPr>
              <a:t>의 수학 성적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score['</a:t>
            </a:r>
            <a:r>
              <a:rPr lang="en-US" altLang="ko-KR" sz="1600" dirty="0" err="1"/>
              <a:t>Tom',c</a:t>
            </a:r>
            <a:r>
              <a:rPr lang="en-US" altLang="ko-KR" sz="1600" dirty="0"/>
              <a:t>('</a:t>
            </a:r>
            <a:r>
              <a:rPr lang="en-US" altLang="ko-KR" sz="1600" dirty="0" err="1"/>
              <a:t>Math','Science</a:t>
            </a:r>
            <a:r>
              <a:rPr lang="en-US" altLang="ko-KR" sz="1600" dirty="0"/>
              <a:t>’)] 	</a:t>
            </a:r>
            <a:r>
              <a:rPr lang="en-US" altLang="ko-KR" sz="1600" dirty="0">
                <a:solidFill>
                  <a:srgbClr val="437361"/>
                </a:solidFill>
              </a:rPr>
              <a:t># Tom</a:t>
            </a:r>
            <a:r>
              <a:rPr lang="ko-KR" altLang="en-US" sz="1600" dirty="0">
                <a:solidFill>
                  <a:srgbClr val="437361"/>
                </a:solidFill>
              </a:rPr>
              <a:t>의 수학</a:t>
            </a:r>
            <a:r>
              <a:rPr lang="en-US" altLang="ko-KR" sz="1600" dirty="0">
                <a:solidFill>
                  <a:srgbClr val="437361"/>
                </a:solidFill>
              </a:rPr>
              <a:t>, </a:t>
            </a:r>
            <a:r>
              <a:rPr lang="ko-KR" altLang="en-US" sz="1600" dirty="0">
                <a:solidFill>
                  <a:srgbClr val="437361"/>
                </a:solidFill>
              </a:rPr>
              <a:t>과학 성적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score['Mark’,] 			</a:t>
            </a:r>
            <a:r>
              <a:rPr lang="en-US" altLang="ko-KR" sz="1600" dirty="0">
                <a:solidFill>
                  <a:srgbClr val="437361"/>
                </a:solidFill>
              </a:rPr>
              <a:t># Mark</a:t>
            </a:r>
            <a:r>
              <a:rPr lang="ko-KR" altLang="en-US" sz="1600" dirty="0">
                <a:solidFill>
                  <a:srgbClr val="437361"/>
                </a:solidFill>
              </a:rPr>
              <a:t>의 모든 과목 성적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score[,'English’] 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모든 학생의 영어 성적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 err="1"/>
              <a:t>rownames</a:t>
            </a:r>
            <a:r>
              <a:rPr lang="en-US" altLang="ko-KR" sz="1600" dirty="0"/>
              <a:t>(score) 			</a:t>
            </a:r>
            <a:r>
              <a:rPr lang="en-US" altLang="ko-KR" sz="1600" dirty="0">
                <a:solidFill>
                  <a:srgbClr val="437361"/>
                </a:solidFill>
              </a:rPr>
              <a:t># score</a:t>
            </a:r>
            <a:r>
              <a:rPr lang="ko-KR" altLang="en-US" sz="1600" dirty="0">
                <a:solidFill>
                  <a:srgbClr val="437361"/>
                </a:solidFill>
              </a:rPr>
              <a:t>의 행의 이름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 err="1"/>
              <a:t>colnames</a:t>
            </a:r>
            <a:r>
              <a:rPr lang="en-US" altLang="ko-KR" sz="1600" dirty="0"/>
              <a:t>(score) 			</a:t>
            </a:r>
            <a:r>
              <a:rPr lang="en-US" altLang="ko-KR" sz="1600" dirty="0">
                <a:solidFill>
                  <a:srgbClr val="437361"/>
                </a:solidFill>
              </a:rPr>
              <a:t># score</a:t>
            </a:r>
            <a:r>
              <a:rPr lang="ko-KR" altLang="en-US" sz="1600" dirty="0">
                <a:solidFill>
                  <a:srgbClr val="437361"/>
                </a:solidFill>
              </a:rPr>
              <a:t>의 열의 이름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 err="1"/>
              <a:t>colnames</a:t>
            </a:r>
            <a:r>
              <a:rPr lang="en-US" altLang="ko-KR" sz="1600" dirty="0"/>
              <a:t>(score)[2] 			</a:t>
            </a:r>
            <a:r>
              <a:rPr lang="en-US" altLang="ko-KR" sz="1600" dirty="0">
                <a:solidFill>
                  <a:srgbClr val="437361"/>
                </a:solidFill>
              </a:rPr>
              <a:t># score</a:t>
            </a:r>
            <a:r>
              <a:rPr lang="ko-KR" altLang="en-US" sz="1600" dirty="0">
                <a:solidFill>
                  <a:srgbClr val="437361"/>
                </a:solidFill>
              </a:rPr>
              <a:t>의 열의 이름 중 두 번째 값 </a:t>
            </a:r>
          </a:p>
        </p:txBody>
      </p:sp>
    </p:spTree>
    <p:extLst>
      <p:ext uri="{BB962C8B-B14F-4D97-AF65-F5344CB8AC3E}">
        <p14:creationId xmlns:p14="http://schemas.microsoft.com/office/powerpoint/2010/main" val="1343873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DD6F7-369D-4A99-91C8-FEC91C40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15" y="35744"/>
            <a:ext cx="7785100" cy="474662"/>
          </a:xfrm>
        </p:spPr>
        <p:txBody>
          <a:bodyPr/>
          <a:lstStyle/>
          <a:p>
            <a:r>
              <a:rPr lang="en-US" altLang="ko-KR" sz="2000" dirty="0">
                <a:solidFill>
                  <a:srgbClr val="12734E"/>
                </a:solidFill>
              </a:rPr>
              <a:t>1. </a:t>
            </a:r>
            <a:r>
              <a:rPr lang="ko-KR" altLang="en-US" sz="2000" dirty="0">
                <a:solidFill>
                  <a:srgbClr val="12734E"/>
                </a:solidFill>
              </a:rPr>
              <a:t>매트릭스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7D11B3-22E8-4495-A20D-601A434AD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32" y="1178750"/>
            <a:ext cx="7418135" cy="495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5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88475A-52CF-4F2E-8FFD-F7AEAF2652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데이터프레임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72349-AE36-4014-83E8-711A0E9BE6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02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288139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29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2. </a:t>
            </a:r>
            <a:r>
              <a:rPr lang="ko-KR" altLang="en-US" dirty="0">
                <a:solidFill>
                  <a:srgbClr val="12734E"/>
                </a:solidFill>
              </a:rPr>
              <a:t>데이터프레임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데이터프레임의 개념</a:t>
            </a:r>
            <a:r>
              <a:rPr lang="ko-KR" altLang="en-US" sz="1800" b="1" dirty="0">
                <a:solidFill>
                  <a:schemeClr val="accent3"/>
                </a:solidFill>
              </a:rPr>
              <a:t>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숫자형 벡터</a:t>
            </a:r>
            <a:r>
              <a:rPr lang="en-US" altLang="ko-KR" sz="1600" dirty="0"/>
              <a:t>, </a:t>
            </a:r>
            <a:r>
              <a:rPr lang="ko-KR" altLang="en-US" sz="1600" dirty="0"/>
              <a:t>문자형 벡터 등 서로 다른 형태의 데이터를 </a:t>
            </a:r>
            <a:r>
              <a:rPr lang="en-US" altLang="ko-KR" sz="1600" dirty="0"/>
              <a:t>2</a:t>
            </a:r>
            <a:r>
              <a:rPr lang="ko-KR" altLang="en-US" sz="1600" dirty="0"/>
              <a:t>차원 데이터 테이블 형태로 묶을 수 있는 자료구조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외관상으로는 매트릭스와 차이가 없지만 매트릭스에 저장되는 모든 값들이 동일한 </a:t>
            </a:r>
            <a:r>
              <a:rPr lang="ko-KR" altLang="en-US" sz="1600" dirty="0" err="1"/>
              <a:t>자료형인</a:t>
            </a:r>
            <a:r>
              <a:rPr lang="ko-KR" altLang="en-US" sz="1600" dirty="0"/>
              <a:t> 것과는 달리 데이터 프레임에는 서로 다른 자료형의 값들이 함께 저장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C54053-2DBA-4235-AF08-46819F468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099" y="2928385"/>
            <a:ext cx="4727801" cy="29109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96E42B-3C44-45B2-BFDE-90C2985FBE15}"/>
              </a:ext>
            </a:extLst>
          </p:cNvPr>
          <p:cNvSpPr txBox="1"/>
          <p:nvPr/>
        </p:nvSpPr>
        <p:spPr>
          <a:xfrm>
            <a:off x="3262855" y="5819079"/>
            <a:ext cx="283531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3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-4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매트릭스와 데이터프레임의 예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1576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6525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2. </a:t>
            </a:r>
            <a:r>
              <a:rPr lang="ko-KR" altLang="en-US" dirty="0">
                <a:solidFill>
                  <a:srgbClr val="12734E"/>
                </a:solidFill>
              </a:rPr>
              <a:t>데이터프레임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73785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37361"/>
                </a:solidFill>
              </a:rPr>
              <a:t>데이터프레임 만들기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FE01A-672F-4558-B479-C44FC95DC76A}"/>
              </a:ext>
            </a:extLst>
          </p:cNvPr>
          <p:cNvSpPr/>
          <p:nvPr/>
        </p:nvSpPr>
        <p:spPr>
          <a:xfrm>
            <a:off x="841643" y="130137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D59278-7C88-43D2-B428-487853C335D4}"/>
              </a:ext>
            </a:extLst>
          </p:cNvPr>
          <p:cNvSpPr/>
          <p:nvPr/>
        </p:nvSpPr>
        <p:spPr>
          <a:xfrm>
            <a:off x="841643" y="1775065"/>
            <a:ext cx="7443269" cy="114340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63C96-3901-4632-80F5-71FF15DBAEA7}"/>
              </a:ext>
            </a:extLst>
          </p:cNvPr>
          <p:cNvSpPr txBox="1"/>
          <p:nvPr/>
        </p:nvSpPr>
        <p:spPr>
          <a:xfrm>
            <a:off x="869322" y="137808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3-8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C512F-4412-4EC4-898C-C0A8FE12FBCF}"/>
              </a:ext>
            </a:extLst>
          </p:cNvPr>
          <p:cNvSpPr txBox="1"/>
          <p:nvPr/>
        </p:nvSpPr>
        <p:spPr>
          <a:xfrm>
            <a:off x="869322" y="1793125"/>
            <a:ext cx="7033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city &lt;- c("</a:t>
            </a:r>
            <a:r>
              <a:rPr lang="en-US" altLang="ko-KR" sz="1600" dirty="0" err="1"/>
              <a:t>Seoul","Tokyo","Washington</a:t>
            </a:r>
            <a:r>
              <a:rPr lang="en-US" altLang="ko-KR" sz="1600" dirty="0"/>
              <a:t>")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문자로 이루어진 벡터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rank &lt;- c(1,3,2) 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숫자로 이루어진 벡터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city.info &lt;- </a:t>
            </a:r>
            <a:r>
              <a:rPr lang="en-US" altLang="ko-KR" sz="1600" dirty="0" err="1"/>
              <a:t>data.frame</a:t>
            </a:r>
            <a:r>
              <a:rPr lang="en-US" altLang="ko-KR" sz="1600" dirty="0"/>
              <a:t>(city, rank)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데이터프레임 생성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city.info 					</a:t>
            </a:r>
            <a:r>
              <a:rPr lang="en-US" altLang="ko-KR" sz="1600" dirty="0">
                <a:solidFill>
                  <a:srgbClr val="437361"/>
                </a:solidFill>
              </a:rPr>
              <a:t># city.info</a:t>
            </a:r>
            <a:r>
              <a:rPr lang="ko-KR" altLang="en-US" sz="1600" dirty="0">
                <a:solidFill>
                  <a:srgbClr val="437361"/>
                </a:solidFill>
              </a:rPr>
              <a:t>의 내용 출력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2B3CA1-A0C8-4FE8-98F3-AC8AE3912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22" y="3090705"/>
            <a:ext cx="7443269" cy="239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65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754BC88-BD8D-4895-B562-3D18299BFAF9}"/>
              </a:ext>
            </a:extLst>
          </p:cNvPr>
          <p:cNvSpPr txBox="1">
            <a:spLocks/>
          </p:cNvSpPr>
          <p:nvPr/>
        </p:nvSpPr>
        <p:spPr>
          <a:xfrm>
            <a:off x="431540" y="728780"/>
            <a:ext cx="8550950" cy="567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3. iris </a:t>
            </a:r>
            <a:r>
              <a:rPr lang="ko-KR" altLang="en-US" sz="2000" b="1" dirty="0">
                <a:solidFill>
                  <a:srgbClr val="437361"/>
                </a:solidFill>
              </a:rPr>
              <a:t>데이터셋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R</a:t>
            </a:r>
            <a:r>
              <a:rPr lang="ko-KR" altLang="en-US" sz="1600" dirty="0"/>
              <a:t>에서 제공하는 실습용 </a:t>
            </a:r>
            <a:r>
              <a:rPr lang="ko-KR" altLang="en-US" sz="1600" dirty="0" err="1"/>
              <a:t>데이터셋중의</a:t>
            </a:r>
            <a:r>
              <a:rPr lang="ko-KR" altLang="en-US" sz="1600" dirty="0"/>
              <a:t> 하나로 데이터 프레임으로 되어 있음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150 </a:t>
            </a:r>
            <a:r>
              <a:rPr lang="ko-KR" altLang="en-US" sz="1600" dirty="0"/>
              <a:t>그루의 붓꽃에 대해 </a:t>
            </a:r>
            <a:r>
              <a:rPr lang="en-US" altLang="ko-KR" sz="1600" dirty="0"/>
              <a:t>4</a:t>
            </a:r>
            <a:r>
              <a:rPr lang="ko-KR" altLang="en-US" sz="1600" dirty="0"/>
              <a:t>개 분야의 측정 데이터와 품종 정보를 결합하여 만든 </a:t>
            </a:r>
            <a:br>
              <a:rPr lang="en-US" altLang="ko-KR" sz="1600" dirty="0"/>
            </a:br>
            <a:r>
              <a:rPr lang="ko-KR" altLang="en-US" sz="1600" dirty="0"/>
              <a:t>데이터셋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ko-KR" altLang="en-US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290" y="35744"/>
            <a:ext cx="7785100" cy="474662"/>
          </a:xfrm>
        </p:spPr>
        <p:txBody>
          <a:bodyPr/>
          <a:lstStyle/>
          <a:p>
            <a:r>
              <a:rPr lang="en-US" altLang="ko-KR" sz="2000" dirty="0">
                <a:solidFill>
                  <a:srgbClr val="12734E"/>
                </a:solidFill>
              </a:rPr>
              <a:t>2. </a:t>
            </a:r>
            <a:r>
              <a:rPr lang="ko-KR" altLang="en-US" sz="2000" dirty="0">
                <a:solidFill>
                  <a:srgbClr val="12734E"/>
                </a:solidFill>
              </a:rPr>
              <a:t>데이터프레임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0A9783-A39D-4184-9EDD-44C38E1AC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66" y="2589507"/>
            <a:ext cx="7443269" cy="259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30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290" y="35744"/>
            <a:ext cx="7785100" cy="474662"/>
          </a:xfrm>
        </p:spPr>
        <p:txBody>
          <a:bodyPr/>
          <a:lstStyle/>
          <a:p>
            <a:r>
              <a:rPr lang="en-US" altLang="ko-KR" sz="2000" dirty="0">
                <a:solidFill>
                  <a:srgbClr val="12734E"/>
                </a:solidFill>
              </a:rPr>
              <a:t>2. </a:t>
            </a:r>
            <a:r>
              <a:rPr lang="ko-KR" altLang="en-US" sz="2000" dirty="0">
                <a:solidFill>
                  <a:srgbClr val="12734E"/>
                </a:solidFill>
              </a:rPr>
              <a:t>데이터프레임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C2F108-F53E-474D-8FD8-B6E63142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859881"/>
            <a:ext cx="7019925" cy="2905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744815-745A-4AA1-8047-0268D6A20857}"/>
              </a:ext>
            </a:extLst>
          </p:cNvPr>
          <p:cNvSpPr txBox="1"/>
          <p:nvPr/>
        </p:nvSpPr>
        <p:spPr>
          <a:xfrm>
            <a:off x="3818164" y="3649518"/>
            <a:ext cx="1507669" cy="40955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표</a:t>
            </a: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3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-1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iris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데이터셋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0A8C2A-17C8-4AC1-B54B-19C61CCB140E}"/>
              </a:ext>
            </a:extLst>
          </p:cNvPr>
          <p:cNvSpPr/>
          <p:nvPr/>
        </p:nvSpPr>
        <p:spPr>
          <a:xfrm>
            <a:off x="841643" y="419717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0CC1F2-DF70-4A39-80FD-3C27AE9A7FFE}"/>
              </a:ext>
            </a:extLst>
          </p:cNvPr>
          <p:cNvSpPr/>
          <p:nvPr/>
        </p:nvSpPr>
        <p:spPr>
          <a:xfrm>
            <a:off x="841643" y="4670860"/>
            <a:ext cx="7443269" cy="150344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32D2B-82C8-435B-8AC2-F5838CEA84B2}"/>
              </a:ext>
            </a:extLst>
          </p:cNvPr>
          <p:cNvSpPr txBox="1"/>
          <p:nvPr/>
        </p:nvSpPr>
        <p:spPr>
          <a:xfrm>
            <a:off x="869322" y="4273878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3-9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1212CA-6EC3-4037-B70F-A7DCF8E9D5BD}"/>
              </a:ext>
            </a:extLst>
          </p:cNvPr>
          <p:cNvSpPr txBox="1"/>
          <p:nvPr/>
        </p:nvSpPr>
        <p:spPr>
          <a:xfrm>
            <a:off x="906621" y="4747569"/>
            <a:ext cx="7313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iris[,c(1:2)] 			</a:t>
            </a:r>
            <a:r>
              <a:rPr lang="en-US" altLang="ko-KR" sz="1600" dirty="0">
                <a:solidFill>
                  <a:srgbClr val="437361"/>
                </a:solidFill>
              </a:rPr>
              <a:t># 1, 2</a:t>
            </a:r>
            <a:r>
              <a:rPr lang="ko-KR" altLang="en-US" sz="1600" dirty="0">
                <a:solidFill>
                  <a:srgbClr val="437361"/>
                </a:solidFill>
              </a:rPr>
              <a:t>열의 모든 데이터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iris[,c(1,3,5)] 			</a:t>
            </a:r>
            <a:r>
              <a:rPr lang="en-US" altLang="ko-KR" sz="1600" dirty="0">
                <a:solidFill>
                  <a:srgbClr val="437361"/>
                </a:solidFill>
              </a:rPr>
              <a:t># 1, 3, 5</a:t>
            </a:r>
            <a:r>
              <a:rPr lang="ko-KR" altLang="en-US" sz="1600" dirty="0">
                <a:solidFill>
                  <a:srgbClr val="437361"/>
                </a:solidFill>
              </a:rPr>
              <a:t>열의 모든 데이터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iris[,c("</a:t>
            </a:r>
            <a:r>
              <a:rPr lang="en-US" altLang="ko-KR" sz="1600" dirty="0" err="1"/>
              <a:t>Sepal.Length","Species</a:t>
            </a:r>
            <a:r>
              <a:rPr lang="en-US" altLang="ko-KR" sz="1600" dirty="0"/>
              <a:t>")] 	</a:t>
            </a:r>
            <a:r>
              <a:rPr lang="en-US" altLang="ko-KR" sz="1600" dirty="0">
                <a:solidFill>
                  <a:srgbClr val="437361"/>
                </a:solidFill>
              </a:rPr>
              <a:t># 1, 5</a:t>
            </a:r>
            <a:r>
              <a:rPr lang="ko-KR" altLang="en-US" sz="1600" dirty="0">
                <a:solidFill>
                  <a:srgbClr val="437361"/>
                </a:solidFill>
              </a:rPr>
              <a:t>열의 모든 데이터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iris[1:5,] 				</a:t>
            </a:r>
            <a:r>
              <a:rPr lang="en-US" altLang="ko-KR" sz="1600" dirty="0">
                <a:solidFill>
                  <a:srgbClr val="437361"/>
                </a:solidFill>
              </a:rPr>
              <a:t># 1~5</a:t>
            </a:r>
            <a:r>
              <a:rPr lang="ko-KR" altLang="en-US" sz="1600" dirty="0">
                <a:solidFill>
                  <a:srgbClr val="437361"/>
                </a:solidFill>
              </a:rPr>
              <a:t>행의 모든 데이터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iris[1:5,c(1,3)] 			</a:t>
            </a:r>
            <a:r>
              <a:rPr lang="en-US" altLang="ko-KR" sz="1600" dirty="0">
                <a:solidFill>
                  <a:srgbClr val="437361"/>
                </a:solidFill>
              </a:rPr>
              <a:t># 1~5</a:t>
            </a:r>
            <a:r>
              <a:rPr lang="ko-KR" altLang="en-US" sz="1600" dirty="0">
                <a:solidFill>
                  <a:srgbClr val="437361"/>
                </a:solidFill>
              </a:rPr>
              <a:t>행의 데이터 중 </a:t>
            </a:r>
            <a:r>
              <a:rPr lang="en-US" altLang="ko-KR" sz="1600" dirty="0">
                <a:solidFill>
                  <a:srgbClr val="437361"/>
                </a:solidFill>
              </a:rPr>
              <a:t>1, 3</a:t>
            </a:r>
            <a:r>
              <a:rPr lang="ko-KR" altLang="en-US" sz="1600" dirty="0">
                <a:solidFill>
                  <a:srgbClr val="437361"/>
                </a:solidFill>
              </a:rPr>
              <a:t>열의 데이터</a:t>
            </a:r>
          </a:p>
        </p:txBody>
      </p:sp>
    </p:spTree>
    <p:extLst>
      <p:ext uri="{BB962C8B-B14F-4D97-AF65-F5344CB8AC3E}">
        <p14:creationId xmlns:p14="http://schemas.microsoft.com/office/powerpoint/2010/main" val="3465426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290" y="35744"/>
            <a:ext cx="7785100" cy="474662"/>
          </a:xfrm>
        </p:spPr>
        <p:txBody>
          <a:bodyPr/>
          <a:lstStyle/>
          <a:p>
            <a:r>
              <a:rPr lang="en-US" altLang="ko-KR" sz="2000" dirty="0"/>
              <a:t>2. </a:t>
            </a:r>
            <a:r>
              <a:rPr lang="ko-KR" altLang="en-US" sz="2000"/>
              <a:t>데이터프레임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710763-0EE9-45BE-9AB4-C615D0AB6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59" y="1043735"/>
            <a:ext cx="7473282" cy="529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29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290" y="35744"/>
            <a:ext cx="7785100" cy="474662"/>
          </a:xfrm>
        </p:spPr>
        <p:txBody>
          <a:bodyPr/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데이터프레임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CC348B-7297-4BD9-93BA-8DC75AD28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59" y="1403775"/>
            <a:ext cx="7473282" cy="29300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8FE96A-B014-4C41-9AF1-1FD8780BC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59" y="4333863"/>
            <a:ext cx="7473282" cy="122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78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88475A-52CF-4F2E-8FFD-F7AEAF2652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매트릭스와 데이터프레임 다루기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72349-AE36-4014-83E8-711A0E9BE6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03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409324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43736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데이터셋의 기본 정보 확인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r>
              <a:rPr lang="en-US" altLang="ko-KR" sz="1800" b="1" dirty="0">
                <a:solidFill>
                  <a:schemeClr val="accent3"/>
                </a:solidFill>
              </a:rPr>
              <a:t>1.1</a:t>
            </a:r>
            <a:r>
              <a:rPr lang="ko-KR" altLang="en-US" sz="1800" b="1" dirty="0">
                <a:solidFill>
                  <a:schemeClr val="accent3"/>
                </a:solidFill>
              </a:rPr>
              <a:t> </a:t>
            </a:r>
            <a:r>
              <a:rPr lang="en-US" altLang="ko-KR" sz="1800" b="1" dirty="0">
                <a:solidFill>
                  <a:schemeClr val="accent3"/>
                </a:solidFill>
              </a:rPr>
              <a:t>iris </a:t>
            </a:r>
            <a:r>
              <a:rPr lang="ko-KR" altLang="en-US" sz="1800" b="1" dirty="0">
                <a:solidFill>
                  <a:schemeClr val="accent3"/>
                </a:solidFill>
              </a:rPr>
              <a:t>데이터셋의 기본 내용 확인하기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매트릭스와 데이터 프레임은 모두 </a:t>
            </a:r>
            <a:r>
              <a:rPr lang="en-US" altLang="ko-KR" sz="1600" dirty="0"/>
              <a:t>2</a:t>
            </a:r>
            <a:r>
              <a:rPr lang="ko-KR" altLang="en-US" sz="1600" dirty="0"/>
              <a:t>차원 형태의 데이터를 저장하는 자료구조이기 때문에 다루는 방법이 대부분 동일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데이터 프레임인 </a:t>
            </a:r>
            <a:r>
              <a:rPr lang="en-US" altLang="ko-KR" sz="1600" dirty="0"/>
              <a:t>iris </a:t>
            </a:r>
            <a:r>
              <a:rPr lang="ko-KR" altLang="en-US" sz="1600" dirty="0"/>
              <a:t>데이터셋을 대상로 학습을 하지만 여기서 배우는 내용은 매트릭스에도 동일하게 적용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9ABDC1-6C4C-4B88-9021-914DE627D4E3}"/>
              </a:ext>
            </a:extLst>
          </p:cNvPr>
          <p:cNvSpPr/>
          <p:nvPr/>
        </p:nvSpPr>
        <p:spPr>
          <a:xfrm>
            <a:off x="999161" y="270892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C26CC2-69F3-4259-82F6-02F9BB6D286E}"/>
              </a:ext>
            </a:extLst>
          </p:cNvPr>
          <p:cNvSpPr/>
          <p:nvPr/>
        </p:nvSpPr>
        <p:spPr>
          <a:xfrm>
            <a:off x="999161" y="3182610"/>
            <a:ext cx="7443269" cy="171015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D733B-A33F-47F5-91D4-59B4EF78B704}"/>
              </a:ext>
            </a:extLst>
          </p:cNvPr>
          <p:cNvSpPr txBox="1"/>
          <p:nvPr/>
        </p:nvSpPr>
        <p:spPr>
          <a:xfrm>
            <a:off x="988486" y="2785730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3-10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8AC95-6E1E-4C59-857E-88E6F18F4A98}"/>
              </a:ext>
            </a:extLst>
          </p:cNvPr>
          <p:cNvSpPr txBox="1"/>
          <p:nvPr/>
        </p:nvSpPr>
        <p:spPr>
          <a:xfrm>
            <a:off x="1016606" y="3240937"/>
            <a:ext cx="70432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dim(iris)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행과 열의 개수 출력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 err="1"/>
              <a:t>nrow</a:t>
            </a:r>
            <a:r>
              <a:rPr lang="en-US" altLang="ko-KR" sz="1600" dirty="0"/>
              <a:t>(iris)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행의 개수 출력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 err="1"/>
              <a:t>ncol</a:t>
            </a:r>
            <a:r>
              <a:rPr lang="en-US" altLang="ko-KR" sz="1600" dirty="0"/>
              <a:t>(iris)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열의 개수 출력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 err="1"/>
              <a:t>colnames</a:t>
            </a:r>
            <a:r>
              <a:rPr lang="en-US" altLang="ko-KR" sz="1600" dirty="0"/>
              <a:t>(iris)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열 이름 출력</a:t>
            </a:r>
            <a:r>
              <a:rPr lang="en-US" altLang="ko-KR" sz="1600" dirty="0">
                <a:solidFill>
                  <a:srgbClr val="437361"/>
                </a:solidFill>
              </a:rPr>
              <a:t>, names( )</a:t>
            </a:r>
            <a:r>
              <a:rPr lang="ko-KR" altLang="en-US" sz="1600" dirty="0">
                <a:solidFill>
                  <a:srgbClr val="437361"/>
                </a:solidFill>
              </a:rPr>
              <a:t>와 결과 동일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head(iris)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데이터셋의 앞부분 일부 출력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tail(iris)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데이터셋의 뒷부분 일부 출력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E3931B-EDE5-4B66-827A-E535E0692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161" y="4914165"/>
            <a:ext cx="7443269" cy="6569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99ABD71-36BD-4D31-97F5-DF322AF9B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60" y="5595146"/>
            <a:ext cx="7443270" cy="11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57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43736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B5167F-2887-4920-AB36-A62BF8B1A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5" y="938250"/>
            <a:ext cx="7443269" cy="8984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10B162-EEE5-4D17-86D2-B87D66B5F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64" y="1832179"/>
            <a:ext cx="7443269" cy="22891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299713-4CA1-4A08-A7EB-6770A3B6E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63" y="4107812"/>
            <a:ext cx="7443269" cy="8278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F00274B-474C-4E4C-AD46-AA203F937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363" y="4935701"/>
            <a:ext cx="7443269" cy="153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02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43736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1.2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iris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데이터셋의 추가적인 내용 확인하기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9ABDC1-6C4C-4B88-9021-914DE627D4E3}"/>
              </a:ext>
            </a:extLst>
          </p:cNvPr>
          <p:cNvSpPr/>
          <p:nvPr/>
        </p:nvSpPr>
        <p:spPr>
          <a:xfrm>
            <a:off x="841643" y="1650732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C26CC2-69F3-4259-82F6-02F9BB6D286E}"/>
              </a:ext>
            </a:extLst>
          </p:cNvPr>
          <p:cNvSpPr/>
          <p:nvPr/>
        </p:nvSpPr>
        <p:spPr>
          <a:xfrm>
            <a:off x="841643" y="2124422"/>
            <a:ext cx="7443269" cy="119149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D733B-A33F-47F5-91D4-59B4EF78B704}"/>
              </a:ext>
            </a:extLst>
          </p:cNvPr>
          <p:cNvSpPr txBox="1"/>
          <p:nvPr/>
        </p:nvSpPr>
        <p:spPr>
          <a:xfrm>
            <a:off x="830968" y="1727542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3-11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8AC95-6E1E-4C59-857E-88E6F18F4A98}"/>
              </a:ext>
            </a:extLst>
          </p:cNvPr>
          <p:cNvSpPr txBox="1"/>
          <p:nvPr/>
        </p:nvSpPr>
        <p:spPr>
          <a:xfrm>
            <a:off x="859088" y="2182749"/>
            <a:ext cx="70432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str(iris) 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데이터셋 요약 정보 보기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iris[,5] 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품종 데이터 보기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unique(iris[,5]) 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품종의 종류 보기</a:t>
            </a:r>
            <a:r>
              <a:rPr lang="en-US" altLang="ko-KR" sz="1600" dirty="0">
                <a:solidFill>
                  <a:srgbClr val="437361"/>
                </a:solidFill>
              </a:rPr>
              <a:t>(</a:t>
            </a:r>
            <a:r>
              <a:rPr lang="ko-KR" altLang="en-US" sz="1600" dirty="0">
                <a:solidFill>
                  <a:srgbClr val="437361"/>
                </a:solidFill>
              </a:rPr>
              <a:t>중복 제거</a:t>
            </a:r>
            <a:r>
              <a:rPr lang="en-US" altLang="ko-KR" sz="1600" dirty="0">
                <a:solidFill>
                  <a:srgbClr val="437361"/>
                </a:solidFill>
              </a:rPr>
              <a:t>) </a:t>
            </a:r>
          </a:p>
          <a:p>
            <a:r>
              <a:rPr lang="en-US" altLang="ko-KR" sz="1600" dirty="0"/>
              <a:t>table(iris[,"Species"])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품종의 종류별 행의 개수 세기 </a:t>
            </a:r>
          </a:p>
          <a:p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2760E1-BA96-43C4-8B7F-E8B9EB2BD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89" y="3487138"/>
            <a:ext cx="7443270" cy="235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88475A-52CF-4F2E-8FFD-F7AEAF2652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매트릭스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72349-AE36-4014-83E8-711A0E9BE6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01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2129686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43736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D5C0FA-7335-45BB-81A3-4A5903B0F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14" y="656785"/>
            <a:ext cx="7445533" cy="4061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555AF0D-FCCF-4B67-B7FE-86CAFF045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13" y="4717985"/>
            <a:ext cx="7445533" cy="8804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6BB9A6-82F7-403B-871B-0FFDF6C11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12" y="5579863"/>
            <a:ext cx="7445533" cy="115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75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43736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761211-7165-4CD2-87E2-C672AFDCA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63" y="1133745"/>
            <a:ext cx="7477073" cy="509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0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37361"/>
                </a:solidFill>
              </a:rPr>
              <a:t>매트릭스와 데이터프레임에서 사용하는 함수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2.1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행별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열별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합계와 평균 계산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6B2A35-10C0-4597-8345-8784AD5617A1}"/>
              </a:ext>
            </a:extLst>
          </p:cNvPr>
          <p:cNvSpPr/>
          <p:nvPr/>
        </p:nvSpPr>
        <p:spPr>
          <a:xfrm>
            <a:off x="802255" y="189883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B3FEAC-CF52-4957-8219-B37C3D9416B9}"/>
              </a:ext>
            </a:extLst>
          </p:cNvPr>
          <p:cNvSpPr/>
          <p:nvPr/>
        </p:nvSpPr>
        <p:spPr>
          <a:xfrm>
            <a:off x="802255" y="2372520"/>
            <a:ext cx="7443269" cy="119149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534A7-0265-4843-ACFB-698651889EAF}"/>
              </a:ext>
            </a:extLst>
          </p:cNvPr>
          <p:cNvSpPr txBox="1"/>
          <p:nvPr/>
        </p:nvSpPr>
        <p:spPr>
          <a:xfrm>
            <a:off x="791580" y="1975640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3-12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23DB5-C70B-452B-9DB0-FC4B2601092B}"/>
              </a:ext>
            </a:extLst>
          </p:cNvPr>
          <p:cNvSpPr txBox="1"/>
          <p:nvPr/>
        </p:nvSpPr>
        <p:spPr>
          <a:xfrm>
            <a:off x="839975" y="2429659"/>
            <a:ext cx="4718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colSums</a:t>
            </a:r>
            <a:r>
              <a:rPr lang="en-US" altLang="ko-KR" sz="1600" dirty="0"/>
              <a:t>(iris[,-5])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 err="1">
                <a:solidFill>
                  <a:srgbClr val="437361"/>
                </a:solidFill>
              </a:rPr>
              <a:t>열별</a:t>
            </a:r>
            <a:r>
              <a:rPr lang="ko-KR" altLang="en-US" sz="1600" dirty="0">
                <a:solidFill>
                  <a:srgbClr val="437361"/>
                </a:solidFill>
              </a:rPr>
              <a:t> 합계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 err="1"/>
              <a:t>colMeans</a:t>
            </a:r>
            <a:r>
              <a:rPr lang="en-US" altLang="ko-KR" sz="1600" dirty="0"/>
              <a:t>(iris[,-5])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 err="1">
                <a:solidFill>
                  <a:srgbClr val="437361"/>
                </a:solidFill>
              </a:rPr>
              <a:t>열별</a:t>
            </a:r>
            <a:r>
              <a:rPr lang="ko-KR" altLang="en-US" sz="1600" dirty="0">
                <a:solidFill>
                  <a:srgbClr val="437361"/>
                </a:solidFill>
              </a:rPr>
              <a:t> 평균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 err="1"/>
              <a:t>rowSums</a:t>
            </a:r>
            <a:r>
              <a:rPr lang="en-US" altLang="ko-KR" sz="1600" dirty="0"/>
              <a:t>(iris[,-5])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 err="1">
                <a:solidFill>
                  <a:srgbClr val="437361"/>
                </a:solidFill>
              </a:rPr>
              <a:t>행별</a:t>
            </a:r>
            <a:r>
              <a:rPr lang="ko-KR" altLang="en-US" sz="1600" dirty="0">
                <a:solidFill>
                  <a:srgbClr val="437361"/>
                </a:solidFill>
              </a:rPr>
              <a:t> 합계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 err="1"/>
              <a:t>rowMeans</a:t>
            </a:r>
            <a:r>
              <a:rPr lang="en-US" altLang="ko-KR" sz="1600" dirty="0"/>
              <a:t>(iris[,-5])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 err="1">
                <a:solidFill>
                  <a:srgbClr val="437361"/>
                </a:solidFill>
              </a:rPr>
              <a:t>행별</a:t>
            </a:r>
            <a:r>
              <a:rPr lang="ko-KR" altLang="en-US" sz="1600" dirty="0">
                <a:solidFill>
                  <a:srgbClr val="437361"/>
                </a:solidFill>
              </a:rPr>
              <a:t> 평균</a:t>
            </a:r>
          </a:p>
        </p:txBody>
      </p:sp>
    </p:spTree>
    <p:extLst>
      <p:ext uri="{BB962C8B-B14F-4D97-AF65-F5344CB8AC3E}">
        <p14:creationId xmlns:p14="http://schemas.microsoft.com/office/powerpoint/2010/main" val="3939909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7CE56A-E9E3-4AFC-B054-3263B2A3A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8" y="1133745"/>
            <a:ext cx="7470644" cy="522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83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2.3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행과 열의 방향 전환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6B2A35-10C0-4597-8345-8784AD5617A1}"/>
              </a:ext>
            </a:extLst>
          </p:cNvPr>
          <p:cNvSpPr/>
          <p:nvPr/>
        </p:nvSpPr>
        <p:spPr>
          <a:xfrm>
            <a:off x="841643" y="140377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B3FEAC-CF52-4957-8219-B37C3D9416B9}"/>
              </a:ext>
            </a:extLst>
          </p:cNvPr>
          <p:cNvSpPr/>
          <p:nvPr/>
        </p:nvSpPr>
        <p:spPr>
          <a:xfrm>
            <a:off x="841643" y="1877466"/>
            <a:ext cx="7443269" cy="101147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534A7-0265-4843-ACFB-698651889EAF}"/>
              </a:ext>
            </a:extLst>
          </p:cNvPr>
          <p:cNvSpPr txBox="1"/>
          <p:nvPr/>
        </p:nvSpPr>
        <p:spPr>
          <a:xfrm>
            <a:off x="830968" y="1480585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3-13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23DB5-C70B-452B-9DB0-FC4B2601092B}"/>
              </a:ext>
            </a:extLst>
          </p:cNvPr>
          <p:cNvSpPr txBox="1"/>
          <p:nvPr/>
        </p:nvSpPr>
        <p:spPr>
          <a:xfrm>
            <a:off x="879363" y="1934604"/>
            <a:ext cx="4718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z &lt;- matrix(1:20, </a:t>
            </a:r>
            <a:r>
              <a:rPr lang="en-US" altLang="ko-KR" sz="1600" dirty="0" err="1"/>
              <a:t>nrow</a:t>
            </a:r>
            <a:r>
              <a:rPr lang="en-US" altLang="ko-KR" sz="1600" dirty="0"/>
              <a:t>=4, </a:t>
            </a:r>
            <a:r>
              <a:rPr lang="en-US" altLang="ko-KR" sz="1600" dirty="0" err="1"/>
              <a:t>ncol</a:t>
            </a:r>
            <a:r>
              <a:rPr lang="en-US" altLang="ko-KR" sz="1600" dirty="0"/>
              <a:t>=5)</a:t>
            </a:r>
          </a:p>
          <a:p>
            <a:r>
              <a:rPr lang="en-US" altLang="ko-KR" sz="1600" dirty="0"/>
              <a:t>z</a:t>
            </a:r>
          </a:p>
          <a:p>
            <a:r>
              <a:rPr lang="en-US" altLang="ko-KR" sz="1600" dirty="0"/>
              <a:t>t(z) 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 err="1">
                <a:solidFill>
                  <a:srgbClr val="437361"/>
                </a:solidFill>
              </a:rPr>
              <a:t>행과열</a:t>
            </a:r>
            <a:r>
              <a:rPr lang="ko-KR" altLang="en-US" sz="1600" dirty="0">
                <a:solidFill>
                  <a:srgbClr val="437361"/>
                </a:solidFill>
              </a:rPr>
              <a:t> 방향 전환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89E263-2389-4F3B-8DC3-BD6F3CDA3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78" y="2845604"/>
            <a:ext cx="7446233" cy="5484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7E16B0-EBBA-4484-AC45-B9943E447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28" y="3381448"/>
            <a:ext cx="7441584" cy="342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36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2.4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조건에 맞는 행과 열의 값 추출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6B2A35-10C0-4597-8345-8784AD5617A1}"/>
              </a:ext>
            </a:extLst>
          </p:cNvPr>
          <p:cNvSpPr/>
          <p:nvPr/>
        </p:nvSpPr>
        <p:spPr>
          <a:xfrm>
            <a:off x="841643" y="147734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B3FEAC-CF52-4957-8219-B37C3D9416B9}"/>
              </a:ext>
            </a:extLst>
          </p:cNvPr>
          <p:cNvSpPr/>
          <p:nvPr/>
        </p:nvSpPr>
        <p:spPr>
          <a:xfrm>
            <a:off x="841643" y="1951030"/>
            <a:ext cx="7443269" cy="171607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534A7-0265-4843-ACFB-698651889EAF}"/>
              </a:ext>
            </a:extLst>
          </p:cNvPr>
          <p:cNvSpPr txBox="1"/>
          <p:nvPr/>
        </p:nvSpPr>
        <p:spPr>
          <a:xfrm>
            <a:off x="830968" y="1554150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3-14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EB6D4D-8472-4F99-A533-C62F65D1A0A9}"/>
              </a:ext>
            </a:extLst>
          </p:cNvPr>
          <p:cNvSpPr txBox="1"/>
          <p:nvPr/>
        </p:nvSpPr>
        <p:spPr>
          <a:xfrm>
            <a:off x="880073" y="2009358"/>
            <a:ext cx="56706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IR.1 &lt;- subset(iris, Species=="</a:t>
            </a:r>
            <a:r>
              <a:rPr lang="en-US" altLang="ko-KR" sz="1600" dirty="0" err="1"/>
              <a:t>setosa</a:t>
            </a:r>
            <a:r>
              <a:rPr lang="en-US" altLang="ko-KR" sz="1600" dirty="0"/>
              <a:t>") </a:t>
            </a:r>
          </a:p>
          <a:p>
            <a:r>
              <a:rPr lang="en-US" altLang="ko-KR" sz="1600" dirty="0"/>
              <a:t>IR.1 </a:t>
            </a:r>
          </a:p>
          <a:p>
            <a:r>
              <a:rPr lang="en-US" altLang="ko-KR" sz="1600" dirty="0"/>
              <a:t>IR.2 &lt;- subset(iris, </a:t>
            </a:r>
            <a:r>
              <a:rPr lang="en-US" altLang="ko-KR" sz="1600" dirty="0" err="1"/>
              <a:t>Sepal.Length</a:t>
            </a:r>
            <a:r>
              <a:rPr lang="en-US" altLang="ko-KR" sz="1600" dirty="0"/>
              <a:t>&gt;5.0 &amp; 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err="1"/>
              <a:t>Sepal.Width</a:t>
            </a:r>
            <a:r>
              <a:rPr lang="en-US" altLang="ko-KR" sz="1600" dirty="0"/>
              <a:t>&gt;4.0) </a:t>
            </a:r>
          </a:p>
          <a:p>
            <a:r>
              <a:rPr lang="en-US" altLang="ko-KR" sz="1600" dirty="0"/>
              <a:t>IR.2 </a:t>
            </a:r>
          </a:p>
          <a:p>
            <a:r>
              <a:rPr lang="en-US" altLang="ko-KR" sz="1600" dirty="0"/>
              <a:t>IR.2[, c(2,4)] 		</a:t>
            </a:r>
            <a:r>
              <a:rPr lang="en-US" altLang="ko-KR" sz="1600" dirty="0">
                <a:solidFill>
                  <a:srgbClr val="437361"/>
                </a:solidFill>
              </a:rPr>
              <a:t># 2, 4</a:t>
            </a:r>
            <a:r>
              <a:rPr lang="ko-KR" altLang="en-US" sz="1600" dirty="0">
                <a:solidFill>
                  <a:srgbClr val="437361"/>
                </a:solidFill>
              </a:rPr>
              <a:t>열의 값만 추출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9B15F51-3F02-4637-9050-F0CC7F6A6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3858342"/>
            <a:ext cx="7443269" cy="12199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62EDCD-C036-44F6-8A5E-8852E9D6F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17" y="5068008"/>
            <a:ext cx="7443270" cy="15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24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A67364-33B0-47D4-A5D8-5DC32D5A9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17" y="908720"/>
            <a:ext cx="7443270" cy="16819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15DEE4-B74F-4014-8533-E187A7D06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13" y="2811075"/>
            <a:ext cx="7436560" cy="19794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97D051-FAC6-4999-9429-4FD8C7497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13" y="4790535"/>
            <a:ext cx="7436560" cy="143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60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2.5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매트릭스와 데이터프레임에 산술연산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6B2A35-10C0-4597-8345-8784AD5617A1}"/>
              </a:ext>
            </a:extLst>
          </p:cNvPr>
          <p:cNvSpPr/>
          <p:nvPr/>
        </p:nvSpPr>
        <p:spPr>
          <a:xfrm>
            <a:off x="841643" y="1541999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B3FEAC-CF52-4957-8219-B37C3D9416B9}"/>
              </a:ext>
            </a:extLst>
          </p:cNvPr>
          <p:cNvSpPr/>
          <p:nvPr/>
        </p:nvSpPr>
        <p:spPr>
          <a:xfrm>
            <a:off x="841643" y="2015689"/>
            <a:ext cx="7443269" cy="411361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534A7-0265-4843-ACFB-698651889EAF}"/>
              </a:ext>
            </a:extLst>
          </p:cNvPr>
          <p:cNvSpPr txBox="1"/>
          <p:nvPr/>
        </p:nvSpPr>
        <p:spPr>
          <a:xfrm>
            <a:off x="830968" y="1618809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3-15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CF0DA7-92AA-4AD7-9A47-8B613DA05858}"/>
              </a:ext>
            </a:extLst>
          </p:cNvPr>
          <p:cNvSpPr txBox="1"/>
          <p:nvPr/>
        </p:nvSpPr>
        <p:spPr>
          <a:xfrm>
            <a:off x="874563" y="2015688"/>
            <a:ext cx="69105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 &lt;- matrix(1:20,4,5) </a:t>
            </a:r>
          </a:p>
          <a:p>
            <a:r>
              <a:rPr lang="en-US" altLang="ko-KR" sz="1600" dirty="0"/>
              <a:t>b &lt;- matrix(21:40,4,5) </a:t>
            </a:r>
          </a:p>
          <a:p>
            <a:r>
              <a:rPr lang="en-US" altLang="ko-KR" sz="1600" dirty="0"/>
              <a:t>a </a:t>
            </a:r>
          </a:p>
          <a:p>
            <a:r>
              <a:rPr lang="en-US" altLang="ko-KR" sz="1600" dirty="0"/>
              <a:t>b </a:t>
            </a:r>
          </a:p>
          <a:p>
            <a:endParaRPr lang="en-US" altLang="ko-KR" sz="1600" dirty="0"/>
          </a:p>
          <a:p>
            <a:r>
              <a:rPr lang="en-US" altLang="ko-KR" sz="1600" dirty="0"/>
              <a:t>2*a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a</a:t>
            </a:r>
            <a:r>
              <a:rPr lang="ko-KR" altLang="en-US" sz="1600" dirty="0">
                <a:solidFill>
                  <a:srgbClr val="437361"/>
                </a:solidFill>
              </a:rPr>
              <a:t>에 저장된 값들에 </a:t>
            </a:r>
            <a:r>
              <a:rPr lang="en-US" altLang="ko-KR" sz="1600" dirty="0">
                <a:solidFill>
                  <a:srgbClr val="437361"/>
                </a:solidFill>
              </a:rPr>
              <a:t>2</a:t>
            </a:r>
            <a:r>
              <a:rPr lang="ko-KR" altLang="en-US" sz="1600" dirty="0">
                <a:solidFill>
                  <a:srgbClr val="437361"/>
                </a:solidFill>
              </a:rPr>
              <a:t>를 곱하기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pt-BR" altLang="ko-KR" sz="1600" dirty="0"/>
              <a:t>b-5 </a:t>
            </a:r>
          </a:p>
          <a:p>
            <a:r>
              <a:rPr lang="pt-BR" altLang="ko-KR" sz="1600" dirty="0"/>
              <a:t>2*a + 3*b </a:t>
            </a:r>
          </a:p>
          <a:p>
            <a:endParaRPr lang="pt-BR" altLang="ko-KR" sz="1600" dirty="0"/>
          </a:p>
          <a:p>
            <a:r>
              <a:rPr lang="pt-BR" altLang="ko-KR" sz="1600" dirty="0"/>
              <a:t>a+b </a:t>
            </a:r>
          </a:p>
          <a:p>
            <a:r>
              <a:rPr lang="pt-BR" altLang="ko-KR" sz="1600" dirty="0"/>
              <a:t>b-a </a:t>
            </a:r>
          </a:p>
          <a:p>
            <a:r>
              <a:rPr lang="pt-BR" altLang="ko-KR" sz="1600" dirty="0"/>
              <a:t>b/a </a:t>
            </a:r>
          </a:p>
          <a:p>
            <a:r>
              <a:rPr lang="pt-BR" altLang="ko-KR" sz="1600" dirty="0"/>
              <a:t>a*b </a:t>
            </a:r>
          </a:p>
          <a:p>
            <a:endParaRPr lang="pt-BR" altLang="ko-KR" sz="1600" dirty="0"/>
          </a:p>
          <a:p>
            <a:r>
              <a:rPr lang="pt-BR" altLang="ko-KR" sz="1600" dirty="0"/>
              <a:t>a &lt;- a*3 </a:t>
            </a:r>
          </a:p>
          <a:p>
            <a:r>
              <a:rPr lang="pt-BR" altLang="ko-KR" sz="1600" dirty="0"/>
              <a:t>b &lt;- b-5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694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5BC918-E4C5-4CC9-BBE6-E3492BBD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27" y="1182325"/>
            <a:ext cx="7436560" cy="40703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5C23A5-26E2-4CB7-87B6-E2A5CD3EA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27" y="5252535"/>
            <a:ext cx="7436560" cy="88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4A574-8670-4B62-BF97-37B19A7C9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27" y="1347586"/>
            <a:ext cx="7436560" cy="9421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1B255C-159B-4E51-9E36-595A3EB43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27" y="2289705"/>
            <a:ext cx="7436560" cy="17238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A8355E-A372-4AE6-AE81-28F399D4C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63" y="4013565"/>
            <a:ext cx="7436560" cy="5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4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1. </a:t>
            </a:r>
            <a:r>
              <a:rPr lang="ko-KR" altLang="en-US" dirty="0">
                <a:solidFill>
                  <a:srgbClr val="12734E"/>
                </a:solidFill>
              </a:rPr>
              <a:t>매트릭스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39"/>
            <a:ext cx="8550950" cy="594062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매트릭스의 개념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1</a:t>
            </a:r>
            <a:r>
              <a:rPr lang="ko-KR" altLang="en-US" sz="1600" dirty="0"/>
              <a:t>차원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</a:t>
            </a:r>
            <a:r>
              <a:rPr lang="en-US" altLang="ko-KR" sz="1600" dirty="0"/>
              <a:t> : ‘</a:t>
            </a:r>
            <a:r>
              <a:rPr lang="ko-KR" altLang="en-US" sz="1600" dirty="0"/>
              <a:t>몸무게</a:t>
            </a:r>
            <a:r>
              <a:rPr lang="en-US" altLang="ko-KR" sz="1600" dirty="0"/>
              <a:t>’</a:t>
            </a:r>
            <a:r>
              <a:rPr lang="ko-KR" altLang="en-US" sz="1600" dirty="0"/>
              <a:t> 데이터와 같은 단일 주제의 데이터 </a:t>
            </a:r>
            <a:r>
              <a:rPr lang="en-US" altLang="ko-KR" sz="1600" dirty="0"/>
              <a:t>→ </a:t>
            </a:r>
            <a:r>
              <a:rPr lang="ko-KR" altLang="en-US" sz="1600" dirty="0"/>
              <a:t>벡터</a:t>
            </a:r>
            <a:endParaRPr lang="en-US" altLang="ko-KR" sz="1600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2</a:t>
            </a:r>
            <a:r>
              <a:rPr lang="ko-KR" altLang="en-US" sz="1600" dirty="0"/>
              <a:t>차원 데이터 </a:t>
            </a:r>
            <a:r>
              <a:rPr lang="en-US" altLang="ko-KR" sz="1600" dirty="0"/>
              <a:t>: ‘</a:t>
            </a:r>
            <a:r>
              <a:rPr lang="ko-KR" altLang="en-US" sz="1600" dirty="0"/>
              <a:t>키</a:t>
            </a:r>
            <a:r>
              <a:rPr lang="en-US" altLang="ko-KR" sz="1600" dirty="0"/>
              <a:t>’, ‘</a:t>
            </a:r>
            <a:r>
              <a:rPr lang="ko-KR" altLang="en-US" sz="1600" dirty="0"/>
              <a:t>몸무게</a:t>
            </a:r>
            <a:r>
              <a:rPr lang="en-US" altLang="ko-KR" sz="1600" dirty="0"/>
              <a:t>’, ‘</a:t>
            </a:r>
            <a:r>
              <a:rPr lang="ko-KR" altLang="en-US" sz="1600" dirty="0"/>
              <a:t>나이</a:t>
            </a:r>
            <a:r>
              <a:rPr lang="en-US" altLang="ko-KR" sz="1600" dirty="0"/>
              <a:t>’</a:t>
            </a:r>
            <a:r>
              <a:rPr lang="ko-KR" altLang="en-US" sz="1600" dirty="0"/>
              <a:t> 와 같은 여러 주제의 데이터 </a:t>
            </a:r>
            <a:br>
              <a:rPr lang="en-US" altLang="ko-KR" sz="1600" dirty="0"/>
            </a:br>
            <a:r>
              <a:rPr lang="en-US" altLang="ko-KR" sz="1600" dirty="0"/>
              <a:t>→ </a:t>
            </a:r>
            <a:r>
              <a:rPr lang="ko-KR" altLang="en-US" sz="1600" dirty="0"/>
              <a:t>매트릭스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프레임 </a:t>
            </a:r>
            <a:endParaRPr lang="en-US" altLang="ko-KR" sz="1600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매트릭스</a:t>
            </a:r>
            <a:r>
              <a:rPr lang="en-US" altLang="ko-KR" sz="1600" dirty="0"/>
              <a:t>(matrix):</a:t>
            </a:r>
            <a:r>
              <a:rPr lang="ko-KR" altLang="en-US" sz="1600" dirty="0"/>
              <a:t> 데이터 테이블의 모든 셀의 값들이 동일한 자료형</a:t>
            </a:r>
            <a:endParaRPr lang="en-US" altLang="ko-KR" sz="1600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데이터 프레임</a:t>
            </a:r>
            <a:r>
              <a:rPr lang="en-US" altLang="ko-KR" sz="1600" dirty="0"/>
              <a:t>(data frame): </a:t>
            </a:r>
            <a:r>
              <a:rPr lang="ko-KR" altLang="en-US" sz="1600" dirty="0"/>
              <a:t>자료형이 다른 컬럼들로 구성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BC20B-0064-481C-B977-30C19E5238D9}"/>
              </a:ext>
            </a:extLst>
          </p:cNvPr>
          <p:cNvSpPr txBox="1"/>
          <p:nvPr/>
        </p:nvSpPr>
        <p:spPr>
          <a:xfrm>
            <a:off x="4710810" y="4914165"/>
            <a:ext cx="265529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3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-1 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1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차원 데이터와 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차원 데이터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27D655-4818-4301-AF9F-E591DB3B6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2" y="2573905"/>
            <a:ext cx="3418283" cy="268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3. </a:t>
            </a:r>
            <a:r>
              <a:rPr lang="ko-KR" altLang="en-US" sz="2000" b="1" dirty="0">
                <a:solidFill>
                  <a:srgbClr val="437361"/>
                </a:solidFill>
              </a:rPr>
              <a:t>매트릭스와 데이터프레임의 자료구조 확인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3.1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매트릭스와 데이터프레임의 자료구조 확인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6B2A35-10C0-4597-8345-8784AD5617A1}"/>
              </a:ext>
            </a:extLst>
          </p:cNvPr>
          <p:cNvSpPr/>
          <p:nvPr/>
        </p:nvSpPr>
        <p:spPr>
          <a:xfrm>
            <a:off x="841643" y="1808821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B3FEAC-CF52-4957-8219-B37C3D9416B9}"/>
              </a:ext>
            </a:extLst>
          </p:cNvPr>
          <p:cNvSpPr/>
          <p:nvPr/>
        </p:nvSpPr>
        <p:spPr>
          <a:xfrm>
            <a:off x="841643" y="2282510"/>
            <a:ext cx="7443269" cy="173155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534A7-0265-4843-ACFB-698651889EAF}"/>
              </a:ext>
            </a:extLst>
          </p:cNvPr>
          <p:cNvSpPr txBox="1"/>
          <p:nvPr/>
        </p:nvSpPr>
        <p:spPr>
          <a:xfrm>
            <a:off x="830968" y="1885631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3-16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785365-DBB4-4958-AC52-272CA88AF6EE}"/>
              </a:ext>
            </a:extLst>
          </p:cNvPr>
          <p:cNvSpPr txBox="1"/>
          <p:nvPr/>
        </p:nvSpPr>
        <p:spPr>
          <a:xfrm>
            <a:off x="861978" y="2352737"/>
            <a:ext cx="75091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class(iris) 			</a:t>
            </a:r>
            <a:r>
              <a:rPr lang="en-US" altLang="ko-KR" sz="1600" dirty="0">
                <a:solidFill>
                  <a:srgbClr val="437361"/>
                </a:solidFill>
              </a:rPr>
              <a:t># iris </a:t>
            </a:r>
            <a:r>
              <a:rPr lang="ko-KR" altLang="en-US" sz="1600" dirty="0">
                <a:solidFill>
                  <a:srgbClr val="437361"/>
                </a:solidFill>
              </a:rPr>
              <a:t>데이터셋의 자료구조 확인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class(state.x77) 		</a:t>
            </a:r>
            <a:r>
              <a:rPr lang="en-US" altLang="ko-KR" sz="1600" dirty="0">
                <a:solidFill>
                  <a:srgbClr val="437361"/>
                </a:solidFill>
              </a:rPr>
              <a:t># state.x77 </a:t>
            </a:r>
            <a:r>
              <a:rPr lang="ko-KR" altLang="en-US" sz="1600" dirty="0">
                <a:solidFill>
                  <a:srgbClr val="437361"/>
                </a:solidFill>
              </a:rPr>
              <a:t>데이터셋의 자료구조 확인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 err="1"/>
              <a:t>is.matrix</a:t>
            </a:r>
            <a:r>
              <a:rPr lang="en-US" altLang="ko-KR" sz="1600" dirty="0"/>
              <a:t>(iris)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데이터셋이 매트릭스인지를 확인하는 함수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 err="1"/>
              <a:t>is.data.frame</a:t>
            </a:r>
            <a:r>
              <a:rPr lang="en-US" altLang="ko-KR" sz="1600" dirty="0"/>
              <a:t>(iris)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데이터셋이 </a:t>
            </a:r>
            <a:r>
              <a:rPr lang="ko-KR" altLang="en-US" sz="1600" dirty="0" err="1">
                <a:solidFill>
                  <a:srgbClr val="437361"/>
                </a:solidFill>
              </a:rPr>
              <a:t>데이터프레임인지를</a:t>
            </a:r>
            <a:r>
              <a:rPr lang="ko-KR" altLang="en-US" sz="1600" dirty="0">
                <a:solidFill>
                  <a:srgbClr val="437361"/>
                </a:solidFill>
              </a:rPr>
              <a:t> 확인하는 함수 </a:t>
            </a:r>
            <a:r>
              <a:rPr lang="en-US" altLang="ko-KR" sz="1600" dirty="0" err="1"/>
              <a:t>is.matrix</a:t>
            </a:r>
            <a:r>
              <a:rPr lang="en-US" altLang="ko-KR" sz="1600" dirty="0"/>
              <a:t>(state.x77) </a:t>
            </a:r>
          </a:p>
          <a:p>
            <a:r>
              <a:rPr lang="en-US" altLang="ko-KR" sz="1600" dirty="0" err="1"/>
              <a:t>is.data.frame</a:t>
            </a:r>
            <a:r>
              <a:rPr lang="en-US" altLang="ko-KR" sz="1600" dirty="0"/>
              <a:t>(state.x77)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39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8195F9-EB73-4239-BEAF-5F7F26070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28" y="1403775"/>
            <a:ext cx="7453944" cy="11916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DB7274D-1175-4B93-8C5C-B96E0D5B9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29" y="2585902"/>
            <a:ext cx="7453944" cy="18027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2A724D7-4D71-4F38-9251-38E6583FA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27" y="4388619"/>
            <a:ext cx="7453945" cy="66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80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3.2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매트릭스와 데이터프레임의 자료구조 변환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6B2A35-10C0-4597-8345-8784AD5617A1}"/>
              </a:ext>
            </a:extLst>
          </p:cNvPr>
          <p:cNvSpPr/>
          <p:nvPr/>
        </p:nvSpPr>
        <p:spPr>
          <a:xfrm>
            <a:off x="841643" y="144878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B3FEAC-CF52-4957-8219-B37C3D9416B9}"/>
              </a:ext>
            </a:extLst>
          </p:cNvPr>
          <p:cNvSpPr/>
          <p:nvPr/>
        </p:nvSpPr>
        <p:spPr>
          <a:xfrm>
            <a:off x="841643" y="1922469"/>
            <a:ext cx="7443269" cy="240663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534A7-0265-4843-ACFB-698651889EAF}"/>
              </a:ext>
            </a:extLst>
          </p:cNvPr>
          <p:cNvSpPr txBox="1"/>
          <p:nvPr/>
        </p:nvSpPr>
        <p:spPr>
          <a:xfrm>
            <a:off x="830968" y="1525590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3-17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D73ADA-E3FE-49F4-955B-47DEA53AF89F}"/>
              </a:ext>
            </a:extLst>
          </p:cNvPr>
          <p:cNvSpPr txBox="1"/>
          <p:nvPr/>
        </p:nvSpPr>
        <p:spPr>
          <a:xfrm>
            <a:off x="915844" y="1934196"/>
            <a:ext cx="69865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매트릭스를 데이터프레임으로 변환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 err="1"/>
              <a:t>st</a:t>
            </a:r>
            <a:r>
              <a:rPr lang="en-US" altLang="ko-KR" sz="1600" dirty="0"/>
              <a:t> &lt;- </a:t>
            </a:r>
            <a:r>
              <a:rPr lang="en-US" altLang="ko-KR" sz="1600" dirty="0" err="1"/>
              <a:t>data.frame</a:t>
            </a:r>
            <a:r>
              <a:rPr lang="en-US" altLang="ko-KR" sz="1600" dirty="0"/>
              <a:t>(state.x77) </a:t>
            </a:r>
          </a:p>
          <a:p>
            <a:r>
              <a:rPr lang="en-US" altLang="ko-KR" sz="1600" dirty="0"/>
              <a:t>head(</a:t>
            </a:r>
            <a:r>
              <a:rPr lang="en-US" altLang="ko-KR" sz="1600" dirty="0" err="1"/>
              <a:t>st</a:t>
            </a:r>
            <a:r>
              <a:rPr lang="en-US" altLang="ko-KR" sz="1600" dirty="0"/>
              <a:t>) </a:t>
            </a:r>
          </a:p>
          <a:p>
            <a:r>
              <a:rPr lang="en-US" altLang="ko-KR" sz="1600" dirty="0"/>
              <a:t>class(</a:t>
            </a:r>
            <a:r>
              <a:rPr lang="en-US" altLang="ko-KR" sz="1600" dirty="0" err="1"/>
              <a:t>st</a:t>
            </a:r>
            <a:r>
              <a:rPr lang="en-US" altLang="ko-KR" sz="1600" dirty="0"/>
              <a:t>) 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데이터프레임을 매트릭스로 변환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 err="1"/>
              <a:t>iris.m</a:t>
            </a:r>
            <a:r>
              <a:rPr lang="en-US" altLang="ko-KR" sz="1600" dirty="0"/>
              <a:t> &lt;- </a:t>
            </a:r>
            <a:r>
              <a:rPr lang="en-US" altLang="ko-KR" sz="1600" dirty="0" err="1"/>
              <a:t>as.matrix</a:t>
            </a:r>
            <a:r>
              <a:rPr lang="en-US" altLang="ko-KR" sz="1600" dirty="0"/>
              <a:t>(iris[,1:4]) </a:t>
            </a:r>
          </a:p>
          <a:p>
            <a:r>
              <a:rPr lang="en-US" altLang="ko-KR" sz="1600" dirty="0"/>
              <a:t>head(</a:t>
            </a:r>
            <a:r>
              <a:rPr lang="en-US" altLang="ko-KR" sz="1600" dirty="0" err="1"/>
              <a:t>iris.m</a:t>
            </a:r>
            <a:r>
              <a:rPr lang="en-US" altLang="ko-KR" sz="1600" dirty="0"/>
              <a:t>) </a:t>
            </a:r>
          </a:p>
          <a:p>
            <a:r>
              <a:rPr lang="en-US" altLang="ko-KR" sz="1600" dirty="0"/>
              <a:t>class(</a:t>
            </a:r>
            <a:r>
              <a:rPr lang="en-US" altLang="ko-KR" sz="1600" dirty="0" err="1"/>
              <a:t>iris.m</a:t>
            </a:r>
            <a:r>
              <a:rPr lang="en-US" altLang="ko-KR" sz="1600" dirty="0"/>
              <a:t>)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C4473E-C405-4CD2-A9A8-A0B7688D6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68" y="4407870"/>
            <a:ext cx="7453944" cy="233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33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3889C2-D6A3-4231-AC27-230C01AB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42" y="1313102"/>
            <a:ext cx="7453945" cy="11634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25F04D-3EB3-450E-9216-D73E5BDB6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82" y="2457739"/>
            <a:ext cx="7446305" cy="355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29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4. </a:t>
            </a:r>
            <a:r>
              <a:rPr lang="ko-KR" altLang="en-US" sz="2000" b="1" dirty="0">
                <a:solidFill>
                  <a:srgbClr val="4F784C"/>
                </a:solidFill>
              </a:rPr>
              <a:t>데이터프레임의 열 추출</a:t>
            </a:r>
            <a:endParaRPr lang="en-US" altLang="ko-KR" sz="20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6B2A35-10C0-4597-8345-8784AD5617A1}"/>
              </a:ext>
            </a:extLst>
          </p:cNvPr>
          <p:cNvSpPr/>
          <p:nvPr/>
        </p:nvSpPr>
        <p:spPr>
          <a:xfrm>
            <a:off x="976658" y="1358771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B3FEAC-CF52-4957-8219-B37C3D9416B9}"/>
              </a:ext>
            </a:extLst>
          </p:cNvPr>
          <p:cNvSpPr/>
          <p:nvPr/>
        </p:nvSpPr>
        <p:spPr>
          <a:xfrm>
            <a:off x="976658" y="1832460"/>
            <a:ext cx="7443269" cy="14615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534A7-0265-4843-ACFB-698651889EAF}"/>
              </a:ext>
            </a:extLst>
          </p:cNvPr>
          <p:cNvSpPr txBox="1"/>
          <p:nvPr/>
        </p:nvSpPr>
        <p:spPr>
          <a:xfrm>
            <a:off x="965983" y="1435581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3-18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E61E1-78F3-4B8A-98F7-3399EA5C5F87}"/>
              </a:ext>
            </a:extLst>
          </p:cNvPr>
          <p:cNvSpPr txBox="1"/>
          <p:nvPr/>
        </p:nvSpPr>
        <p:spPr>
          <a:xfrm>
            <a:off x="994103" y="1887932"/>
            <a:ext cx="6818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iris[,"Species"]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결과</a:t>
            </a:r>
            <a:r>
              <a:rPr lang="en-US" altLang="ko-KR" sz="1600" dirty="0">
                <a:solidFill>
                  <a:srgbClr val="437361"/>
                </a:solidFill>
              </a:rPr>
              <a:t>=</a:t>
            </a:r>
            <a:r>
              <a:rPr lang="ko-KR" altLang="en-US" sz="1600" dirty="0">
                <a:solidFill>
                  <a:srgbClr val="437361"/>
                </a:solidFill>
              </a:rPr>
              <a:t>벡터</a:t>
            </a:r>
            <a:r>
              <a:rPr lang="en-US" altLang="ko-KR" sz="1600" dirty="0">
                <a:solidFill>
                  <a:srgbClr val="437361"/>
                </a:solidFill>
              </a:rPr>
              <a:t>. </a:t>
            </a:r>
            <a:r>
              <a:rPr lang="ko-KR" altLang="en-US" sz="1600" dirty="0">
                <a:solidFill>
                  <a:srgbClr val="437361"/>
                </a:solidFill>
              </a:rPr>
              <a:t>매트릭스와 데이터프레임 모두 가능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iris[,5]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결과</a:t>
            </a:r>
            <a:r>
              <a:rPr lang="en-US" altLang="ko-KR" sz="1600" dirty="0">
                <a:solidFill>
                  <a:srgbClr val="437361"/>
                </a:solidFill>
              </a:rPr>
              <a:t>=</a:t>
            </a:r>
            <a:r>
              <a:rPr lang="ko-KR" altLang="en-US" sz="1600" dirty="0">
                <a:solidFill>
                  <a:srgbClr val="437361"/>
                </a:solidFill>
              </a:rPr>
              <a:t>벡터</a:t>
            </a:r>
            <a:r>
              <a:rPr lang="en-US" altLang="ko-KR" sz="1600" dirty="0">
                <a:solidFill>
                  <a:srgbClr val="437361"/>
                </a:solidFill>
              </a:rPr>
              <a:t>. </a:t>
            </a:r>
            <a:r>
              <a:rPr lang="ko-KR" altLang="en-US" sz="1600" dirty="0">
                <a:solidFill>
                  <a:srgbClr val="437361"/>
                </a:solidFill>
              </a:rPr>
              <a:t>매트릭스와 데이터프레임 모두 가능 </a:t>
            </a:r>
            <a:r>
              <a:rPr lang="en-US" altLang="ko-KR" sz="1600" dirty="0"/>
              <a:t>iris["Species"]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결과</a:t>
            </a:r>
            <a:r>
              <a:rPr lang="en-US" altLang="ko-KR" sz="1600" dirty="0">
                <a:solidFill>
                  <a:srgbClr val="437361"/>
                </a:solidFill>
              </a:rPr>
              <a:t>=</a:t>
            </a:r>
            <a:r>
              <a:rPr lang="ko-KR" altLang="en-US" sz="1600" dirty="0">
                <a:solidFill>
                  <a:srgbClr val="437361"/>
                </a:solidFill>
              </a:rPr>
              <a:t>데이터프레임</a:t>
            </a:r>
            <a:r>
              <a:rPr lang="en-US" altLang="ko-KR" sz="1600" dirty="0">
                <a:solidFill>
                  <a:srgbClr val="437361"/>
                </a:solidFill>
              </a:rPr>
              <a:t>. </a:t>
            </a:r>
            <a:r>
              <a:rPr lang="ko-KR" altLang="en-US" sz="1600" dirty="0">
                <a:solidFill>
                  <a:srgbClr val="437361"/>
                </a:solidFill>
              </a:rPr>
              <a:t>데이터프레임만 가능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iris[5]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결과</a:t>
            </a:r>
            <a:r>
              <a:rPr lang="en-US" altLang="ko-KR" sz="1600" dirty="0">
                <a:solidFill>
                  <a:srgbClr val="437361"/>
                </a:solidFill>
              </a:rPr>
              <a:t>=</a:t>
            </a:r>
            <a:r>
              <a:rPr lang="ko-KR" altLang="en-US" sz="1600" dirty="0">
                <a:solidFill>
                  <a:srgbClr val="437361"/>
                </a:solidFill>
              </a:rPr>
              <a:t>데이터프레임</a:t>
            </a:r>
            <a:r>
              <a:rPr lang="en-US" altLang="ko-KR" sz="1600" dirty="0">
                <a:solidFill>
                  <a:srgbClr val="437361"/>
                </a:solidFill>
              </a:rPr>
              <a:t>. </a:t>
            </a:r>
            <a:r>
              <a:rPr lang="ko-KR" altLang="en-US" sz="1600" dirty="0">
                <a:solidFill>
                  <a:srgbClr val="437361"/>
                </a:solidFill>
              </a:rPr>
              <a:t>데이터프레임만 가능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 err="1"/>
              <a:t>iris$Species</a:t>
            </a:r>
            <a:r>
              <a:rPr lang="en-US" altLang="ko-KR" sz="1600" dirty="0"/>
              <a:t>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결과</a:t>
            </a:r>
            <a:r>
              <a:rPr lang="en-US" altLang="ko-KR" sz="1600" dirty="0">
                <a:solidFill>
                  <a:srgbClr val="437361"/>
                </a:solidFill>
              </a:rPr>
              <a:t>=</a:t>
            </a:r>
            <a:r>
              <a:rPr lang="ko-KR" altLang="en-US" sz="1600" dirty="0">
                <a:solidFill>
                  <a:srgbClr val="437361"/>
                </a:solidFill>
              </a:rPr>
              <a:t>벡터</a:t>
            </a:r>
            <a:r>
              <a:rPr lang="en-US" altLang="ko-KR" sz="1600" dirty="0">
                <a:solidFill>
                  <a:srgbClr val="437361"/>
                </a:solidFill>
              </a:rPr>
              <a:t>. </a:t>
            </a:r>
            <a:r>
              <a:rPr lang="ko-KR" altLang="en-US" sz="1600" dirty="0">
                <a:solidFill>
                  <a:srgbClr val="437361"/>
                </a:solidFill>
              </a:rPr>
              <a:t>데이터프레임만 가능 </a:t>
            </a:r>
          </a:p>
        </p:txBody>
      </p:sp>
    </p:spTree>
    <p:extLst>
      <p:ext uri="{BB962C8B-B14F-4D97-AF65-F5344CB8AC3E}">
        <p14:creationId xmlns:p14="http://schemas.microsoft.com/office/powerpoint/2010/main" val="6048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28218A-6BC7-4DFC-A630-98999914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27" y="650792"/>
            <a:ext cx="7453945" cy="40763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DC4CB2F-A3BC-40F6-9553-1A4AD0741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27" y="4727168"/>
            <a:ext cx="7453945" cy="203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826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3.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매트릭스와 데이터프레임 다루기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6AE64C-B0EE-4BFB-8F34-0FCD8E265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27" y="1223755"/>
            <a:ext cx="7453945" cy="14659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6A5F79-551A-4088-A691-613068B6F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27" y="2672804"/>
            <a:ext cx="7455124" cy="234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381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88475A-52CF-4F2E-8FFD-F7AEAF2652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데이터 읽기</a:t>
            </a:r>
            <a:r>
              <a:rPr lang="en-US" altLang="ko-KR" dirty="0"/>
              <a:t>/</a:t>
            </a:r>
            <a:r>
              <a:rPr lang="ko-KR" altLang="en-US"/>
              <a:t>쓰기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72349-AE36-4014-83E8-711A0E9BE6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04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676548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>
                <a:effectLst/>
              </a:rPr>
              <a:t>파일 데이터 읽기</a:t>
            </a:r>
            <a:r>
              <a:rPr lang="en-US" altLang="ko-KR" dirty="0">
                <a:effectLst/>
              </a:rPr>
              <a:t>/</a:t>
            </a:r>
            <a:r>
              <a:rPr lang="ko-KR" altLang="en-US" dirty="0">
                <a:effectLst/>
              </a:rPr>
              <a:t>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파일 형식 변환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엑셀 파일에 테이블 형태의 데이터가 저장되어 있는 경우를 가정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엑셀 파일을 </a:t>
            </a:r>
            <a:r>
              <a:rPr lang="en-US" altLang="ko-KR" sz="1600" dirty="0"/>
              <a:t>.csv </a:t>
            </a:r>
            <a:r>
              <a:rPr lang="ko-KR" altLang="en-US" sz="1600" dirty="0"/>
              <a:t>형태로 변환하여 저장 후 </a:t>
            </a:r>
            <a:r>
              <a:rPr lang="en-US" altLang="ko-KR" sz="1600" dirty="0"/>
              <a:t>R</a:t>
            </a:r>
            <a:r>
              <a:rPr lang="ko-KR" altLang="en-US" sz="1600" dirty="0"/>
              <a:t>에서 </a:t>
            </a:r>
            <a:r>
              <a:rPr lang="en-US" altLang="ko-KR" sz="1600" dirty="0"/>
              <a:t>.csv </a:t>
            </a:r>
            <a:r>
              <a:rPr lang="ko-KR" altLang="en-US" sz="1600" dirty="0"/>
              <a:t>파일을 읽음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읽어온 파일은 데이터 프레임 형태로 저장됨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340B17-5BC9-454B-9332-EA1484811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750" y="2663915"/>
            <a:ext cx="4524301" cy="22952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22DB9-A3AD-4DC1-B758-63952040D0DA}"/>
              </a:ext>
            </a:extLst>
          </p:cNvPr>
          <p:cNvSpPr txBox="1"/>
          <p:nvPr/>
        </p:nvSpPr>
        <p:spPr>
          <a:xfrm>
            <a:off x="3436272" y="4862253"/>
            <a:ext cx="229525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3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-5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대기의 질 데이터 파일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28479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>
                <a:effectLst/>
              </a:rPr>
              <a:t>파일 데이터 읽기</a:t>
            </a:r>
            <a:r>
              <a:rPr lang="en-US" altLang="ko-KR" dirty="0">
                <a:effectLst/>
              </a:rPr>
              <a:t>/</a:t>
            </a:r>
            <a:r>
              <a:rPr lang="ko-KR" altLang="en-US" dirty="0">
                <a:effectLst/>
              </a:rPr>
              <a:t>쓰기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DF93B3-2414-4981-B452-09BD69EFF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985" y="1592438"/>
            <a:ext cx="4888030" cy="3523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0FFBD5-CCF7-492D-92B1-345D558D2746}"/>
              </a:ext>
            </a:extLst>
          </p:cNvPr>
          <p:cNvSpPr txBox="1"/>
          <p:nvPr/>
        </p:nvSpPr>
        <p:spPr>
          <a:xfrm>
            <a:off x="3266855" y="5115932"/>
            <a:ext cx="2610290" cy="4542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3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-6 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CSV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형식으로 데이터셋 저장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663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1. </a:t>
            </a:r>
            <a:r>
              <a:rPr lang="ko-KR" altLang="en-US" dirty="0">
                <a:solidFill>
                  <a:srgbClr val="12734E"/>
                </a:solidFill>
              </a:rPr>
              <a:t>매트릭스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46C1E3-E958-4D4E-9F3C-99A07FF93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1448780"/>
            <a:ext cx="6907194" cy="38013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BE2356-2C83-440A-9B50-5D7BA2EA9F51}"/>
              </a:ext>
            </a:extLst>
          </p:cNvPr>
          <p:cNvSpPr txBox="1"/>
          <p:nvPr/>
        </p:nvSpPr>
        <p:spPr>
          <a:xfrm>
            <a:off x="3154342" y="5235329"/>
            <a:ext cx="283531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3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-2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데이터 테이블에 사용하는 용어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13104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B7CE8393-D289-4758-AEB8-8E4DCA595160}"/>
              </a:ext>
            </a:extLst>
          </p:cNvPr>
          <p:cNvSpPr txBox="1">
            <a:spLocks/>
          </p:cNvSpPr>
          <p:nvPr/>
        </p:nvSpPr>
        <p:spPr>
          <a:xfrm>
            <a:off x="431540" y="728780"/>
            <a:ext cx="8550950" cy="567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37361"/>
                </a:solidFill>
              </a:rPr>
              <a:t>파일 데이터 읽기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4.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파일 데이터 읽기</a:t>
            </a:r>
            <a:r>
              <a:rPr lang="en-US" altLang="ko-KR" dirty="0">
                <a:solidFill>
                  <a:srgbClr val="437361"/>
                </a:solidFill>
                <a:effectLst/>
              </a:rPr>
              <a:t>/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쓰기</a:t>
            </a:r>
            <a:endParaRPr lang="ko-KR" altLang="en-US" dirty="0">
              <a:solidFill>
                <a:srgbClr val="43736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803AC9-2D2F-418A-8FBC-984FDC69FA19}"/>
              </a:ext>
            </a:extLst>
          </p:cNvPr>
          <p:cNvSpPr/>
          <p:nvPr/>
        </p:nvSpPr>
        <p:spPr>
          <a:xfrm>
            <a:off x="841643" y="1460362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D761B3-FB92-4CF4-A0A7-3701152C1644}"/>
              </a:ext>
            </a:extLst>
          </p:cNvPr>
          <p:cNvSpPr/>
          <p:nvPr/>
        </p:nvSpPr>
        <p:spPr>
          <a:xfrm>
            <a:off x="841643" y="1934052"/>
            <a:ext cx="7443269" cy="96647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2A0C70-B1FE-4FCA-A2AF-44C8BD8D7A73}"/>
              </a:ext>
            </a:extLst>
          </p:cNvPr>
          <p:cNvSpPr txBox="1"/>
          <p:nvPr/>
        </p:nvSpPr>
        <p:spPr>
          <a:xfrm>
            <a:off x="830968" y="1537172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3-19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C4488-4165-48A9-A281-1D198E1A7407}"/>
              </a:ext>
            </a:extLst>
          </p:cNvPr>
          <p:cNvSpPr txBox="1"/>
          <p:nvPr/>
        </p:nvSpPr>
        <p:spPr>
          <a:xfrm>
            <a:off x="859088" y="1989523"/>
            <a:ext cx="6818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setwd</a:t>
            </a:r>
            <a:r>
              <a:rPr lang="en-US" altLang="ko-KR" sz="1600" dirty="0"/>
              <a:t>("D:/source") 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작업 폴더 지정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air &lt;- read.csv("airquality.csv", header=T) 	</a:t>
            </a:r>
            <a:r>
              <a:rPr lang="en-US" altLang="ko-KR" sz="1600" dirty="0">
                <a:solidFill>
                  <a:srgbClr val="437361"/>
                </a:solidFill>
              </a:rPr>
              <a:t># .csv </a:t>
            </a:r>
            <a:r>
              <a:rPr lang="ko-KR" altLang="en-US" sz="1600" dirty="0">
                <a:solidFill>
                  <a:srgbClr val="437361"/>
                </a:solidFill>
              </a:rPr>
              <a:t>파일 읽기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head(air)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8F8900-63B9-444C-8EDC-A379E3AD0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88" y="3057876"/>
            <a:ext cx="7425824" cy="3326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3A1C0C-1078-4063-B1DB-5E6D47035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088" y="3390491"/>
            <a:ext cx="7425824" cy="3543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9BE2DF9-C20D-4333-BB55-590BDB4FB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493" y="3723106"/>
            <a:ext cx="7425419" cy="227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9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EA3E1D5-C272-43B9-8A1A-38C23E823ADE}"/>
              </a:ext>
            </a:extLst>
          </p:cNvPr>
          <p:cNvSpPr txBox="1">
            <a:spLocks/>
          </p:cNvSpPr>
          <p:nvPr/>
        </p:nvSpPr>
        <p:spPr>
          <a:xfrm>
            <a:off x="431540" y="728780"/>
            <a:ext cx="8550950" cy="567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3. </a:t>
            </a:r>
            <a:r>
              <a:rPr lang="ko-KR" altLang="en-US" sz="2000" b="1" dirty="0">
                <a:solidFill>
                  <a:srgbClr val="437361"/>
                </a:solidFill>
              </a:rPr>
              <a:t>파일 데이터 쓰기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6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437361"/>
                </a:solidFill>
              </a:rPr>
              <a:t>4. 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파일 데이터 읽기</a:t>
            </a:r>
            <a:r>
              <a:rPr lang="en-US" altLang="ko-KR" dirty="0">
                <a:solidFill>
                  <a:srgbClr val="437361"/>
                </a:solidFill>
                <a:effectLst/>
              </a:rPr>
              <a:t>/</a:t>
            </a:r>
            <a:r>
              <a:rPr lang="ko-KR" altLang="en-US" dirty="0">
                <a:solidFill>
                  <a:srgbClr val="437361"/>
                </a:solidFill>
                <a:effectLst/>
              </a:rPr>
              <a:t>쓰기</a:t>
            </a:r>
            <a:endParaRPr lang="ko-KR" altLang="en-US" dirty="0">
              <a:solidFill>
                <a:srgbClr val="43736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50DAB5-20DB-46CB-ADF0-9F48B68F119C}"/>
              </a:ext>
            </a:extLst>
          </p:cNvPr>
          <p:cNvSpPr/>
          <p:nvPr/>
        </p:nvSpPr>
        <p:spPr>
          <a:xfrm>
            <a:off x="841643" y="131376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158954-D5B9-45B1-9197-978189224C57}"/>
              </a:ext>
            </a:extLst>
          </p:cNvPr>
          <p:cNvSpPr/>
          <p:nvPr/>
        </p:nvSpPr>
        <p:spPr>
          <a:xfrm>
            <a:off x="841643" y="1787455"/>
            <a:ext cx="7443269" cy="96647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97B89-8CE6-444D-8835-57AF26B7CE25}"/>
              </a:ext>
            </a:extLst>
          </p:cNvPr>
          <p:cNvSpPr txBox="1"/>
          <p:nvPr/>
        </p:nvSpPr>
        <p:spPr>
          <a:xfrm>
            <a:off x="830968" y="1390575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3-20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D2DD88-B1D1-45DD-91F8-96572E79CEB0}"/>
              </a:ext>
            </a:extLst>
          </p:cNvPr>
          <p:cNvSpPr txBox="1"/>
          <p:nvPr/>
        </p:nvSpPr>
        <p:spPr>
          <a:xfrm>
            <a:off x="859088" y="1842926"/>
            <a:ext cx="7443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setwd</a:t>
            </a:r>
            <a:r>
              <a:rPr lang="en-US" altLang="ko-KR" sz="1600" dirty="0"/>
              <a:t>("D:/source") 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작업 폴더 지정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 err="1"/>
              <a:t>my.iris</a:t>
            </a:r>
            <a:r>
              <a:rPr lang="en-US" altLang="ko-KR" sz="1600" dirty="0"/>
              <a:t> &lt;- subset(iris, Species='</a:t>
            </a:r>
            <a:r>
              <a:rPr lang="en-US" altLang="ko-KR" sz="1600" dirty="0" err="1"/>
              <a:t>Setosa</a:t>
            </a:r>
            <a:r>
              <a:rPr lang="en-US" altLang="ko-KR" sz="1600" dirty="0"/>
              <a:t>’)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en-US" altLang="ko-KR" sz="1600" dirty="0" err="1">
                <a:solidFill>
                  <a:srgbClr val="437361"/>
                </a:solidFill>
              </a:rPr>
              <a:t>Setosa</a:t>
            </a:r>
            <a:r>
              <a:rPr lang="en-US" altLang="ko-KR" sz="1600" dirty="0">
                <a:solidFill>
                  <a:srgbClr val="437361"/>
                </a:solidFill>
              </a:rPr>
              <a:t> </a:t>
            </a:r>
            <a:r>
              <a:rPr lang="ko-KR" altLang="en-US" sz="1600" dirty="0">
                <a:solidFill>
                  <a:srgbClr val="437361"/>
                </a:solidFill>
              </a:rPr>
              <a:t>품종 데이터만 추출 </a:t>
            </a:r>
            <a:r>
              <a:rPr lang="en-US" altLang="ko-KR" sz="1600" dirty="0"/>
              <a:t>write.csv(</a:t>
            </a:r>
            <a:r>
              <a:rPr lang="en-US" altLang="ko-KR" sz="1600" dirty="0" err="1"/>
              <a:t>my.iris</a:t>
            </a:r>
            <a:r>
              <a:rPr lang="en-US" altLang="ko-KR" sz="1600" dirty="0"/>
              <a:t>, "my_iris.csv", </a:t>
            </a:r>
            <a:r>
              <a:rPr lang="en-US" altLang="ko-KR" sz="1600" dirty="0" err="1"/>
              <a:t>row.names</a:t>
            </a:r>
            <a:r>
              <a:rPr lang="en-US" altLang="ko-KR" sz="1600" dirty="0"/>
              <a:t>=F) 	</a:t>
            </a:r>
            <a:r>
              <a:rPr lang="en-US" altLang="ko-KR" sz="1600" dirty="0">
                <a:solidFill>
                  <a:srgbClr val="437361"/>
                </a:solidFill>
              </a:rPr>
              <a:t># .csv </a:t>
            </a:r>
            <a:r>
              <a:rPr lang="ko-KR" altLang="en-US" sz="1600" dirty="0">
                <a:solidFill>
                  <a:srgbClr val="437361"/>
                </a:solidFill>
              </a:rPr>
              <a:t>파일에 저장하기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758F60-5712-4B06-8FAB-791EC5C14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69" y="2792684"/>
            <a:ext cx="7442044" cy="4112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BDDC71-F7AE-47B4-B935-6FD238ABD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3" y="3158970"/>
            <a:ext cx="7442044" cy="3393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0275377-B8B8-424D-9926-6ED368735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78" y="3508876"/>
            <a:ext cx="7432709" cy="3701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828A0AD-7D5F-46B6-B7EA-875EB8F9A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233" y="3895628"/>
            <a:ext cx="7469124" cy="259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160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81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1. </a:t>
            </a:r>
            <a:r>
              <a:rPr lang="ko-KR" altLang="en-US" dirty="0">
                <a:solidFill>
                  <a:srgbClr val="12734E"/>
                </a:solidFill>
              </a:rPr>
              <a:t>매트릭스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40"/>
            <a:ext cx="864096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spc="-150" dirty="0">
                <a:solidFill>
                  <a:srgbClr val="437361"/>
                </a:solidFill>
              </a:rPr>
              <a:t>2. </a:t>
            </a:r>
            <a:r>
              <a:rPr lang="ko-KR" altLang="en-US" sz="2000" b="1" spc="-150" dirty="0">
                <a:solidFill>
                  <a:srgbClr val="437361"/>
                </a:solidFill>
              </a:rPr>
              <a:t>매트릭스 만들기</a:t>
            </a:r>
            <a:endParaRPr lang="en-US" altLang="ko-KR" sz="2000" b="1" spc="-150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spc="-150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spc="-150" dirty="0">
                <a:solidFill>
                  <a:schemeClr val="accent3">
                    <a:lumMod val="75000"/>
                  </a:schemeClr>
                </a:solidFill>
              </a:rPr>
              <a:t>2.1</a:t>
            </a:r>
            <a:r>
              <a:rPr lang="ko-KR" altLang="en-US" sz="1800" b="1" spc="-150" dirty="0">
                <a:solidFill>
                  <a:schemeClr val="accent3">
                    <a:lumMod val="75000"/>
                  </a:schemeClr>
                </a:solidFill>
              </a:rPr>
              <a:t> 기본적인 매트릭스 만들기</a:t>
            </a:r>
            <a:endParaRPr lang="en-US" altLang="ko-KR" sz="1800" b="1" spc="-150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spc="-150" dirty="0"/>
              <a:t>2</a:t>
            </a:r>
            <a:r>
              <a:rPr lang="ko-KR" altLang="en-US" sz="1600" spc="-150" dirty="0"/>
              <a:t>차원 테이블 형태의 자료구조로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매트릭스의 모든 셀에 저장되는 값은 동일한 </a:t>
            </a:r>
            <a:r>
              <a:rPr lang="ko-KR" altLang="en-US" sz="1600" spc="-150" dirty="0" err="1"/>
              <a:t>자료형이어야</a:t>
            </a:r>
            <a:r>
              <a:rPr lang="ko-KR" altLang="en-US" sz="1600" spc="-150" dirty="0"/>
              <a:t> 함</a:t>
            </a:r>
            <a:endParaRPr lang="en-US" altLang="ko-KR" sz="1600" spc="-15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spc="-150" dirty="0"/>
          </a:p>
          <a:p>
            <a:pPr marL="857250" lvl="2" indent="0">
              <a:lnSpc>
                <a:spcPct val="150000"/>
              </a:lnSpc>
              <a:buNone/>
            </a:pPr>
            <a:endParaRPr lang="en-US" altLang="ko-KR" sz="1400" spc="-15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167C58-E0D9-4101-8320-D4ACCF787D9D}"/>
              </a:ext>
            </a:extLst>
          </p:cNvPr>
          <p:cNvSpPr/>
          <p:nvPr/>
        </p:nvSpPr>
        <p:spPr>
          <a:xfrm>
            <a:off x="1093676" y="221386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49A1E5-54C2-4200-8111-B01A9100EA0B}"/>
              </a:ext>
            </a:extLst>
          </p:cNvPr>
          <p:cNvSpPr/>
          <p:nvPr/>
        </p:nvSpPr>
        <p:spPr>
          <a:xfrm>
            <a:off x="1093676" y="2687555"/>
            <a:ext cx="7443269" cy="74144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7E951-A276-4DB8-94B8-0FC276A13F05}"/>
              </a:ext>
            </a:extLst>
          </p:cNvPr>
          <p:cNvSpPr txBox="1"/>
          <p:nvPr/>
        </p:nvSpPr>
        <p:spPr>
          <a:xfrm>
            <a:off x="1121355" y="229057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3-1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2F8929-23FC-4551-88CF-31AD0F7DFEB2}"/>
              </a:ext>
            </a:extLst>
          </p:cNvPr>
          <p:cNvSpPr txBox="1"/>
          <p:nvPr/>
        </p:nvSpPr>
        <p:spPr>
          <a:xfrm>
            <a:off x="1150473" y="2737909"/>
            <a:ext cx="709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z &lt;- matrix(1:20, </a:t>
            </a:r>
            <a:r>
              <a:rPr lang="en-US" altLang="ko-KR" sz="1600" dirty="0" err="1"/>
              <a:t>nrow</a:t>
            </a:r>
            <a:r>
              <a:rPr lang="en-US" altLang="ko-KR" sz="1600" dirty="0"/>
              <a:t>=4, </a:t>
            </a:r>
            <a:r>
              <a:rPr lang="en-US" altLang="ko-KR" sz="1600" dirty="0" err="1"/>
              <a:t>ncol</a:t>
            </a:r>
            <a:r>
              <a:rPr lang="en-US" altLang="ko-KR" sz="1600" dirty="0"/>
              <a:t>=5)</a:t>
            </a:r>
          </a:p>
          <a:p>
            <a:r>
              <a:rPr lang="en-US" altLang="ko-KR" sz="1600" dirty="0"/>
              <a:t>z 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z</a:t>
            </a:r>
            <a:r>
              <a:rPr lang="ko-KR" altLang="en-US" sz="1600" dirty="0">
                <a:solidFill>
                  <a:srgbClr val="437361"/>
                </a:solidFill>
              </a:rPr>
              <a:t>의 내용을 출력</a:t>
            </a:r>
          </a:p>
          <a:p>
            <a:endParaRPr lang="ko-KR" altLang="en-US" sz="1600" dirty="0">
              <a:solidFill>
                <a:srgbClr val="4F784C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A29B41-E9B0-4F15-B3A9-8BDE2C984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71" y="3512375"/>
            <a:ext cx="7443269" cy="5988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360AE9-DDA4-42FD-B872-104911DFE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75" y="4067663"/>
            <a:ext cx="7443269" cy="14852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906800-3037-4391-9318-EA47683058AA}"/>
              </a:ext>
            </a:extLst>
          </p:cNvPr>
          <p:cNvSpPr txBox="1"/>
          <p:nvPr/>
        </p:nvSpPr>
        <p:spPr>
          <a:xfrm>
            <a:off x="2894571" y="5624953"/>
            <a:ext cx="40446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matrix(1:20,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2685D8A-DA7C-43A2-9D31-C30A8F8E7B08}"/>
              </a:ext>
            </a:extLst>
          </p:cNvPr>
          <p:cNvCxnSpPr>
            <a:cxnSpLocks/>
          </p:cNvCxnSpPr>
          <p:nvPr/>
        </p:nvCxnSpPr>
        <p:spPr>
          <a:xfrm flipV="1">
            <a:off x="3493509" y="5938311"/>
            <a:ext cx="520435" cy="369332"/>
          </a:xfrm>
          <a:prstGeom prst="straightConnector1">
            <a:avLst/>
          </a:prstGeom>
          <a:ln>
            <a:solidFill>
              <a:srgbClr val="4F7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9574A2-48E9-4269-968A-A805AA05AD9E}"/>
              </a:ext>
            </a:extLst>
          </p:cNvPr>
          <p:cNvSpPr txBox="1"/>
          <p:nvPr/>
        </p:nvSpPr>
        <p:spPr>
          <a:xfrm>
            <a:off x="2836026" y="6317807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437361"/>
                </a:solidFill>
              </a:rPr>
              <a:t>매트릭스에 </a:t>
            </a:r>
            <a:endParaRPr lang="en-US" altLang="ko-KR" sz="1400" b="1" dirty="0">
              <a:solidFill>
                <a:srgbClr val="437361"/>
              </a:solidFill>
            </a:endParaRPr>
          </a:p>
          <a:p>
            <a:r>
              <a:rPr lang="ko-KR" altLang="en-US" sz="1400" b="1" dirty="0">
                <a:solidFill>
                  <a:srgbClr val="437361"/>
                </a:solidFill>
              </a:rPr>
              <a:t>저장될 값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2AEC6E-535D-4708-8B9D-674EC094C331}"/>
              </a:ext>
            </a:extLst>
          </p:cNvPr>
          <p:cNvCxnSpPr>
            <a:cxnSpLocks/>
          </p:cNvCxnSpPr>
          <p:nvPr/>
        </p:nvCxnSpPr>
        <p:spPr>
          <a:xfrm flipV="1">
            <a:off x="4916920" y="5905701"/>
            <a:ext cx="222149" cy="445258"/>
          </a:xfrm>
          <a:prstGeom prst="straightConnector1">
            <a:avLst/>
          </a:prstGeom>
          <a:ln>
            <a:solidFill>
              <a:srgbClr val="4F7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2A7F2F-0855-40AB-81B9-B0C545C346BC}"/>
              </a:ext>
            </a:extLst>
          </p:cNvPr>
          <p:cNvSpPr txBox="1"/>
          <p:nvPr/>
        </p:nvSpPr>
        <p:spPr>
          <a:xfrm>
            <a:off x="4357120" y="6315246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437361"/>
                </a:solidFill>
              </a:rPr>
              <a:t>행의 수</a:t>
            </a:r>
            <a:endParaRPr lang="ko-KR" altLang="en-US" sz="1400" b="1" dirty="0">
              <a:solidFill>
                <a:srgbClr val="43736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4AB8F8-FBCA-4E43-AACE-B11837C55107}"/>
              </a:ext>
            </a:extLst>
          </p:cNvPr>
          <p:cNvCxnSpPr>
            <a:cxnSpLocks/>
          </p:cNvCxnSpPr>
          <p:nvPr/>
        </p:nvCxnSpPr>
        <p:spPr>
          <a:xfrm flipV="1">
            <a:off x="6042045" y="5956921"/>
            <a:ext cx="225993" cy="394038"/>
          </a:xfrm>
          <a:prstGeom prst="straightConnector1">
            <a:avLst/>
          </a:prstGeom>
          <a:ln>
            <a:solidFill>
              <a:srgbClr val="4F7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3B1A78-4C24-4A49-8F58-CFCE9F38FF8B}"/>
              </a:ext>
            </a:extLst>
          </p:cNvPr>
          <p:cNvSpPr txBox="1"/>
          <p:nvPr/>
        </p:nvSpPr>
        <p:spPr>
          <a:xfrm>
            <a:off x="5482245" y="6315246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437361"/>
                </a:solidFill>
              </a:rPr>
              <a:t>열의 수</a:t>
            </a:r>
          </a:p>
        </p:txBody>
      </p:sp>
    </p:spTree>
    <p:extLst>
      <p:ext uri="{BB962C8B-B14F-4D97-AF65-F5344CB8AC3E}">
        <p14:creationId xmlns:p14="http://schemas.microsoft.com/office/powerpoint/2010/main" val="403015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1. </a:t>
            </a:r>
            <a:r>
              <a:rPr lang="ko-KR" altLang="en-US" dirty="0">
                <a:solidFill>
                  <a:srgbClr val="12734E"/>
                </a:solidFill>
              </a:rPr>
              <a:t>매트릭스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2.2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매트릭스에 저장될 값들을 행 방향으로 채우기</a:t>
            </a: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167C58-E0D9-4101-8320-D4ACCF787D9D}"/>
              </a:ext>
            </a:extLst>
          </p:cNvPr>
          <p:cNvSpPr/>
          <p:nvPr/>
        </p:nvSpPr>
        <p:spPr>
          <a:xfrm>
            <a:off x="841643" y="162880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49A1E5-54C2-4200-8111-B01A9100EA0B}"/>
              </a:ext>
            </a:extLst>
          </p:cNvPr>
          <p:cNvSpPr/>
          <p:nvPr/>
        </p:nvSpPr>
        <p:spPr>
          <a:xfrm>
            <a:off x="841643" y="2102490"/>
            <a:ext cx="7443269" cy="74144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7E951-A276-4DB8-94B8-0FC276A13F05}"/>
              </a:ext>
            </a:extLst>
          </p:cNvPr>
          <p:cNvSpPr txBox="1"/>
          <p:nvPr/>
        </p:nvSpPr>
        <p:spPr>
          <a:xfrm>
            <a:off x="869322" y="1705508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3-2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2F8929-23FC-4551-88CF-31AD0F7DFEB2}"/>
              </a:ext>
            </a:extLst>
          </p:cNvPr>
          <p:cNvSpPr txBox="1"/>
          <p:nvPr/>
        </p:nvSpPr>
        <p:spPr>
          <a:xfrm>
            <a:off x="898440" y="2152844"/>
            <a:ext cx="709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z2 &lt;- matrix(1:20, </a:t>
            </a:r>
            <a:r>
              <a:rPr lang="en-US" altLang="ko-KR" sz="1600" dirty="0" err="1"/>
              <a:t>nrow</a:t>
            </a:r>
            <a:r>
              <a:rPr lang="en-US" altLang="ko-KR" sz="1600" dirty="0"/>
              <a:t>=4, </a:t>
            </a:r>
            <a:r>
              <a:rPr lang="en-US" altLang="ko-KR" sz="1600" dirty="0" err="1"/>
              <a:t>ncol</a:t>
            </a:r>
            <a:r>
              <a:rPr lang="en-US" altLang="ko-KR" sz="1600" dirty="0"/>
              <a:t>=5, </a:t>
            </a:r>
            <a:r>
              <a:rPr lang="en-US" altLang="ko-KR" sz="1600" dirty="0" err="1"/>
              <a:t>byrow</a:t>
            </a:r>
            <a:r>
              <a:rPr lang="en-US" altLang="ko-KR" sz="1600" dirty="0"/>
              <a:t>=T)</a:t>
            </a:r>
          </a:p>
          <a:p>
            <a:r>
              <a:rPr lang="en-US" altLang="ko-KR" sz="1600" dirty="0"/>
              <a:t>z2 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z2</a:t>
            </a:r>
            <a:r>
              <a:rPr lang="ko-KR" altLang="en-US" sz="1600" dirty="0">
                <a:solidFill>
                  <a:srgbClr val="437361"/>
                </a:solidFill>
              </a:rPr>
              <a:t>의 내용을 출력</a:t>
            </a:r>
          </a:p>
          <a:p>
            <a:endParaRPr lang="ko-KR" altLang="en-US" sz="1600" dirty="0">
              <a:solidFill>
                <a:srgbClr val="4F784C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DB0304-81CE-4990-AD41-3BC3A36B3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13" y="3012471"/>
            <a:ext cx="7441799" cy="204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1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1. </a:t>
            </a:r>
            <a:r>
              <a:rPr lang="ko-KR" altLang="en-US" dirty="0">
                <a:solidFill>
                  <a:srgbClr val="12734E"/>
                </a:solidFill>
              </a:rPr>
              <a:t>매트릭스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2.3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기존 매트릭스에 벡터를 추가하여 새로운 매트릭스 만들기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167C58-E0D9-4101-8320-D4ACCF787D9D}"/>
              </a:ext>
            </a:extLst>
          </p:cNvPr>
          <p:cNvSpPr/>
          <p:nvPr/>
        </p:nvSpPr>
        <p:spPr>
          <a:xfrm>
            <a:off x="841643" y="162880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49A1E5-54C2-4200-8111-B01A9100EA0B}"/>
              </a:ext>
            </a:extLst>
          </p:cNvPr>
          <p:cNvSpPr/>
          <p:nvPr/>
        </p:nvSpPr>
        <p:spPr>
          <a:xfrm>
            <a:off x="841643" y="2102490"/>
            <a:ext cx="7443269" cy="321672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7E951-A276-4DB8-94B8-0FC276A13F05}"/>
              </a:ext>
            </a:extLst>
          </p:cNvPr>
          <p:cNvSpPr txBox="1"/>
          <p:nvPr/>
        </p:nvSpPr>
        <p:spPr>
          <a:xfrm>
            <a:off x="869322" y="1705508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3-3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8E3CF9-4F8B-46E8-8F1E-3156B86C02D6}"/>
              </a:ext>
            </a:extLst>
          </p:cNvPr>
          <p:cNvSpPr txBox="1"/>
          <p:nvPr/>
        </p:nvSpPr>
        <p:spPr>
          <a:xfrm>
            <a:off x="869322" y="2179199"/>
            <a:ext cx="72580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 &lt;- 1:4 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벡터 </a:t>
            </a:r>
            <a:r>
              <a:rPr lang="en-US" altLang="ko-KR" sz="1600" dirty="0">
                <a:solidFill>
                  <a:srgbClr val="437361"/>
                </a:solidFill>
              </a:rPr>
              <a:t>x </a:t>
            </a:r>
            <a:r>
              <a:rPr lang="ko-KR" altLang="en-US" sz="1600" dirty="0">
                <a:solidFill>
                  <a:srgbClr val="437361"/>
                </a:solidFill>
              </a:rPr>
              <a:t>생성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y &lt;- 5:8 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벡터 </a:t>
            </a:r>
            <a:r>
              <a:rPr lang="en-US" altLang="ko-KR" sz="1600" dirty="0">
                <a:solidFill>
                  <a:srgbClr val="437361"/>
                </a:solidFill>
              </a:rPr>
              <a:t>y </a:t>
            </a:r>
            <a:r>
              <a:rPr lang="ko-KR" altLang="en-US" sz="1600" dirty="0">
                <a:solidFill>
                  <a:srgbClr val="437361"/>
                </a:solidFill>
              </a:rPr>
              <a:t>생성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z &lt;- matrix(1:20, </a:t>
            </a:r>
            <a:r>
              <a:rPr lang="en-US" altLang="ko-KR" sz="1600" dirty="0" err="1"/>
              <a:t>nrow</a:t>
            </a:r>
            <a:r>
              <a:rPr lang="en-US" altLang="ko-KR" sz="1600" dirty="0"/>
              <a:t>=4, </a:t>
            </a:r>
            <a:r>
              <a:rPr lang="en-US" altLang="ko-KR" sz="1600" dirty="0" err="1"/>
              <a:t>ncol</a:t>
            </a:r>
            <a:r>
              <a:rPr lang="en-US" altLang="ko-KR" sz="1600" dirty="0"/>
              <a:t>=5) 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z </a:t>
            </a:r>
            <a:r>
              <a:rPr lang="ko-KR" altLang="en-US" sz="1600" dirty="0">
                <a:solidFill>
                  <a:srgbClr val="437361"/>
                </a:solidFill>
              </a:rPr>
              <a:t>생성 </a:t>
            </a:r>
            <a:endParaRPr lang="en-US" altLang="ko-KR" sz="1600" dirty="0">
              <a:solidFill>
                <a:srgbClr val="437361"/>
              </a:solidFill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m1 &lt;- </a:t>
            </a:r>
            <a:r>
              <a:rPr lang="en-US" altLang="ko-KR" sz="1600" dirty="0" err="1"/>
              <a:t>cbind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x,y</a:t>
            </a:r>
            <a:r>
              <a:rPr lang="en-US" altLang="ko-KR" sz="1600" dirty="0"/>
              <a:t>) 		</a:t>
            </a:r>
            <a:r>
              <a:rPr lang="en-US" altLang="ko-KR" sz="1600" dirty="0">
                <a:solidFill>
                  <a:srgbClr val="437361"/>
                </a:solidFill>
              </a:rPr>
              <a:t># x</a:t>
            </a:r>
            <a:r>
              <a:rPr lang="ko-KR" altLang="en-US" sz="1600" dirty="0">
                <a:solidFill>
                  <a:srgbClr val="437361"/>
                </a:solidFill>
              </a:rPr>
              <a:t>와 </a:t>
            </a:r>
            <a:r>
              <a:rPr lang="en-US" altLang="ko-KR" sz="1600" dirty="0">
                <a:solidFill>
                  <a:srgbClr val="437361"/>
                </a:solidFill>
              </a:rPr>
              <a:t>y</a:t>
            </a:r>
            <a:r>
              <a:rPr lang="ko-KR" altLang="en-US" sz="1600" dirty="0">
                <a:solidFill>
                  <a:srgbClr val="437361"/>
                </a:solidFill>
              </a:rPr>
              <a:t>를 열 방향으로 결합하여 매트릭스 생성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m1 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m1</a:t>
            </a:r>
            <a:r>
              <a:rPr lang="ko-KR" altLang="en-US" sz="1600" dirty="0">
                <a:solidFill>
                  <a:srgbClr val="437361"/>
                </a:solidFill>
              </a:rPr>
              <a:t>의 내용을 출력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m2 &lt;- </a:t>
            </a:r>
            <a:r>
              <a:rPr lang="en-US" altLang="ko-KR" sz="1600" dirty="0" err="1"/>
              <a:t>rbind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x,y</a:t>
            </a:r>
            <a:r>
              <a:rPr lang="en-US" altLang="ko-KR" sz="1600" dirty="0"/>
              <a:t>) 		</a:t>
            </a:r>
            <a:r>
              <a:rPr lang="en-US" altLang="ko-KR" sz="1600" dirty="0">
                <a:solidFill>
                  <a:srgbClr val="437361"/>
                </a:solidFill>
              </a:rPr>
              <a:t># x</a:t>
            </a:r>
            <a:r>
              <a:rPr lang="ko-KR" altLang="en-US" sz="1600" dirty="0">
                <a:solidFill>
                  <a:srgbClr val="437361"/>
                </a:solidFill>
              </a:rPr>
              <a:t>와 </a:t>
            </a:r>
            <a:r>
              <a:rPr lang="en-US" altLang="ko-KR" sz="1600" dirty="0">
                <a:solidFill>
                  <a:srgbClr val="437361"/>
                </a:solidFill>
              </a:rPr>
              <a:t>y</a:t>
            </a:r>
            <a:r>
              <a:rPr lang="ko-KR" altLang="en-US" sz="1600" dirty="0">
                <a:solidFill>
                  <a:srgbClr val="437361"/>
                </a:solidFill>
              </a:rPr>
              <a:t>를 행 방향으로 결합하여 매트릭스 생성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m2 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m2</a:t>
            </a:r>
            <a:r>
              <a:rPr lang="ko-KR" altLang="en-US" sz="1600" dirty="0">
                <a:solidFill>
                  <a:srgbClr val="437361"/>
                </a:solidFill>
              </a:rPr>
              <a:t>의 내용을 출력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m3 &lt;- </a:t>
            </a:r>
            <a:r>
              <a:rPr lang="en-US" altLang="ko-KR" sz="1600" dirty="0" err="1"/>
              <a:t>rbind</a:t>
            </a:r>
            <a:r>
              <a:rPr lang="en-US" altLang="ko-KR" sz="1600" dirty="0"/>
              <a:t>(m2,x)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m2</a:t>
            </a:r>
            <a:r>
              <a:rPr lang="ko-KR" altLang="en-US" sz="1600" dirty="0">
                <a:solidFill>
                  <a:srgbClr val="437361"/>
                </a:solidFill>
              </a:rPr>
              <a:t>와 벡터 </a:t>
            </a:r>
            <a:r>
              <a:rPr lang="en-US" altLang="ko-KR" sz="1600" dirty="0">
                <a:solidFill>
                  <a:srgbClr val="437361"/>
                </a:solidFill>
              </a:rPr>
              <a:t>x</a:t>
            </a:r>
            <a:r>
              <a:rPr lang="ko-KR" altLang="en-US" sz="1600" dirty="0">
                <a:solidFill>
                  <a:srgbClr val="437361"/>
                </a:solidFill>
              </a:rPr>
              <a:t>를 행 방향으로 결합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m3 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m3</a:t>
            </a:r>
            <a:r>
              <a:rPr lang="ko-KR" altLang="en-US" sz="1600" dirty="0">
                <a:solidFill>
                  <a:srgbClr val="437361"/>
                </a:solidFill>
              </a:rPr>
              <a:t>의 내용을 출력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m4 &lt;- </a:t>
            </a:r>
            <a:r>
              <a:rPr lang="en-US" altLang="ko-KR" sz="1600" dirty="0" err="1"/>
              <a:t>cbind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z,x</a:t>
            </a:r>
            <a:r>
              <a:rPr lang="en-US" altLang="ko-KR" sz="1600" dirty="0"/>
              <a:t>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z</a:t>
            </a:r>
            <a:r>
              <a:rPr lang="ko-KR" altLang="en-US" sz="1600" dirty="0">
                <a:solidFill>
                  <a:srgbClr val="437361"/>
                </a:solidFill>
              </a:rPr>
              <a:t>와 벡터 </a:t>
            </a:r>
            <a:r>
              <a:rPr lang="en-US" altLang="ko-KR" sz="1600" dirty="0">
                <a:solidFill>
                  <a:srgbClr val="437361"/>
                </a:solidFill>
              </a:rPr>
              <a:t>x</a:t>
            </a:r>
            <a:r>
              <a:rPr lang="ko-KR" altLang="en-US" sz="1600" dirty="0">
                <a:solidFill>
                  <a:srgbClr val="437361"/>
                </a:solidFill>
              </a:rPr>
              <a:t>를 열 방향으로 결합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m4 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매트릭스 </a:t>
            </a:r>
            <a:r>
              <a:rPr lang="en-US" altLang="ko-KR" sz="1600" dirty="0">
                <a:solidFill>
                  <a:srgbClr val="437361"/>
                </a:solidFill>
              </a:rPr>
              <a:t>m4</a:t>
            </a:r>
            <a:r>
              <a:rPr lang="ko-KR" altLang="en-US" sz="1600" dirty="0">
                <a:solidFill>
                  <a:srgbClr val="437361"/>
                </a:solidFill>
              </a:rPr>
              <a:t>의 내용을 출력</a:t>
            </a:r>
          </a:p>
        </p:txBody>
      </p:sp>
    </p:spTree>
    <p:extLst>
      <p:ext uri="{BB962C8B-B14F-4D97-AF65-F5344CB8AC3E}">
        <p14:creationId xmlns:p14="http://schemas.microsoft.com/office/powerpoint/2010/main" val="413553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1. </a:t>
            </a:r>
            <a:r>
              <a:rPr lang="ko-KR" altLang="en-US" dirty="0">
                <a:solidFill>
                  <a:srgbClr val="12734E"/>
                </a:solidFill>
              </a:rPr>
              <a:t>매트릭스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90F513-11F3-4772-B399-E4E2C49E5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1366621"/>
            <a:ext cx="7443269" cy="8665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FED0FF-A182-4854-9100-0079FF6E6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3" y="2184984"/>
            <a:ext cx="7460714" cy="20637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5678F2-6AC9-40C6-98C2-B0686A2B7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43" y="4248735"/>
            <a:ext cx="7460714" cy="14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85566"/>
      </p:ext>
    </p:extLst>
  </p:cSld>
  <p:clrMapOvr>
    <a:masterClrMapping/>
  </p:clrMapOvr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4095</TotalTime>
  <Words>932</Words>
  <Application>Microsoft Office PowerPoint</Application>
  <PresentationFormat>화면 슬라이드 쇼(4:3)</PresentationFormat>
  <Paragraphs>377</Paragraphs>
  <Slides>52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9" baseType="lpstr">
      <vt:lpstr>Adobe Kaiti Std R</vt:lpstr>
      <vt:lpstr>맑은 고딕</vt:lpstr>
      <vt:lpstr>Arial</vt:lpstr>
      <vt:lpstr>Courier New</vt:lpstr>
      <vt:lpstr>Verdana</vt:lpstr>
      <vt:lpstr>Wingdings</vt:lpstr>
      <vt:lpstr>ch01_JAVA 들여다보기</vt:lpstr>
      <vt:lpstr>Chapter 03. 매트릭스와 데이터프레임</vt:lpstr>
      <vt:lpstr>PowerPoint 프레젠테이션</vt:lpstr>
      <vt:lpstr>PowerPoint 프레젠테이션</vt:lpstr>
      <vt:lpstr>1. 매트릭스</vt:lpstr>
      <vt:lpstr>1. 매트릭스</vt:lpstr>
      <vt:lpstr>1. 매트릭스</vt:lpstr>
      <vt:lpstr>1. 매트릭스</vt:lpstr>
      <vt:lpstr>1. 매트릭스</vt:lpstr>
      <vt:lpstr>1. 매트릭스</vt:lpstr>
      <vt:lpstr>1. 매트릭스</vt:lpstr>
      <vt:lpstr>1. 매트릭스</vt:lpstr>
      <vt:lpstr>1. 매트릭스</vt:lpstr>
      <vt:lpstr>1. 매트릭스</vt:lpstr>
      <vt:lpstr>1. 매트릭스</vt:lpstr>
      <vt:lpstr>1. 매트릭스</vt:lpstr>
      <vt:lpstr>1. 매트릭스</vt:lpstr>
      <vt:lpstr>1. 매트릭스</vt:lpstr>
      <vt:lpstr>1. 매트릭스</vt:lpstr>
      <vt:lpstr>PowerPoint 프레젠테이션</vt:lpstr>
      <vt:lpstr>2. 데이터프레임</vt:lpstr>
      <vt:lpstr>2. 데이터프레임</vt:lpstr>
      <vt:lpstr>2. 데이터프레임</vt:lpstr>
      <vt:lpstr>2. 데이터프레임</vt:lpstr>
      <vt:lpstr>2. 데이터프레임</vt:lpstr>
      <vt:lpstr>2. 데이터프레임</vt:lpstr>
      <vt:lpstr>PowerPoint 프레젠테이션</vt:lpstr>
      <vt:lpstr>3. 매트릭스와 데이터프레임 다루기</vt:lpstr>
      <vt:lpstr>3. 매트릭스와 데이터프레임 다루기</vt:lpstr>
      <vt:lpstr>3. 매트릭스와 데이터프레임 다루기</vt:lpstr>
      <vt:lpstr>3. 매트릭스와 데이터프레임 다루기</vt:lpstr>
      <vt:lpstr>3. 매트릭스와 데이터프레임 다루기</vt:lpstr>
      <vt:lpstr>3. 매트릭스와 데이터프레임 다루기</vt:lpstr>
      <vt:lpstr>3. 매트릭스와 데이터프레임 다루기</vt:lpstr>
      <vt:lpstr>3. 매트릭스와 데이터프레임 다루기</vt:lpstr>
      <vt:lpstr>3. 매트릭스와 데이터프레임 다루기</vt:lpstr>
      <vt:lpstr>3. 매트릭스와 데이터프레임 다루기</vt:lpstr>
      <vt:lpstr>3. 매트릭스와 데이터프레임 다루기</vt:lpstr>
      <vt:lpstr>3. 매트릭스와 데이터프레임 다루기</vt:lpstr>
      <vt:lpstr>3. 매트릭스와 데이터프레임 다루기</vt:lpstr>
      <vt:lpstr>3. 매트릭스와 데이터프레임 다루기</vt:lpstr>
      <vt:lpstr>3. 매트릭스와 데이터프레임 다루기</vt:lpstr>
      <vt:lpstr>3. 매트릭스와 데이터프레임 다루기</vt:lpstr>
      <vt:lpstr>3. 매트릭스와 데이터프레임 다루기</vt:lpstr>
      <vt:lpstr>3. 매트릭스와 데이터프레임 다루기</vt:lpstr>
      <vt:lpstr>3. 매트릭스와 데이터프레임 다루기</vt:lpstr>
      <vt:lpstr>3. 매트릭스와 데이터프레임 다루기</vt:lpstr>
      <vt:lpstr>PowerPoint 프레젠테이션</vt:lpstr>
      <vt:lpstr>4. 파일 데이터 읽기/쓰기</vt:lpstr>
      <vt:lpstr>4. 파일 데이터 읽기/쓰기</vt:lpstr>
      <vt:lpstr>4. 파일 데이터 읽기/쓰기</vt:lpstr>
      <vt:lpstr>4. 파일 데이터 읽기/쓰기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Kim Sungmu</cp:lastModifiedBy>
  <cp:revision>769</cp:revision>
  <dcterms:created xsi:type="dcterms:W3CDTF">2012-07-23T02:34:37Z</dcterms:created>
  <dcterms:modified xsi:type="dcterms:W3CDTF">2019-08-20T06:32:03Z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