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9"/>
  </p:notesMasterIdLst>
  <p:handoutMasterIdLst>
    <p:handoutMasterId r:id="rId40"/>
  </p:handoutMasterIdLst>
  <p:sldIdLst>
    <p:sldId id="329" r:id="rId2"/>
    <p:sldId id="328" r:id="rId3"/>
    <p:sldId id="505" r:id="rId4"/>
    <p:sldId id="474" r:id="rId5"/>
    <p:sldId id="508" r:id="rId6"/>
    <p:sldId id="475" r:id="rId7"/>
    <p:sldId id="477" r:id="rId8"/>
    <p:sldId id="479" r:id="rId9"/>
    <p:sldId id="509" r:id="rId10"/>
    <p:sldId id="506" r:id="rId11"/>
    <p:sldId id="481" r:id="rId12"/>
    <p:sldId id="510" r:id="rId13"/>
    <p:sldId id="483" r:id="rId14"/>
    <p:sldId id="484" r:id="rId15"/>
    <p:sldId id="485" r:id="rId16"/>
    <p:sldId id="486" r:id="rId17"/>
    <p:sldId id="487" r:id="rId18"/>
    <p:sldId id="451" r:id="rId19"/>
    <p:sldId id="507" r:id="rId20"/>
    <p:sldId id="488" r:id="rId21"/>
    <p:sldId id="489" r:id="rId22"/>
    <p:sldId id="490" r:id="rId23"/>
    <p:sldId id="491" r:id="rId24"/>
    <p:sldId id="51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361"/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899" autoAdjust="0"/>
  </p:normalViewPr>
  <p:slideViewPr>
    <p:cSldViewPr>
      <p:cViewPr varScale="1">
        <p:scale>
          <a:sx n="100" d="100"/>
          <a:sy n="100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2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5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08398DB-566E-4BDE-A25F-43D4FB7EBCBF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A9FF6C3B-2D23-4AC2-9594-11FBCFE4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C5D8-603E-485F-AABD-2C22A20D21FF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4DC57F-B13C-48AB-A880-BDAE0CC22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806F327D-9B9E-4FB6-9AD2-EE3F660721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5244AFE1-278E-433F-B290-462C9A62C0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674036"/>
            <a:ext cx="7991475" cy="2883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28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05. </a:t>
            </a:r>
            <a:r>
              <a:rPr lang="ko-KR" altLang="en-US" sz="28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단일변수 자료의 탐색</a:t>
            </a:r>
            <a:endParaRPr lang="en-US" altLang="ko-KR" sz="2800" b="1" u="sng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자료의 종류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단일변수 범주형 자료의 탐색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단일변수 연속형 자료의 탐색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0382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1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여기서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5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15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5" r:id="rId3"/>
    <p:sldLayoutId id="2147483722" r:id="rId4"/>
    <p:sldLayoutId id="2147483723" r:id="rId5"/>
    <p:sldLayoutId id="2147483719" r:id="rId6"/>
    <p:sldLayoutId id="2147483721" r:id="rId7"/>
    <p:sldLayoutId id="2147483724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>
            <a:normAutofit/>
          </a:bodyPr>
          <a:lstStyle/>
          <a:p>
            <a:r>
              <a:rPr lang="en-US" altLang="ko-KR" dirty="0"/>
              <a:t>Chapter 05 </a:t>
            </a:r>
            <a:r>
              <a:rPr lang="ko-KR" altLang="en-US" dirty="0" err="1"/>
              <a:t>단일변수</a:t>
            </a:r>
            <a:r>
              <a:rPr lang="ko-KR" altLang="en-US" dirty="0"/>
              <a:t> 자료의 탐색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6E87F6-D704-4CCF-9059-ED231CD10E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단일변수 범주형 자료의 탐색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6032C-7718-4123-A241-C15466A3B0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64736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단일변수 범주형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단일변수 범주형 자료</a:t>
            </a:r>
            <a:r>
              <a:rPr lang="en-US" altLang="ko-KR" sz="1600" dirty="0"/>
              <a:t>(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일변량</a:t>
            </a:r>
            <a:r>
              <a:rPr lang="ko-KR" altLang="en-US" sz="1600" dirty="0"/>
              <a:t> 질적 자료</a:t>
            </a:r>
            <a:r>
              <a:rPr lang="en-US" altLang="ko-KR" sz="1600" dirty="0"/>
              <a:t>): </a:t>
            </a:r>
            <a:r>
              <a:rPr lang="ko-KR" altLang="en-US" sz="1600" dirty="0"/>
              <a:t>특성이 하나이면서 자료의 특성이 </a:t>
            </a:r>
            <a:r>
              <a:rPr lang="ko-KR" altLang="en-US" sz="1600" dirty="0" err="1"/>
              <a:t>범주형인</a:t>
            </a:r>
            <a:r>
              <a:rPr lang="ko-KR" altLang="en-US" sz="1600" dirty="0"/>
              <a:t> 자료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범주형 자료에 대해서 할 수 있는 기본적인 작업은 자료에 포함된 </a:t>
            </a:r>
            <a:r>
              <a:rPr lang="ko-KR" altLang="en-US" sz="1600" dirty="0" err="1"/>
              <a:t>관측값들의</a:t>
            </a:r>
            <a:r>
              <a:rPr lang="ko-KR" altLang="en-US" sz="1600" dirty="0"/>
              <a:t> 종류별로 개수를 세는 것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개수를 세면 종류별 비율을 알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막대그래프나 원그래프의 작성이 가능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단일변수 범주형 자료의 예</a:t>
            </a:r>
            <a:r>
              <a:rPr lang="en-US" altLang="ko-KR" sz="1600" dirty="0"/>
              <a:t>: </a:t>
            </a:r>
            <a:r>
              <a:rPr lang="ko-KR" altLang="en-US" sz="1600" dirty="0"/>
              <a:t>학생들이 선호하는 계절</a:t>
            </a: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ABA3DF-DE56-46F9-A531-872347057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33694"/>
              </p:ext>
            </p:extLst>
          </p:nvPr>
        </p:nvGraphicFramePr>
        <p:xfrm>
          <a:off x="1106615" y="4149080"/>
          <a:ext cx="7245800" cy="900100"/>
        </p:xfrm>
        <a:graphic>
          <a:graphicData uri="http://schemas.openxmlformats.org/drawingml/2006/table">
            <a:tbl>
              <a:tblPr/>
              <a:tblGrid>
                <a:gridCol w="1449160">
                  <a:extLst>
                    <a:ext uri="{9D8B030D-6E8A-4147-A177-3AD203B41FA5}">
                      <a16:colId xmlns:a16="http://schemas.microsoft.com/office/drawing/2014/main" val="3787318895"/>
                    </a:ext>
                  </a:extLst>
                </a:gridCol>
                <a:gridCol w="1449160">
                  <a:extLst>
                    <a:ext uri="{9D8B030D-6E8A-4147-A177-3AD203B41FA5}">
                      <a16:colId xmlns:a16="http://schemas.microsoft.com/office/drawing/2014/main" val="2562385046"/>
                    </a:ext>
                  </a:extLst>
                </a:gridCol>
                <a:gridCol w="1449160">
                  <a:extLst>
                    <a:ext uri="{9D8B030D-6E8A-4147-A177-3AD203B41FA5}">
                      <a16:colId xmlns:a16="http://schemas.microsoft.com/office/drawing/2014/main" val="3279549492"/>
                    </a:ext>
                  </a:extLst>
                </a:gridCol>
                <a:gridCol w="1449160">
                  <a:extLst>
                    <a:ext uri="{9D8B030D-6E8A-4147-A177-3AD203B41FA5}">
                      <a16:colId xmlns:a16="http://schemas.microsoft.com/office/drawing/2014/main" val="2765226843"/>
                    </a:ext>
                  </a:extLst>
                </a:gridCol>
                <a:gridCol w="1449160">
                  <a:extLst>
                    <a:ext uri="{9D8B030D-6E8A-4147-A177-3AD203B41FA5}">
                      <a16:colId xmlns:a16="http://schemas.microsoft.com/office/drawing/2014/main" val="1715256426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WINTER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585107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0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5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EA47DA-C295-4DAD-A955-BB127E859C1D}"/>
              </a:ext>
            </a:extLst>
          </p:cNvPr>
          <p:cNvSpPr txBox="1">
            <a:spLocks/>
          </p:cNvSpPr>
          <p:nvPr/>
        </p:nvSpPr>
        <p:spPr>
          <a:xfrm>
            <a:off x="434983" y="728779"/>
            <a:ext cx="8550950" cy="6380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F784C"/>
                </a:solidFill>
              </a:rPr>
              <a:t>도수분포표의 작성</a:t>
            </a:r>
            <a:endParaRPr lang="en-US" altLang="ko-KR" sz="2000" b="1" dirty="0">
              <a:solidFill>
                <a:srgbClr val="4F784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단일변수 범주형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857250" lvl="2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3D2B4C-A8D3-4D6B-8B50-27E31678D6D5}"/>
              </a:ext>
            </a:extLst>
          </p:cNvPr>
          <p:cNvSpPr/>
          <p:nvPr/>
        </p:nvSpPr>
        <p:spPr>
          <a:xfrm>
            <a:off x="841643" y="113374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A5CAB7-B090-4BD1-89CB-F4ED6E133806}"/>
              </a:ext>
            </a:extLst>
          </p:cNvPr>
          <p:cNvSpPr/>
          <p:nvPr/>
        </p:nvSpPr>
        <p:spPr>
          <a:xfrm>
            <a:off x="841643" y="1607435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29691-954F-494C-8EF1-E3223F7BCD1F}"/>
              </a:ext>
            </a:extLst>
          </p:cNvPr>
          <p:cNvSpPr txBox="1"/>
          <p:nvPr/>
        </p:nvSpPr>
        <p:spPr>
          <a:xfrm>
            <a:off x="813092" y="120131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5-1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170A3-1F4C-4C2A-90D0-F12C37139929}"/>
              </a:ext>
            </a:extLst>
          </p:cNvPr>
          <p:cNvSpPr txBox="1"/>
          <p:nvPr/>
        </p:nvSpPr>
        <p:spPr>
          <a:xfrm>
            <a:off x="898440" y="1657789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favorite &lt;- c('WINTER', 'SUMMER', 'SPRING', 'SUMMER', 'SUMMER’,</a:t>
            </a:r>
          </a:p>
          <a:p>
            <a:r>
              <a:rPr lang="en-US" altLang="ko-KR" sz="1600" dirty="0"/>
              <a:t> 	'FALL', 'FALL', 'SUMMER', 'SPRING', 'SPRING')</a:t>
            </a:r>
          </a:p>
          <a:p>
            <a:r>
              <a:rPr lang="en-US" altLang="ko-KR" sz="1600" dirty="0"/>
              <a:t>favorite 				</a:t>
            </a:r>
            <a:r>
              <a:rPr lang="en-US" altLang="ko-KR" sz="1600" dirty="0">
                <a:solidFill>
                  <a:srgbClr val="437361"/>
                </a:solidFill>
              </a:rPr>
              <a:t># favorite</a:t>
            </a:r>
            <a:r>
              <a:rPr lang="ko-KR" altLang="en-US" sz="1600" dirty="0">
                <a:solidFill>
                  <a:srgbClr val="437361"/>
                </a:solidFill>
              </a:rPr>
              <a:t>의 내용 출력</a:t>
            </a:r>
          </a:p>
          <a:p>
            <a:r>
              <a:rPr lang="en-US" altLang="ko-KR" sz="1600" dirty="0"/>
              <a:t>table(favorite)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도수분포표 계산</a:t>
            </a:r>
          </a:p>
          <a:p>
            <a:r>
              <a:rPr lang="en-US" altLang="ko-KR" sz="1600" dirty="0"/>
              <a:t>table(favorite)/length(favorite)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비율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05ED97-4911-4CB6-A8F6-C83235B7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2978950"/>
            <a:ext cx="7443269" cy="14568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81CF95-F12A-46A4-B9ED-3C39B2B9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2" y="4419110"/>
            <a:ext cx="7443269" cy="12199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EC212C-7696-481C-AB3F-C821CB43F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42" y="5544235"/>
            <a:ext cx="7443269" cy="12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7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단일변수 범주형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F784C"/>
                </a:solidFill>
              </a:rPr>
              <a:t>막대그래프의 작성</a:t>
            </a:r>
            <a:endParaRPr lang="en-US" altLang="ko-KR" sz="20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841643" y="123816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841643" y="1711850"/>
            <a:ext cx="7443269" cy="9970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813092" y="130572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898440" y="1762204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ds &lt;- table(favorite)</a:t>
            </a:r>
          </a:p>
          <a:p>
            <a:r>
              <a:rPr lang="en-US" altLang="ko-KR" sz="1600" dirty="0"/>
              <a:t>ds</a:t>
            </a:r>
          </a:p>
          <a:p>
            <a:r>
              <a:rPr lang="en-US" altLang="ko-KR" sz="1600" dirty="0" err="1"/>
              <a:t>barplot</a:t>
            </a:r>
            <a:r>
              <a:rPr lang="en-US" altLang="ko-KR" sz="1600" dirty="0"/>
              <a:t>(ds, main='favorite season')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EA24DC-8E4C-4DAB-8593-66765EFD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1" y="2688263"/>
            <a:ext cx="7443270" cy="14957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934800-A638-41FB-9781-9036B85C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51" y="4145038"/>
            <a:ext cx="7443270" cy="26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단일변수 범주형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F784C"/>
                </a:solidFill>
              </a:rPr>
              <a:t>원그래프의 작성</a:t>
            </a:r>
            <a:endParaRPr lang="en-US" altLang="ko-KR" sz="20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841643" y="130724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841643" y="1780936"/>
            <a:ext cx="7443269" cy="9970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813092" y="137481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898440" y="1831289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ds &lt;- table(favorite</a:t>
            </a:r>
          </a:p>
          <a:p>
            <a:r>
              <a:rPr lang="en-US" altLang="ko-KR" sz="1600" dirty="0"/>
              <a:t>ds</a:t>
            </a:r>
          </a:p>
          <a:p>
            <a:r>
              <a:rPr lang="en-US" altLang="ko-KR" sz="1600" dirty="0"/>
              <a:t>pie(ds, main='favorite season')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B951CB-503A-4697-A3FE-B1E2A881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2751965"/>
            <a:ext cx="748163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9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단일변수 범주형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437361"/>
                </a:solidFill>
              </a:rPr>
              <a:t>숫자로 표현된 범주형 자료</a:t>
            </a: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숫자 형태의 범주형 자료도 문자 형태의 범주형 자료와 마찬가지로 도수분포를 계산한 후 막대그래프와 원그래프를 그려서 자료의 내용을 확인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학생 </a:t>
            </a:r>
            <a:r>
              <a:rPr lang="en-US" altLang="ko-KR" sz="1600" dirty="0"/>
              <a:t>15</a:t>
            </a:r>
            <a:r>
              <a:rPr lang="ko-KR" altLang="en-US" sz="1600" dirty="0"/>
              <a:t>명이 선호하는 색깔을 조사한 자료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8A5180-7A18-4DF9-8195-9BE921B76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74326"/>
              </p:ext>
            </p:extLst>
          </p:nvPr>
        </p:nvGraphicFramePr>
        <p:xfrm>
          <a:off x="994102" y="2532145"/>
          <a:ext cx="7335815" cy="671830"/>
        </p:xfrm>
        <a:graphic>
          <a:graphicData uri="http://schemas.openxmlformats.org/drawingml/2006/table">
            <a:tbl>
              <a:tblPr/>
              <a:tblGrid>
                <a:gridCol w="7335815">
                  <a:extLst>
                    <a:ext uri="{9D8B030D-6E8A-4147-A177-3AD203B41FA5}">
                      <a16:colId xmlns:a16="http://schemas.microsoft.com/office/drawing/2014/main" val="1370606060"/>
                    </a:ext>
                  </a:extLst>
                </a:gridCol>
              </a:tblGrid>
              <a:tr h="5068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2, 3, 2, 1, 1, 2, 2, 1, 3, 2, 1, 3, 2, 1, 2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(1=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2=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3=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파랑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75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CD53DE1-3FF7-4BCC-81F7-81F2C80C714E}"/>
              </a:ext>
            </a:extLst>
          </p:cNvPr>
          <p:cNvSpPr/>
          <p:nvPr/>
        </p:nvSpPr>
        <p:spPr>
          <a:xfrm>
            <a:off x="954156" y="330838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C44D4E-C40F-43BD-8241-3F814DCD4610}"/>
              </a:ext>
            </a:extLst>
          </p:cNvPr>
          <p:cNvSpPr/>
          <p:nvPr/>
        </p:nvSpPr>
        <p:spPr>
          <a:xfrm>
            <a:off x="954156" y="3782080"/>
            <a:ext cx="7443269" cy="25272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82A33-0430-4D20-A84B-7474FA3ACC41}"/>
              </a:ext>
            </a:extLst>
          </p:cNvPr>
          <p:cNvSpPr txBox="1"/>
          <p:nvPr/>
        </p:nvSpPr>
        <p:spPr>
          <a:xfrm>
            <a:off x="925605" y="337595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5-4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B6AE3-CCA0-4DBB-A743-51389D0999C7}"/>
              </a:ext>
            </a:extLst>
          </p:cNvPr>
          <p:cNvSpPr txBox="1"/>
          <p:nvPr/>
        </p:nvSpPr>
        <p:spPr>
          <a:xfrm>
            <a:off x="1012256" y="3865116"/>
            <a:ext cx="7093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favorite.color</a:t>
            </a:r>
            <a:r>
              <a:rPr lang="en-US" altLang="ko-KR" sz="1600" dirty="0"/>
              <a:t> &lt;- c(2, 3, 2, 1, 1, 2, 2, 1, 3, 2, 1, 3, 2, 1, 2)</a:t>
            </a:r>
          </a:p>
          <a:p>
            <a:r>
              <a:rPr lang="en-US" altLang="ko-KR" sz="1600" dirty="0"/>
              <a:t>ds &lt;- table(</a:t>
            </a:r>
            <a:r>
              <a:rPr lang="en-US" altLang="ko-KR" sz="1600" dirty="0" err="1"/>
              <a:t>favorite.color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ds</a:t>
            </a:r>
          </a:p>
          <a:p>
            <a:r>
              <a:rPr lang="en-US" altLang="ko-KR" sz="1600" dirty="0" err="1"/>
              <a:t>barplot</a:t>
            </a:r>
            <a:r>
              <a:rPr lang="en-US" altLang="ko-KR" sz="1600" dirty="0"/>
              <a:t>(ds, main='favorite color')</a:t>
            </a:r>
          </a:p>
          <a:p>
            <a:r>
              <a:rPr lang="en-US" altLang="ko-KR" sz="1600" dirty="0"/>
              <a:t>colors &lt;- c('green', 'red', 'blue')</a:t>
            </a:r>
          </a:p>
          <a:p>
            <a:r>
              <a:rPr lang="en-US" altLang="ko-KR" sz="1600" dirty="0"/>
              <a:t>names(ds) &lt;- colors 	</a:t>
            </a:r>
            <a:r>
              <a:rPr lang="en-US" altLang="ko-KR" sz="1600" dirty="0">
                <a:solidFill>
                  <a:srgbClr val="437361"/>
                </a:solidFill>
              </a:rPr>
              <a:t>#</a:t>
            </a:r>
            <a:r>
              <a:rPr lang="ko-KR" altLang="en-US" sz="1600" dirty="0" err="1">
                <a:solidFill>
                  <a:srgbClr val="437361"/>
                </a:solidFill>
              </a:rPr>
              <a:t>자료값</a:t>
            </a:r>
            <a:r>
              <a:rPr lang="ko-KR" altLang="en-US" sz="1600" dirty="0">
                <a:solidFill>
                  <a:srgbClr val="437361"/>
                </a:solidFill>
              </a:rPr>
              <a:t> </a:t>
            </a:r>
            <a:r>
              <a:rPr lang="en-US" altLang="ko-KR" sz="1600" dirty="0">
                <a:solidFill>
                  <a:srgbClr val="437361"/>
                </a:solidFill>
              </a:rPr>
              <a:t>1,2,3</a:t>
            </a:r>
            <a:r>
              <a:rPr lang="ko-KR" altLang="en-US" sz="1600" dirty="0">
                <a:solidFill>
                  <a:srgbClr val="437361"/>
                </a:solidFill>
              </a:rPr>
              <a:t>을 </a:t>
            </a:r>
            <a:r>
              <a:rPr lang="en-US" altLang="ko-KR" sz="1600" dirty="0">
                <a:solidFill>
                  <a:srgbClr val="437361"/>
                </a:solidFill>
              </a:rPr>
              <a:t>green, red, blue</a:t>
            </a:r>
            <a:r>
              <a:rPr lang="ko-KR" altLang="en-US" sz="1600" dirty="0">
                <a:solidFill>
                  <a:srgbClr val="437361"/>
                </a:solidFill>
              </a:rPr>
              <a:t>로 변경</a:t>
            </a:r>
          </a:p>
          <a:p>
            <a:r>
              <a:rPr lang="en-US" altLang="ko-KR" sz="1600" dirty="0"/>
              <a:t>ds</a:t>
            </a:r>
          </a:p>
          <a:p>
            <a:r>
              <a:rPr lang="en-US" altLang="ko-KR" sz="1600" dirty="0" err="1"/>
              <a:t>barplot</a:t>
            </a:r>
            <a:r>
              <a:rPr lang="en-US" altLang="ko-KR" sz="1600" dirty="0"/>
              <a:t>(ds, main='favorite color', col=colors)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색 지정 막대그래프</a:t>
            </a:r>
          </a:p>
          <a:p>
            <a:r>
              <a:rPr lang="en-US" altLang="ko-KR" sz="1600" dirty="0"/>
              <a:t>pie(ds, main='favorite color', col=colors)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색 지정 원그래프 </a:t>
            </a:r>
          </a:p>
        </p:txBody>
      </p:sp>
    </p:spTree>
    <p:extLst>
      <p:ext uri="{BB962C8B-B14F-4D97-AF65-F5344CB8AC3E}">
        <p14:creationId xmlns:p14="http://schemas.microsoft.com/office/powerpoint/2010/main" val="251047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단일변수 범주형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2AB41-8C20-44A8-A5A2-CCD2AA77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21" y="908720"/>
            <a:ext cx="7429856" cy="4705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A656B5-EFDA-47D3-B2DC-14A76100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1" y="5614295"/>
            <a:ext cx="7429856" cy="8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단일변수 범주형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8B525D-9CC9-40CD-A0D4-A54994EE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8" y="609007"/>
            <a:ext cx="7425824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1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플롯 창의 </a:t>
            </a:r>
            <a:r>
              <a:rPr lang="en-US" altLang="ko-KR" sz="2000" dirty="0">
                <a:solidFill>
                  <a:schemeClr val="tx1"/>
                </a:solidFill>
              </a:rPr>
              <a:t>Zoom </a:t>
            </a:r>
            <a:r>
              <a:rPr lang="ko-KR" altLang="en-US" sz="2000" dirty="0">
                <a:solidFill>
                  <a:schemeClr val="tx1"/>
                </a:solidFill>
              </a:rPr>
              <a:t>아이콘과 </a:t>
            </a:r>
            <a:r>
              <a:rPr lang="en-US" altLang="ko-KR" sz="2000" dirty="0">
                <a:solidFill>
                  <a:schemeClr val="tx1"/>
                </a:solidFill>
              </a:rPr>
              <a:t>Export </a:t>
            </a:r>
            <a:r>
              <a:rPr lang="ko-KR" altLang="en-US" sz="2000" dirty="0">
                <a:solidFill>
                  <a:schemeClr val="tx1"/>
                </a:solidFill>
              </a:rPr>
              <a:t>아이콘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510C24-951F-406E-B5E4-1135A995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662950"/>
            <a:ext cx="4545505" cy="2969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85689-8038-4EB6-A056-DDD9D44CE30C}"/>
              </a:ext>
            </a:extLst>
          </p:cNvPr>
          <p:cNvSpPr txBox="1"/>
          <p:nvPr/>
        </p:nvSpPr>
        <p:spPr>
          <a:xfrm>
            <a:off x="2900273" y="4635926"/>
            <a:ext cx="334345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-5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[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Zoom]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아이콘의 활용</a:t>
            </a:r>
          </a:p>
        </p:txBody>
      </p:sp>
    </p:spTree>
    <p:extLst>
      <p:ext uri="{BB962C8B-B14F-4D97-AF65-F5344CB8AC3E}">
        <p14:creationId xmlns:p14="http://schemas.microsoft.com/office/powerpoint/2010/main" val="3228844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6E87F6-D704-4CCF-9059-ED231CD10E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6032C-7718-4123-A241-C15466A3B0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24245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386535" y="728779"/>
            <a:ext cx="8712460" cy="59405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>
                <a:solidFill>
                  <a:srgbClr val="437361"/>
                </a:solidFill>
              </a:rPr>
              <a:t>1. </a:t>
            </a:r>
            <a:r>
              <a:rPr lang="ko-KR" altLang="en-US" sz="2200" b="1" dirty="0">
                <a:solidFill>
                  <a:srgbClr val="437361"/>
                </a:solidFill>
              </a:rPr>
              <a:t>평균과 중앙값</a:t>
            </a:r>
            <a:r>
              <a:rPr lang="ko-KR" altLang="en-US" sz="2200" b="1" dirty="0">
                <a:solidFill>
                  <a:schemeClr val="accent3"/>
                </a:solidFill>
              </a:rPr>
              <a:t>   </a:t>
            </a:r>
            <a:endParaRPr lang="en-US" altLang="ko-KR" sz="22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연속형 자료는 </a:t>
            </a:r>
            <a:r>
              <a:rPr lang="ko-KR" altLang="en-US" sz="1700" dirty="0" err="1"/>
              <a:t>관측값들이</a:t>
            </a:r>
            <a:r>
              <a:rPr lang="ko-KR" altLang="en-US" sz="1700" dirty="0"/>
              <a:t> 크기를 가지기 때문에 범주형 자료에 비해 다양한 분석 방법이 존재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평균</a:t>
            </a:r>
            <a:r>
              <a:rPr lang="en-US" altLang="ko-KR" sz="1700" dirty="0"/>
              <a:t>, </a:t>
            </a:r>
            <a:r>
              <a:rPr lang="ko-KR" altLang="en-US" sz="1700" dirty="0"/>
              <a:t>중앙값 </a:t>
            </a:r>
            <a:r>
              <a:rPr lang="en-US" altLang="ko-KR" sz="1700" dirty="0"/>
              <a:t>: </a:t>
            </a:r>
            <a:r>
              <a:rPr lang="ko-KR" altLang="en-US" sz="1700" dirty="0"/>
              <a:t>전체 데이터를 대표할 수 있는 값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평균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중앙값</a:t>
            </a:r>
            <a:r>
              <a:rPr lang="en-US" altLang="ko-KR" sz="1700" dirty="0"/>
              <a:t>(median) : </a:t>
            </a:r>
            <a:r>
              <a:rPr lang="ko-KR" altLang="en-US" sz="1700" dirty="0"/>
              <a:t>자료의 값들을 크기순으로 일렬로 줄 세웠을 때</a:t>
            </a:r>
            <a:r>
              <a:rPr lang="en-US" altLang="ko-KR" sz="1700" dirty="0"/>
              <a:t>, </a:t>
            </a:r>
            <a:r>
              <a:rPr lang="ko-KR" altLang="en-US" sz="1700" dirty="0"/>
              <a:t>가장 중앙에 위치하는 값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절사평균</a:t>
            </a:r>
            <a:r>
              <a:rPr lang="en-US" altLang="ko-KR" sz="1700" dirty="0"/>
              <a:t>(trimmed mean)</a:t>
            </a:r>
            <a:r>
              <a:rPr lang="ko-KR" altLang="en-US" sz="1700" dirty="0"/>
              <a:t>은 자료의 </a:t>
            </a:r>
            <a:r>
              <a:rPr lang="ko-KR" altLang="en-US" sz="1700" dirty="0" err="1"/>
              <a:t>관측값들</a:t>
            </a:r>
            <a:r>
              <a:rPr lang="ko-KR" altLang="en-US" sz="1700" dirty="0"/>
              <a:t> 중에서 작은 값들의 하위 </a:t>
            </a:r>
            <a:r>
              <a:rPr lang="en-US" altLang="ko-KR" sz="1700" dirty="0"/>
              <a:t>n%</a:t>
            </a:r>
            <a:r>
              <a:rPr lang="ko-KR" altLang="en-US" sz="1700" dirty="0"/>
              <a:t>와 큰 값들의 상위 </a:t>
            </a:r>
            <a:r>
              <a:rPr lang="en-US" altLang="ko-KR" sz="1700" dirty="0"/>
              <a:t>n%</a:t>
            </a:r>
            <a:r>
              <a:rPr lang="ko-KR" altLang="en-US" sz="1700" dirty="0"/>
              <a:t>를 제외하고 중간에 있는 나머지 값들만 가지고 평균을 계산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B60CA7-60FE-4A38-9E74-AA21118E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02" y="4059070"/>
            <a:ext cx="3857625" cy="124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A188D-EF11-452A-A6CF-2E58EAB7A87A}"/>
              </a:ext>
            </a:extLst>
          </p:cNvPr>
          <p:cNvSpPr txBox="1"/>
          <p:nvPr/>
        </p:nvSpPr>
        <p:spPr>
          <a:xfrm>
            <a:off x="3035287" y="5141699"/>
            <a:ext cx="334345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-6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평균과 중앙값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84971-5D4C-483C-8719-7247C121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2663915"/>
            <a:ext cx="1200511" cy="5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841643" y="9987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841643" y="1472420"/>
            <a:ext cx="7443269" cy="34417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813092" y="106629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898440" y="1522774"/>
            <a:ext cx="70939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weight &lt;- c(60, 62, 64, 65, 68, 69)</a:t>
            </a:r>
          </a:p>
          <a:p>
            <a:r>
              <a:rPr lang="en-US" altLang="ko-KR" sz="1600" dirty="0" err="1"/>
              <a:t>weight.heavy</a:t>
            </a:r>
            <a:r>
              <a:rPr lang="en-US" altLang="ko-KR" sz="1600" dirty="0"/>
              <a:t> &lt;- c(weight, 120)</a:t>
            </a:r>
          </a:p>
          <a:p>
            <a:r>
              <a:rPr lang="en-US" altLang="ko-KR" sz="1600" dirty="0"/>
              <a:t>weight</a:t>
            </a:r>
          </a:p>
          <a:p>
            <a:r>
              <a:rPr lang="en-US" altLang="ko-KR" sz="1600" dirty="0" err="1"/>
              <a:t>weight.heavy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mean(weight)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평균</a:t>
            </a:r>
          </a:p>
          <a:p>
            <a:r>
              <a:rPr lang="en-US" altLang="ko-KR" sz="1600" dirty="0"/>
              <a:t>mean(</a:t>
            </a:r>
            <a:r>
              <a:rPr lang="en-US" altLang="ko-KR" sz="1600" dirty="0" err="1"/>
              <a:t>weight.heavy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평균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median(weight)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중앙값</a:t>
            </a:r>
          </a:p>
          <a:p>
            <a:r>
              <a:rPr lang="en-US" altLang="ko-KR" sz="1600" dirty="0"/>
              <a:t>median(</a:t>
            </a:r>
            <a:r>
              <a:rPr lang="en-US" altLang="ko-KR" sz="1600" dirty="0" err="1"/>
              <a:t>weight.heavy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중앙값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mean(weight, trim=0.2)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절사평균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 err="1">
                <a:solidFill>
                  <a:srgbClr val="4F784C"/>
                </a:solidFill>
              </a:rPr>
              <a:t>상하위</a:t>
            </a:r>
            <a:r>
              <a:rPr lang="ko-KR" altLang="en-US" sz="1600" dirty="0">
                <a:solidFill>
                  <a:srgbClr val="4F784C"/>
                </a:solidFill>
              </a:rPr>
              <a:t> </a:t>
            </a:r>
            <a:r>
              <a:rPr lang="en-US" altLang="ko-KR" sz="1600" dirty="0">
                <a:solidFill>
                  <a:srgbClr val="4F784C"/>
                </a:solidFill>
              </a:rPr>
              <a:t>20% </a:t>
            </a:r>
            <a:r>
              <a:rPr lang="ko-KR" altLang="en-US" sz="1600" dirty="0">
                <a:solidFill>
                  <a:srgbClr val="4F784C"/>
                </a:solidFill>
              </a:rPr>
              <a:t>제외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mean(</a:t>
            </a:r>
            <a:r>
              <a:rPr lang="en-US" altLang="ko-KR" sz="1600" dirty="0" err="1"/>
              <a:t>weight.heavy,trim</a:t>
            </a:r>
            <a:r>
              <a:rPr lang="en-US" altLang="ko-KR" sz="1600" dirty="0"/>
              <a:t>=0.2)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절사평균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 err="1">
                <a:solidFill>
                  <a:srgbClr val="4F784C"/>
                </a:solidFill>
              </a:rPr>
              <a:t>상하위</a:t>
            </a:r>
            <a:r>
              <a:rPr lang="ko-KR" altLang="en-US" sz="1600" dirty="0">
                <a:solidFill>
                  <a:srgbClr val="4F784C"/>
                </a:solidFill>
              </a:rPr>
              <a:t> </a:t>
            </a:r>
            <a:r>
              <a:rPr lang="en-US" altLang="ko-KR" sz="1600" dirty="0">
                <a:solidFill>
                  <a:srgbClr val="4F784C"/>
                </a:solidFill>
              </a:rPr>
              <a:t>20% </a:t>
            </a:r>
            <a:r>
              <a:rPr lang="ko-KR" altLang="en-US" sz="1600" dirty="0">
                <a:solidFill>
                  <a:srgbClr val="4F784C"/>
                </a:solidFill>
              </a:rPr>
              <a:t>제외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8BEFE-B9CF-4174-B871-770CD0FD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058976"/>
            <a:ext cx="7443269" cy="17810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5E014F-A425-4D6C-8D79-0A4B9866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5" y="2830992"/>
            <a:ext cx="7443269" cy="11635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5235C5-EA3C-4D5C-8090-A8DB5AB89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65" y="3985866"/>
            <a:ext cx="7443269" cy="12523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B344AC-B1D0-43FE-A346-57B193130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52" y="5203684"/>
            <a:ext cx="7443269" cy="116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05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39"/>
            <a:ext cx="8550950" cy="6075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437361"/>
                </a:solidFill>
              </a:rPr>
              <a:t>2. </a:t>
            </a:r>
            <a:r>
              <a:rPr lang="ko-KR" altLang="en-US" sz="2400" b="1" dirty="0">
                <a:solidFill>
                  <a:srgbClr val="437361"/>
                </a:solidFill>
              </a:rPr>
              <a:t>사분위수</a:t>
            </a:r>
            <a:r>
              <a:rPr lang="ko-KR" altLang="en-US" sz="2000" b="1" dirty="0">
                <a:solidFill>
                  <a:schemeClr val="accent3"/>
                </a:solidFill>
              </a:rPr>
              <a:t>   </a:t>
            </a:r>
            <a:endParaRPr lang="en-US" altLang="ko-KR" sz="20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사분위수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quatile</a:t>
            </a:r>
            <a:r>
              <a:rPr lang="en-US" altLang="ko-KR" sz="1600" dirty="0"/>
              <a:t>)</a:t>
            </a:r>
            <a:r>
              <a:rPr lang="ko-KR" altLang="en-US" sz="1600" dirty="0"/>
              <a:t>란 주어진 자료에 있는 값들을 크기순으로 나열했을 때 이것을 </a:t>
            </a:r>
            <a:r>
              <a:rPr lang="en-US" altLang="ko-KR" sz="1600" dirty="0"/>
              <a:t>4</a:t>
            </a:r>
            <a:r>
              <a:rPr lang="ko-KR" altLang="en-US" sz="1600" dirty="0"/>
              <a:t>등분하는 지점에 있는 값들을 의미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자료에 있는 값들을 </a:t>
            </a:r>
            <a:r>
              <a:rPr lang="en-US" altLang="ko-KR" sz="1600" dirty="0"/>
              <a:t>4</a:t>
            </a:r>
            <a:r>
              <a:rPr lang="ko-KR" altLang="en-US" sz="1600" dirty="0"/>
              <a:t>등분하면 등분점이 </a:t>
            </a:r>
            <a:r>
              <a:rPr lang="en-US" altLang="ko-KR" sz="1600" dirty="0"/>
              <a:t>3</a:t>
            </a:r>
            <a:r>
              <a:rPr lang="ko-KR" altLang="en-US" sz="1600" dirty="0"/>
              <a:t>개 생기는데</a:t>
            </a:r>
            <a:r>
              <a:rPr lang="en-US" altLang="ko-KR" sz="1600" dirty="0"/>
              <a:t>, </a:t>
            </a:r>
            <a:r>
              <a:rPr lang="ko-KR" altLang="en-US" sz="1600" dirty="0"/>
              <a:t>앞에서부터 ‘제</a:t>
            </a:r>
            <a:r>
              <a:rPr lang="en-US" altLang="ko-KR" sz="1600" dirty="0"/>
              <a:t>1</a:t>
            </a:r>
            <a:r>
              <a:rPr lang="ko-KR" altLang="en-US" sz="1600" dirty="0"/>
              <a:t>사분위수</a:t>
            </a:r>
            <a:r>
              <a:rPr lang="en-US" altLang="ko-KR" sz="1600" dirty="0"/>
              <a:t>(Q1)’, ‘</a:t>
            </a:r>
            <a:r>
              <a:rPr lang="ko-KR" altLang="en-US" sz="1600" dirty="0"/>
              <a:t>제</a:t>
            </a:r>
            <a:r>
              <a:rPr lang="en-US" altLang="ko-KR" sz="1600" dirty="0"/>
              <a:t>2</a:t>
            </a:r>
            <a:r>
              <a:rPr lang="ko-KR" altLang="en-US" sz="1600" dirty="0"/>
              <a:t>사분위수</a:t>
            </a:r>
            <a:r>
              <a:rPr lang="en-US" altLang="ko-KR" sz="1600" dirty="0"/>
              <a:t>(Q2)’, ‘</a:t>
            </a:r>
            <a:r>
              <a:rPr lang="ko-KR" altLang="en-US" sz="1600" dirty="0"/>
              <a:t>제</a:t>
            </a:r>
            <a:r>
              <a:rPr lang="en-US" altLang="ko-KR" sz="1600" dirty="0"/>
              <a:t>3</a:t>
            </a:r>
            <a:r>
              <a:rPr lang="ko-KR" altLang="en-US" sz="1600" dirty="0"/>
              <a:t>사분위수</a:t>
            </a:r>
            <a:r>
              <a:rPr lang="en-US" altLang="ko-KR" sz="1600" dirty="0"/>
              <a:t>(Q3)’</a:t>
            </a:r>
            <a:r>
              <a:rPr lang="ko-KR" altLang="en-US" sz="1600" dirty="0"/>
              <a:t>라고 부르며</a:t>
            </a:r>
            <a:r>
              <a:rPr lang="en-US" altLang="ko-KR" sz="1600" dirty="0"/>
              <a:t>, </a:t>
            </a:r>
            <a:r>
              <a:rPr lang="ko-KR" altLang="en-US" sz="1600" dirty="0"/>
              <a:t>제</a:t>
            </a:r>
            <a:r>
              <a:rPr lang="en-US" altLang="ko-KR" sz="1600" dirty="0"/>
              <a:t>2</a:t>
            </a:r>
            <a:r>
              <a:rPr lang="ko-KR" altLang="en-US" sz="1600" dirty="0"/>
              <a:t>사분위수</a:t>
            </a:r>
            <a:r>
              <a:rPr lang="en-US" altLang="ko-KR" sz="1600" dirty="0"/>
              <a:t>(Q2)</a:t>
            </a:r>
            <a:r>
              <a:rPr lang="ko-KR" altLang="en-US" sz="1600" dirty="0"/>
              <a:t>는 중앙값과 동일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전체 자료를 </a:t>
            </a:r>
            <a:r>
              <a:rPr lang="en-US" altLang="ko-KR" sz="1600" dirty="0"/>
              <a:t>4</a:t>
            </a:r>
            <a:r>
              <a:rPr lang="ko-KR" altLang="en-US" sz="1600" dirty="0"/>
              <a:t>개로 나누었기 때문에 </a:t>
            </a:r>
            <a:r>
              <a:rPr lang="en-US" altLang="ko-KR" sz="1600" dirty="0"/>
              <a:t>4</a:t>
            </a:r>
            <a:r>
              <a:rPr lang="ko-KR" altLang="en-US" sz="1600" dirty="0"/>
              <a:t>개의 구간에는 각각 </a:t>
            </a:r>
            <a:r>
              <a:rPr lang="en-US" altLang="ko-KR" sz="1600" dirty="0"/>
              <a:t>25%</a:t>
            </a:r>
            <a:r>
              <a:rPr lang="ko-KR" altLang="en-US" sz="1600" dirty="0"/>
              <a:t>의 자료가 존재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A188D-EF11-452A-A6CF-2E58EAB7A87A}"/>
              </a:ext>
            </a:extLst>
          </p:cNvPr>
          <p:cNvSpPr txBox="1"/>
          <p:nvPr/>
        </p:nvSpPr>
        <p:spPr>
          <a:xfrm>
            <a:off x="3032905" y="5341279"/>
            <a:ext cx="3343453" cy="3549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-7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사분위수의 예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9AFA19-A956-4824-81DD-5150CFFC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15" y="4014065"/>
            <a:ext cx="5395835" cy="12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9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39"/>
            <a:ext cx="8550950" cy="607563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100</a:t>
            </a:r>
            <a:r>
              <a:rPr lang="ko-KR" altLang="en-US" sz="1600" dirty="0"/>
              <a:t>명의 학생을 대상으로 영어시험을 본 결과에 대해 사분위수를 구하였더니 </a:t>
            </a:r>
            <a:r>
              <a:rPr lang="en-US" altLang="ko-KR" sz="1600" dirty="0"/>
              <a:t>Q1=60, Q2=80, Q3=90</a:t>
            </a:r>
            <a:r>
              <a:rPr lang="ko-KR" altLang="en-US" sz="1600" dirty="0"/>
              <a:t>이라고 가정하면 →</a:t>
            </a:r>
            <a:endParaRPr lang="en-US" altLang="ko-KR" sz="1600" dirty="0"/>
          </a:p>
          <a:p>
            <a:pPr marL="1314450" lvl="3" indent="0">
              <a:lnSpc>
                <a:spcPct val="150000"/>
              </a:lnSpc>
              <a:buNone/>
            </a:pPr>
            <a:r>
              <a:rPr lang="en-US" altLang="ko-KR" sz="1600" dirty="0"/>
              <a:t>25</a:t>
            </a:r>
            <a:r>
              <a:rPr lang="ko-KR" altLang="en-US" sz="1600" dirty="0"/>
              <a:t>명의 학생은 성적이 </a:t>
            </a:r>
            <a:r>
              <a:rPr lang="en-US" altLang="ko-KR" sz="1600" dirty="0"/>
              <a:t>60</a:t>
            </a:r>
            <a:r>
              <a:rPr lang="ko-KR" altLang="en-US" sz="1600" dirty="0"/>
              <a:t>점 미만이다</a:t>
            </a:r>
            <a:r>
              <a:rPr lang="en-US" altLang="ko-KR" sz="1600" dirty="0"/>
              <a:t>. </a:t>
            </a:r>
          </a:p>
          <a:p>
            <a:pPr marL="1314450" lvl="3" indent="0">
              <a:lnSpc>
                <a:spcPct val="150000"/>
              </a:lnSpc>
              <a:buNone/>
            </a:pPr>
            <a:r>
              <a:rPr lang="en-US" altLang="ko-KR" sz="1600" dirty="0"/>
              <a:t>25</a:t>
            </a:r>
            <a:r>
              <a:rPr lang="ko-KR" altLang="en-US" sz="1600" dirty="0"/>
              <a:t>명의 학생은 성적이 </a:t>
            </a:r>
            <a:r>
              <a:rPr lang="en-US" altLang="ko-KR" sz="1600" dirty="0"/>
              <a:t>60</a:t>
            </a:r>
            <a:r>
              <a:rPr lang="ko-KR" altLang="en-US" sz="1600" dirty="0"/>
              <a:t>점</a:t>
            </a:r>
            <a:r>
              <a:rPr lang="en-US" altLang="ko-KR" sz="1600" dirty="0"/>
              <a:t>~80</a:t>
            </a:r>
            <a:r>
              <a:rPr lang="ko-KR" altLang="en-US" sz="1600" dirty="0"/>
              <a:t>점 사이이다</a:t>
            </a:r>
            <a:r>
              <a:rPr lang="en-US" altLang="ko-KR" sz="1600" dirty="0"/>
              <a:t>. </a:t>
            </a:r>
          </a:p>
          <a:p>
            <a:pPr marL="1314450" lvl="3" indent="0">
              <a:lnSpc>
                <a:spcPct val="150000"/>
              </a:lnSpc>
              <a:buNone/>
            </a:pPr>
            <a:r>
              <a:rPr lang="en-US" altLang="ko-KR" sz="1600" dirty="0"/>
              <a:t>25</a:t>
            </a:r>
            <a:r>
              <a:rPr lang="ko-KR" altLang="en-US" sz="1600" dirty="0"/>
              <a:t>명의 학생은 성적이 </a:t>
            </a:r>
            <a:r>
              <a:rPr lang="en-US" altLang="ko-KR" sz="1600" dirty="0"/>
              <a:t>80</a:t>
            </a:r>
            <a:r>
              <a:rPr lang="ko-KR" altLang="en-US" sz="1600" dirty="0"/>
              <a:t>점</a:t>
            </a:r>
            <a:r>
              <a:rPr lang="en-US" altLang="ko-KR" sz="1600" dirty="0"/>
              <a:t>~90</a:t>
            </a:r>
            <a:r>
              <a:rPr lang="ko-KR" altLang="en-US" sz="1600" dirty="0"/>
              <a:t>점 사이이다</a:t>
            </a:r>
            <a:r>
              <a:rPr lang="en-US" altLang="ko-KR" sz="1600" dirty="0"/>
              <a:t>. </a:t>
            </a:r>
          </a:p>
          <a:p>
            <a:pPr marL="1314450" lvl="3" indent="0">
              <a:lnSpc>
                <a:spcPct val="150000"/>
              </a:lnSpc>
              <a:buNone/>
            </a:pPr>
            <a:r>
              <a:rPr lang="en-US" altLang="ko-KR" sz="1600" dirty="0"/>
              <a:t>25</a:t>
            </a:r>
            <a:r>
              <a:rPr lang="ko-KR" altLang="en-US" sz="1600" dirty="0"/>
              <a:t>명의 학생은 성적이 </a:t>
            </a:r>
            <a:r>
              <a:rPr lang="en-US" altLang="ko-KR" sz="1600" dirty="0"/>
              <a:t>90</a:t>
            </a:r>
            <a:r>
              <a:rPr lang="ko-KR" altLang="en-US" sz="1600" dirty="0"/>
              <a:t>점 이상이다</a:t>
            </a:r>
            <a:r>
              <a:rPr lang="en-US" altLang="ko-KR" sz="1600" dirty="0"/>
              <a:t>. </a:t>
            </a:r>
          </a:p>
          <a:p>
            <a:pPr marL="1314450" lvl="3" indent="0">
              <a:lnSpc>
                <a:spcPct val="150000"/>
              </a:lnSpc>
              <a:buNone/>
            </a:pPr>
            <a:r>
              <a:rPr lang="en-US" altLang="ko-KR" sz="1600" dirty="0"/>
              <a:t>90</a:t>
            </a:r>
            <a:r>
              <a:rPr lang="ko-KR" altLang="en-US" sz="1600" dirty="0"/>
              <a:t>점 이상인 학생이 </a:t>
            </a:r>
            <a:r>
              <a:rPr lang="en-US" altLang="ko-KR" sz="1600" dirty="0"/>
              <a:t>25</a:t>
            </a:r>
            <a:r>
              <a:rPr lang="ko-KR" altLang="en-US" sz="1600" dirty="0"/>
              <a:t>명이나 되기 때문에 이번 영어시험은 매우 쉬웠다</a:t>
            </a:r>
            <a:r>
              <a:rPr lang="en-US" altLang="ko-KR" sz="1600" dirty="0"/>
              <a:t>.</a:t>
            </a:r>
          </a:p>
          <a:p>
            <a:pPr marL="1314450" lvl="3" indent="0">
              <a:lnSpc>
                <a:spcPct val="150000"/>
              </a:lnSpc>
              <a:buNone/>
            </a:pPr>
            <a:r>
              <a:rPr lang="ko-KR" altLang="en-US" sz="1600" dirty="0"/>
              <a:t>전체 </a:t>
            </a:r>
            <a:r>
              <a:rPr lang="en-US" altLang="ko-KR" sz="1600" dirty="0"/>
              <a:t>50%</a:t>
            </a:r>
            <a:r>
              <a:rPr lang="ko-KR" altLang="en-US" sz="1600" dirty="0"/>
              <a:t>의 학생이 </a:t>
            </a:r>
            <a:r>
              <a:rPr lang="en-US" altLang="ko-KR" sz="1600" dirty="0"/>
              <a:t>80</a:t>
            </a:r>
            <a:r>
              <a:rPr lang="ko-KR" altLang="en-US" sz="1600" dirty="0"/>
              <a:t>점 이상의 성적을 받았다</a:t>
            </a:r>
            <a:r>
              <a:rPr lang="en-US" altLang="ko-KR" sz="1600" dirty="0"/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50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841643" y="9987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841643" y="1472420"/>
            <a:ext cx="7443269" cy="119149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813092" y="106629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898440" y="1522774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mydata</a:t>
            </a:r>
            <a:r>
              <a:rPr lang="en-US" altLang="ko-KR" sz="1600" dirty="0"/>
              <a:t> &lt;- c(60, 62, 64, 65, 68, 69, 120)</a:t>
            </a:r>
          </a:p>
          <a:p>
            <a:r>
              <a:rPr lang="en-US" altLang="ko-KR" sz="1600" dirty="0"/>
              <a:t>quantile(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quantile(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, (0:10)/10) 		</a:t>
            </a:r>
            <a:r>
              <a:rPr lang="en-US" altLang="ko-KR" sz="1600" dirty="0">
                <a:solidFill>
                  <a:srgbClr val="4F784C"/>
                </a:solidFill>
              </a:rPr>
              <a:t># 10% </a:t>
            </a:r>
            <a:r>
              <a:rPr lang="ko-KR" altLang="en-US" sz="1600" dirty="0">
                <a:solidFill>
                  <a:srgbClr val="4F784C"/>
                </a:solidFill>
              </a:rPr>
              <a:t>단위로 구간을 나누어 계산</a:t>
            </a:r>
          </a:p>
          <a:p>
            <a:r>
              <a:rPr lang="en-US" altLang="ko-KR" sz="1600" dirty="0"/>
              <a:t>summary(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819006-89AD-49E2-A8E4-D55A21CB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2848183"/>
            <a:ext cx="7443269" cy="12671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8EF90C-CA3D-4C1A-B136-3633C87F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4081889"/>
            <a:ext cx="7443269" cy="9116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91F348-3491-4B25-ACF9-C3DC75CEF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43" y="4989665"/>
            <a:ext cx="7443269" cy="9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8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05945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산포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산포</a:t>
            </a:r>
            <a:r>
              <a:rPr lang="en-US" altLang="ko-KR" sz="1600" dirty="0"/>
              <a:t>(distribution)</a:t>
            </a:r>
            <a:r>
              <a:rPr lang="ko-KR" altLang="en-US" sz="1600" dirty="0"/>
              <a:t>란 주어진 자료에 있는 값들이 퍼져 있는 정도</a:t>
            </a:r>
            <a:r>
              <a:rPr lang="en-US" altLang="ko-KR" sz="1600" dirty="0"/>
              <a:t>(</a:t>
            </a:r>
            <a:r>
              <a:rPr lang="ko-KR" altLang="en-US" sz="1600" dirty="0"/>
              <a:t>흩어져 있는 정도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산포는 수학시간에 배운 분산</a:t>
            </a:r>
            <a:r>
              <a:rPr lang="en-US" altLang="ko-KR" sz="1600" dirty="0"/>
              <a:t>(variance)</a:t>
            </a:r>
            <a:r>
              <a:rPr lang="ko-KR" altLang="en-US" sz="1600" dirty="0"/>
              <a:t>과 표준편차</a:t>
            </a:r>
            <a:r>
              <a:rPr lang="en-US" altLang="ko-KR" sz="1600" dirty="0"/>
              <a:t>(standard deviation)</a:t>
            </a:r>
            <a:r>
              <a:rPr lang="ko-KR" altLang="en-US" sz="1600" dirty="0"/>
              <a:t>를 가지고 파악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분산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표준편차</a:t>
            </a:r>
            <a:r>
              <a:rPr lang="en-US" altLang="ko-KR" sz="1600" dirty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자료의 분산과 표준편차가 작다는 의미는 자료의 </a:t>
            </a:r>
            <a:r>
              <a:rPr lang="ko-KR" altLang="en-US" sz="1600" dirty="0" err="1"/>
              <a:t>관측값들이</a:t>
            </a:r>
            <a:r>
              <a:rPr lang="ko-KR" altLang="en-US" sz="1600" dirty="0"/>
              <a:t> 평균값 부근에 모여 있다는 뜻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_x253468448" descr="EMB00002e083606">
            <a:extLst>
              <a:ext uri="{FF2B5EF4-FFF2-40B4-BE49-F238E27FC236}">
                <a16:creationId xmlns:a16="http://schemas.microsoft.com/office/drawing/2014/main" id="{3D14F214-C71E-4AF1-8119-1F4757CD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11" y="2943190"/>
            <a:ext cx="1964858" cy="56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253438640" descr="EMB00002e083607">
            <a:extLst>
              <a:ext uri="{FF2B5EF4-FFF2-40B4-BE49-F238E27FC236}">
                <a16:creationId xmlns:a16="http://schemas.microsoft.com/office/drawing/2014/main" id="{78042FB0-5CDC-4FC0-B667-B3143BD2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26" y="4284095"/>
            <a:ext cx="900100" cy="3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06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841643" y="9987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841643" y="1472420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813092" y="106629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5-7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898440" y="1522774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mydata</a:t>
            </a:r>
            <a:r>
              <a:rPr lang="en-US" altLang="ko-KR" sz="1600" dirty="0"/>
              <a:t> &lt;- c(60, 62, 64, 65, 68, 69, 120)</a:t>
            </a:r>
          </a:p>
          <a:p>
            <a:r>
              <a:rPr lang="en-US" altLang="ko-KR" sz="1600" dirty="0"/>
              <a:t>var(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분산</a:t>
            </a:r>
          </a:p>
          <a:p>
            <a:r>
              <a:rPr lang="en-US" altLang="ko-KR" sz="1600" dirty="0" err="1"/>
              <a:t>sd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표준편차</a:t>
            </a:r>
          </a:p>
          <a:p>
            <a:r>
              <a:rPr lang="en-US" altLang="ko-KR" sz="1600" dirty="0"/>
              <a:t>range(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값의 범위</a:t>
            </a:r>
          </a:p>
          <a:p>
            <a:r>
              <a:rPr lang="en-US" altLang="ko-KR" sz="1600" dirty="0"/>
              <a:t>diff(range(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))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최댓값</a:t>
            </a:r>
            <a:r>
              <a:rPr lang="en-US" altLang="ko-KR" sz="1600" dirty="0">
                <a:solidFill>
                  <a:srgbClr val="4F784C"/>
                </a:solidFill>
              </a:rPr>
              <a:t>, </a:t>
            </a:r>
            <a:r>
              <a:rPr lang="ko-KR" altLang="en-US" sz="1600" dirty="0">
                <a:solidFill>
                  <a:srgbClr val="4F784C"/>
                </a:solidFill>
              </a:rPr>
              <a:t>최솟값의 차이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435E97-3621-4856-BC75-FCFF2F3B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113965"/>
            <a:ext cx="7443269" cy="12065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66F2BE-5746-445E-A4B4-48BBD964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4276343"/>
            <a:ext cx="7443269" cy="6298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DA21D9-3076-4737-84C2-C6D71DCF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55" y="4911190"/>
            <a:ext cx="7443269" cy="7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0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437361"/>
                </a:solidFill>
              </a:rPr>
              <a:t>히스토그램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히스토그램</a:t>
            </a:r>
            <a:r>
              <a:rPr lang="en-US" altLang="ko-KR" sz="1600" dirty="0"/>
              <a:t>(histogram)</a:t>
            </a:r>
            <a:r>
              <a:rPr lang="ko-KR" altLang="en-US" sz="1600" dirty="0"/>
              <a:t>은 외관상 막대그래프와 비슷한 그래프로</a:t>
            </a:r>
            <a:r>
              <a:rPr lang="en-US" altLang="ko-KR" sz="1600" dirty="0"/>
              <a:t>, </a:t>
            </a:r>
            <a:r>
              <a:rPr lang="ko-KR" altLang="en-US" sz="1600" dirty="0"/>
              <a:t>연속형 자료의 분포를 </a:t>
            </a:r>
            <a:r>
              <a:rPr lang="ko-KR" altLang="en-US" sz="1600" dirty="0" err="1"/>
              <a:t>시각화할</a:t>
            </a:r>
            <a:r>
              <a:rPr lang="ko-KR" altLang="en-US" sz="1600" dirty="0"/>
              <a:t> 때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막대그래프를 그리려면 값의 종류별로 개수를 셀 수 이어야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키와 몸무게 등의 자료는 값의 종류라는 개념이 없어서 종류별로 개수를 셀 수 없음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대신에 연속형 자료에서는 구간을 나누고 구간에 속하는 값들의 개수를 세는 방법을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44F9B6-9FCD-418F-B1F0-831367379586}"/>
              </a:ext>
            </a:extLst>
          </p:cNvPr>
          <p:cNvSpPr/>
          <p:nvPr/>
        </p:nvSpPr>
        <p:spPr>
          <a:xfrm>
            <a:off x="976658" y="365697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7A0B2B-FAEF-4B7A-97DE-31EE7D0B855F}"/>
              </a:ext>
            </a:extLst>
          </p:cNvPr>
          <p:cNvSpPr/>
          <p:nvPr/>
        </p:nvSpPr>
        <p:spPr>
          <a:xfrm>
            <a:off x="976658" y="4130662"/>
            <a:ext cx="7443269" cy="235867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798A8-D3A1-4347-AEA8-699EF5DAA164}"/>
              </a:ext>
            </a:extLst>
          </p:cNvPr>
          <p:cNvSpPr txBox="1"/>
          <p:nvPr/>
        </p:nvSpPr>
        <p:spPr>
          <a:xfrm>
            <a:off x="948107" y="372454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5-8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3ABF4-FFAB-42C5-B732-A0F86F534457}"/>
              </a:ext>
            </a:extLst>
          </p:cNvPr>
          <p:cNvSpPr txBox="1"/>
          <p:nvPr/>
        </p:nvSpPr>
        <p:spPr>
          <a:xfrm>
            <a:off x="1033455" y="4181016"/>
            <a:ext cx="7093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dist</a:t>
            </a:r>
            <a:r>
              <a:rPr lang="en-US" altLang="ko-KR" sz="1600" dirty="0"/>
              <a:t> &lt;- cars[,2]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자동차 제동거리</a:t>
            </a:r>
          </a:p>
          <a:p>
            <a:r>
              <a:rPr lang="en-US" altLang="ko-KR" sz="1600" dirty="0"/>
              <a:t>hist(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, 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자료</a:t>
            </a:r>
            <a:r>
              <a:rPr lang="en-US" altLang="ko-KR" sz="1600" dirty="0">
                <a:solidFill>
                  <a:srgbClr val="437361"/>
                </a:solidFill>
              </a:rPr>
              <a:t>(data)</a:t>
            </a:r>
          </a:p>
          <a:p>
            <a:r>
              <a:rPr lang="en-US" altLang="ko-KR" sz="1600" dirty="0"/>
              <a:t> 	main="Histogram for </a:t>
            </a:r>
            <a:r>
              <a:rPr lang="ko-KR" altLang="en-US" sz="1600" dirty="0"/>
              <a:t>제동거리</a:t>
            </a:r>
            <a:r>
              <a:rPr lang="en-US" altLang="ko-KR" sz="1600" dirty="0"/>
              <a:t>",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xlab</a:t>
            </a:r>
            <a:r>
              <a:rPr lang="en-US" altLang="ko-KR" sz="1600" dirty="0"/>
              <a:t> ="</a:t>
            </a:r>
            <a:r>
              <a:rPr lang="ko-KR" altLang="en-US" sz="1600" dirty="0"/>
              <a:t>제동거리</a:t>
            </a:r>
            <a:r>
              <a:rPr lang="en-US" altLang="ko-KR" sz="1600" dirty="0"/>
              <a:t>", 	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ylab</a:t>
            </a:r>
            <a:r>
              <a:rPr lang="en-US" altLang="ko-KR" sz="1600" dirty="0"/>
              <a:t>="</a:t>
            </a:r>
            <a:r>
              <a:rPr lang="ko-KR" altLang="en-US" sz="1600" dirty="0"/>
              <a:t>빈도수</a:t>
            </a:r>
            <a:r>
              <a:rPr lang="en-US" altLang="ko-KR" sz="1600" dirty="0"/>
              <a:t>", 			</a:t>
            </a:r>
            <a:r>
              <a:rPr lang="en-US" altLang="ko-KR" sz="1600" dirty="0">
                <a:solidFill>
                  <a:srgbClr val="4F784C"/>
                </a:solidFill>
              </a:rPr>
              <a:t># y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border="blue",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 테두리색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col="green",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 색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las=2, 		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축 글씨 방향</a:t>
            </a:r>
            <a:r>
              <a:rPr lang="en-US" altLang="ko-KR" sz="1600" dirty="0">
                <a:solidFill>
                  <a:srgbClr val="4F784C"/>
                </a:solidFill>
              </a:rPr>
              <a:t>(0~3)</a:t>
            </a:r>
          </a:p>
          <a:p>
            <a:r>
              <a:rPr lang="en-US" altLang="ko-KR" sz="1600" dirty="0"/>
              <a:t> 	breaks=5)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 개수 조절</a:t>
            </a:r>
          </a:p>
        </p:txBody>
      </p:sp>
    </p:spTree>
    <p:extLst>
      <p:ext uri="{BB962C8B-B14F-4D97-AF65-F5344CB8AC3E}">
        <p14:creationId xmlns:p14="http://schemas.microsoft.com/office/powerpoint/2010/main" val="3065965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D89ABB-3D46-42A6-8E5B-E013563E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1" y="1052051"/>
            <a:ext cx="7470422" cy="29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7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6E87F6-D704-4CCF-9059-ED231CD10E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자료의 종류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6032C-7718-4123-A241-C15466A3B0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983798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막대그래프와 히스토그램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85689-8038-4EB6-A056-DDD9D44CE30C}"/>
              </a:ext>
            </a:extLst>
          </p:cNvPr>
          <p:cNvSpPr txBox="1"/>
          <p:nvPr/>
        </p:nvSpPr>
        <p:spPr>
          <a:xfrm>
            <a:off x="2900273" y="5992041"/>
            <a:ext cx="334345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-8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막대그래프와 히스토그램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0D3828-3B30-487F-A406-20D6968D3ACE}"/>
              </a:ext>
            </a:extLst>
          </p:cNvPr>
          <p:cNvSpPr txBox="1">
            <a:spLocks/>
          </p:cNvSpPr>
          <p:nvPr/>
        </p:nvSpPr>
        <p:spPr>
          <a:xfrm>
            <a:off x="296525" y="593725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히스토그램은 외관상 막대그래프와 유사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일반적으로 막대 사이에 간격 있으면 막대그래프</a:t>
            </a:r>
            <a:r>
              <a:rPr lang="en-US" altLang="ko-KR" sz="1600" dirty="0"/>
              <a:t>, </a:t>
            </a:r>
            <a:r>
              <a:rPr lang="ko-KR" altLang="en-US" sz="1600" dirty="0"/>
              <a:t>간격 없이 막대들이 붙어 있으면 히스토그램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막대그래프에서는 막대의 면적이 의미가 없지만 히스토그램에서는 막대의 면적도 의미가 있음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644BB-377D-4D86-A212-75FCA32C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33" y="3248980"/>
            <a:ext cx="5413934" cy="27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49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5. </a:t>
            </a:r>
            <a:r>
              <a:rPr lang="ko-KR" altLang="en-US" sz="2000" b="1" dirty="0">
                <a:solidFill>
                  <a:srgbClr val="437361"/>
                </a:solidFill>
              </a:rPr>
              <a:t>상자그림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상자그림</a:t>
            </a:r>
            <a:r>
              <a:rPr lang="en-US" altLang="ko-KR" sz="1600" dirty="0"/>
              <a:t>(box plot)</a:t>
            </a:r>
            <a:r>
              <a:rPr lang="ko-KR" altLang="en-US" sz="1600" dirty="0"/>
              <a:t>은 상자 수염 그림</a:t>
            </a:r>
            <a:r>
              <a:rPr lang="en-US" altLang="ko-KR" sz="1600" dirty="0"/>
              <a:t>(box and whisker plot)</a:t>
            </a:r>
            <a:r>
              <a:rPr lang="ko-KR" altLang="en-US" sz="1600" dirty="0"/>
              <a:t>으로도 부르며</a:t>
            </a:r>
            <a:r>
              <a:rPr lang="en-US" altLang="ko-KR" sz="1600" dirty="0"/>
              <a:t>, </a:t>
            </a:r>
            <a:r>
              <a:rPr lang="ko-KR" altLang="en-US" sz="1600" dirty="0"/>
              <a:t>사분위수를 </a:t>
            </a:r>
            <a:r>
              <a:rPr lang="ko-KR" altLang="en-US" sz="1600" dirty="0" err="1"/>
              <a:t>시각화하여</a:t>
            </a:r>
            <a:r>
              <a:rPr lang="ko-KR" altLang="en-US" sz="1600" dirty="0"/>
              <a:t> 그래프 형태로 나타낸 것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하나의 그래프로 데이터의 분포 형태를 포함한 다양한 정보를 전달하기 때문에 단일변수 수치형 자료를 파악하는 데 자주 사용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BC6F31-95A7-42C9-A642-F96BD40E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15" y="3149259"/>
            <a:ext cx="6172200" cy="2790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A5A3B6-F956-4E2E-BA88-9D3EDBB7F63E}"/>
              </a:ext>
            </a:extLst>
          </p:cNvPr>
          <p:cNvSpPr txBox="1"/>
          <p:nvPr/>
        </p:nvSpPr>
        <p:spPr>
          <a:xfrm>
            <a:off x="3035288" y="5841459"/>
            <a:ext cx="334345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-9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상자그림의 구성 요소</a:t>
            </a:r>
          </a:p>
        </p:txBody>
      </p:sp>
    </p:spTree>
    <p:extLst>
      <p:ext uri="{BB962C8B-B14F-4D97-AF65-F5344CB8AC3E}">
        <p14:creationId xmlns:p14="http://schemas.microsoft.com/office/powerpoint/2010/main" val="507817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841643" y="9987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841643" y="1472420"/>
            <a:ext cx="7443269" cy="72611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813092" y="106629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898440" y="1522774"/>
            <a:ext cx="709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dist</a:t>
            </a:r>
            <a:r>
              <a:rPr lang="en-US" altLang="ko-KR" sz="1600" dirty="0"/>
              <a:t> &lt;- cars[,2]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자동차 제동거리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단위</a:t>
            </a:r>
            <a:r>
              <a:rPr lang="en-US" altLang="ko-KR" sz="1600" dirty="0">
                <a:solidFill>
                  <a:srgbClr val="4F784C"/>
                </a:solidFill>
              </a:rPr>
              <a:t>: </a:t>
            </a:r>
            <a:r>
              <a:rPr lang="ko-KR" altLang="en-US" sz="1600" dirty="0">
                <a:solidFill>
                  <a:srgbClr val="4F784C"/>
                </a:solidFill>
              </a:rPr>
              <a:t>피트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boxplot(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, main="</a:t>
            </a:r>
            <a:r>
              <a:rPr lang="ko-KR" altLang="en-US" sz="1600" dirty="0"/>
              <a:t>자동차 제동거리</a:t>
            </a:r>
            <a:r>
              <a:rPr lang="en-US" altLang="ko-KR" sz="1600" dirty="0"/>
              <a:t>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EC5D98-F832-44FB-8FDB-D12FA1C7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75" y="2426721"/>
            <a:ext cx="7438437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30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841643" y="9987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841643" y="1472420"/>
            <a:ext cx="7443269" cy="4978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813092" y="106629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898440" y="1522774"/>
            <a:ext cx="709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boxplot.stats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7F9A97-E21A-4272-AF88-DA788F49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3" y="2193114"/>
            <a:ext cx="7438300" cy="35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8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단일변수 연속형 자료의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6. </a:t>
            </a:r>
            <a:r>
              <a:rPr lang="ko-KR" altLang="en-US" sz="2000" b="1" dirty="0">
                <a:solidFill>
                  <a:srgbClr val="437361"/>
                </a:solidFill>
              </a:rPr>
              <a:t>그룹이 있는 자료의 상자그림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310D5C-033A-4218-B7C0-F01571FA8778}"/>
              </a:ext>
            </a:extLst>
          </p:cNvPr>
          <p:cNvSpPr/>
          <p:nvPr/>
        </p:nvSpPr>
        <p:spPr>
          <a:xfrm>
            <a:off x="976658" y="12841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93471-69B2-4052-9B4D-45023DCEC456}"/>
              </a:ext>
            </a:extLst>
          </p:cNvPr>
          <p:cNvSpPr/>
          <p:nvPr/>
        </p:nvSpPr>
        <p:spPr>
          <a:xfrm>
            <a:off x="976658" y="1757820"/>
            <a:ext cx="7443269" cy="47369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9CD3F-E14A-45A9-9E77-D17CDB5CC447}"/>
              </a:ext>
            </a:extLst>
          </p:cNvPr>
          <p:cNvSpPr txBox="1"/>
          <p:nvPr/>
        </p:nvSpPr>
        <p:spPr>
          <a:xfrm>
            <a:off x="948107" y="135169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5-11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8AF63-7323-4D83-A183-D1DA29599DDB}"/>
              </a:ext>
            </a:extLst>
          </p:cNvPr>
          <p:cNvSpPr txBox="1"/>
          <p:nvPr/>
        </p:nvSpPr>
        <p:spPr>
          <a:xfrm>
            <a:off x="1033455" y="1808174"/>
            <a:ext cx="709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boxplot(</a:t>
            </a:r>
            <a:r>
              <a:rPr lang="en-US" altLang="ko-KR" sz="1600" dirty="0" err="1"/>
              <a:t>Petal.Length~Species</a:t>
            </a:r>
            <a:r>
              <a:rPr lang="en-US" altLang="ko-KR" sz="1600" dirty="0"/>
              <a:t>, data=iris, main="</a:t>
            </a:r>
            <a:r>
              <a:rPr lang="ko-KR" altLang="en-US" sz="1600" dirty="0" err="1"/>
              <a:t>품종별</a:t>
            </a:r>
            <a:r>
              <a:rPr lang="ko-KR" altLang="en-US" sz="1600" dirty="0"/>
              <a:t> 꽃잎의 길이</a:t>
            </a:r>
            <a:r>
              <a:rPr lang="en-US" altLang="ko-KR" sz="1600" dirty="0"/>
              <a:t>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1EDBBA-63B6-461D-A599-3E1CDC0E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2503606"/>
            <a:ext cx="7443269" cy="3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5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한 화면에 그래프 여러 개 출력하기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0D3828-3B30-487F-A406-20D6968D3ACE}"/>
              </a:ext>
            </a:extLst>
          </p:cNvPr>
          <p:cNvSpPr txBox="1">
            <a:spLocks/>
          </p:cNvSpPr>
          <p:nvPr/>
        </p:nvSpPr>
        <p:spPr>
          <a:xfrm>
            <a:off x="296525" y="593725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860529-B9DD-4DBF-93FD-84AE9B44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8" y="593725"/>
            <a:ext cx="7496175" cy="3905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48270F-761A-4F23-935F-1088224B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78" y="4498975"/>
            <a:ext cx="7496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43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0D3828-3B30-487F-A406-20D6968D3ACE}"/>
              </a:ext>
            </a:extLst>
          </p:cNvPr>
          <p:cNvSpPr txBox="1">
            <a:spLocks/>
          </p:cNvSpPr>
          <p:nvPr/>
        </p:nvSpPr>
        <p:spPr>
          <a:xfrm>
            <a:off x="296525" y="593725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05E6D-5D87-492D-A3EC-36F0F1BB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403775"/>
            <a:ext cx="7658100" cy="3114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743F6-FF41-4059-93B4-351712789293}"/>
              </a:ext>
            </a:extLst>
          </p:cNvPr>
          <p:cNvSpPr txBox="1"/>
          <p:nvPr/>
        </p:nvSpPr>
        <p:spPr>
          <a:xfrm>
            <a:off x="2900273" y="4521353"/>
            <a:ext cx="334345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-11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한 화면에 여러 개의 그래프 출력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F18ECE5-184E-40F5-A66A-88CB0404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한 화면에 그래프 여러 개 출력하기</a:t>
            </a:r>
          </a:p>
        </p:txBody>
      </p:sp>
    </p:spTree>
    <p:extLst>
      <p:ext uri="{BB962C8B-B14F-4D97-AF65-F5344CB8AC3E}">
        <p14:creationId xmlns:p14="http://schemas.microsoft.com/office/powerpoint/2010/main" val="2746269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07234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자료의 특성에 따른 분류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범주형 자료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범주형 자료</a:t>
            </a:r>
            <a:r>
              <a:rPr lang="en-US" altLang="ko-KR" sz="1600" dirty="0"/>
              <a:t>(categorical data)</a:t>
            </a:r>
            <a:r>
              <a:rPr lang="ko-KR" altLang="en-US" sz="1600" dirty="0"/>
              <a:t>는 질적 자료</a:t>
            </a:r>
            <a:r>
              <a:rPr lang="en-US" altLang="ko-KR" sz="1600" dirty="0"/>
              <a:t>(qualitative data)</a:t>
            </a:r>
            <a:r>
              <a:rPr lang="ko-KR" altLang="en-US" sz="1600" dirty="0"/>
              <a:t>라고도 부르며</a:t>
            </a:r>
            <a:r>
              <a:rPr lang="en-US" altLang="ko-KR" sz="1600" dirty="0"/>
              <a:t>, </a:t>
            </a:r>
            <a:r>
              <a:rPr lang="ko-KR" altLang="en-US" sz="1600" dirty="0"/>
              <a:t>성별과 같이 범주 또는 그룹으로 구분할 수 있는 값으로 구성된 자료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EFB5D-792F-4238-9931-04F940EDB071}"/>
              </a:ext>
            </a:extLst>
          </p:cNvPr>
          <p:cNvSpPr txBox="1"/>
          <p:nvPr/>
        </p:nvSpPr>
        <p:spPr>
          <a:xfrm>
            <a:off x="3535054" y="2714732"/>
            <a:ext cx="2343922" cy="440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</a:rPr>
              <a:t>자료의 특성에 따른 분류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47C8F-4134-4092-82D2-E101CF39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51" y="1628800"/>
            <a:ext cx="6196497" cy="11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D63485F-A35C-4778-B6A4-FC5DF389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30" y="3113965"/>
            <a:ext cx="4809345" cy="8206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07234"/>
            <a:ext cx="8550950" cy="56705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범주형 자료의 값들은 기본적으로 숫자로 표현할 수 없고</a:t>
            </a:r>
            <a:r>
              <a:rPr lang="en-US" altLang="ko-KR" sz="1600" dirty="0"/>
              <a:t>, </a:t>
            </a:r>
            <a:r>
              <a:rPr lang="ko-KR" altLang="en-US" sz="1600" dirty="0"/>
              <a:t>대소</a:t>
            </a:r>
            <a:r>
              <a:rPr lang="en-US" altLang="ko-KR" sz="1600" dirty="0"/>
              <a:t>(</a:t>
            </a:r>
            <a:r>
              <a:rPr lang="ko-KR" altLang="en-US" sz="1600" dirty="0"/>
              <a:t>大小</a:t>
            </a:r>
            <a:r>
              <a:rPr lang="en-US" altLang="ko-KR" sz="1600" dirty="0"/>
              <a:t>) </a:t>
            </a:r>
            <a:r>
              <a:rPr lang="ko-KR" altLang="en-US" sz="1600" dirty="0"/>
              <a:t>비교나 산술 연산이 적용되지 않음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아래와 같이 범주형 자료를 숫자로 표기했다고 해서 계산 가능한 연속형 자료가 되는 것은 아님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B42593-650D-4F7B-A6EC-47A0EBAC3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588" y="1943835"/>
            <a:ext cx="4864822" cy="126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1B139-69FA-4E4A-9E2C-B7AF626B1A42}"/>
              </a:ext>
            </a:extLst>
          </p:cNvPr>
          <p:cNvSpPr txBox="1"/>
          <p:nvPr/>
        </p:nvSpPr>
        <p:spPr>
          <a:xfrm>
            <a:off x="3693487" y="3969060"/>
            <a:ext cx="1757026" cy="2970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범주형 자료의 예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EE5880F-D650-4514-A323-2BB420888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15640"/>
              </p:ext>
            </p:extLst>
          </p:nvPr>
        </p:nvGraphicFramePr>
        <p:xfrm>
          <a:off x="1241630" y="5679250"/>
          <a:ext cx="4068018" cy="673164"/>
        </p:xfrm>
        <a:graphic>
          <a:graphicData uri="http://schemas.openxmlformats.org/drawingml/2006/table">
            <a:tbl>
              <a:tblPr/>
              <a:tblGrid>
                <a:gridCol w="4068018">
                  <a:extLst>
                    <a:ext uri="{9D8B030D-6E8A-4147-A177-3AD203B41FA5}">
                      <a16:colId xmlns:a16="http://schemas.microsoft.com/office/drawing/2014/main" val="2781529913"/>
                    </a:ext>
                  </a:extLst>
                </a:gridCol>
              </a:tblGrid>
              <a:tr h="3221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성별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0, 1           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혈액형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1, 2, 3, 4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4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5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연속형 자료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연속형 자료</a:t>
            </a:r>
            <a:r>
              <a:rPr lang="en-US" altLang="ko-KR" sz="1600" dirty="0"/>
              <a:t>(numerical data)</a:t>
            </a:r>
            <a:r>
              <a:rPr lang="ko-KR" altLang="en-US" sz="1600" dirty="0"/>
              <a:t>는 양적자료</a:t>
            </a:r>
            <a:r>
              <a:rPr lang="en-US" altLang="ko-KR" sz="1600" dirty="0"/>
              <a:t>(quantitative data)</a:t>
            </a:r>
            <a:r>
              <a:rPr lang="ko-KR" altLang="en-US" sz="1600" dirty="0"/>
              <a:t>라고도 부르며</a:t>
            </a:r>
            <a:r>
              <a:rPr lang="en-US" altLang="ko-KR" sz="1600" dirty="0"/>
              <a:t>, </a:t>
            </a:r>
            <a:r>
              <a:rPr lang="ko-KR" altLang="en-US" sz="1600" dirty="0"/>
              <a:t>크기가 있는 숫자들로 구성된 자료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연속형 자료의 값들은 대소</a:t>
            </a:r>
            <a:r>
              <a:rPr lang="en-US" altLang="ko-KR" sz="1600" dirty="0"/>
              <a:t> </a:t>
            </a:r>
            <a:r>
              <a:rPr lang="ko-KR" altLang="en-US" sz="1600" dirty="0"/>
              <a:t>비교가 가능하고</a:t>
            </a:r>
            <a:r>
              <a:rPr lang="en-US" altLang="ko-KR" sz="1600" dirty="0"/>
              <a:t>, </a:t>
            </a:r>
            <a:r>
              <a:rPr lang="ko-KR" altLang="en-US" sz="1600" dirty="0"/>
              <a:t>평균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</a:t>
            </a:r>
            <a:r>
              <a:rPr lang="en-US" altLang="ko-KR" sz="1600" dirty="0"/>
              <a:t>, </a:t>
            </a:r>
            <a:r>
              <a:rPr lang="ko-KR" altLang="en-US" sz="1600" dirty="0"/>
              <a:t>최솟값과 같은 산술 연산이 가능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C4D827-F3D3-4308-BE38-DB88D75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45" y="2955843"/>
            <a:ext cx="4822528" cy="2008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14C15-3F88-4D99-856D-388C11018798}"/>
              </a:ext>
            </a:extLst>
          </p:cNvPr>
          <p:cNvSpPr txBox="1"/>
          <p:nvPr/>
        </p:nvSpPr>
        <p:spPr>
          <a:xfrm>
            <a:off x="3828501" y="4964229"/>
            <a:ext cx="17570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-2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연속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형 자료의 예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0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변수의 개수에 따른 분류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통계학에서 말하는 변수는 우리가 </a:t>
            </a:r>
            <a:r>
              <a:rPr lang="en-US" altLang="ko-KR" sz="1600" dirty="0"/>
              <a:t>R</a:t>
            </a:r>
            <a:r>
              <a:rPr lang="ko-KR" altLang="en-US" sz="1600" dirty="0"/>
              <a:t>에서 배운 변수와는 의미상 다소 차이가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통계학에서의 변수는 우리가 ‘연구</a:t>
            </a:r>
            <a:r>
              <a:rPr lang="en-US" altLang="ko-KR" sz="1600" dirty="0"/>
              <a:t>, </a:t>
            </a:r>
            <a:r>
              <a:rPr lang="ko-KR" altLang="en-US" sz="1600" dirty="0"/>
              <a:t>조사</a:t>
            </a:r>
            <a:r>
              <a:rPr lang="en-US" altLang="ko-KR" sz="1600" dirty="0"/>
              <a:t>, </a:t>
            </a:r>
            <a:r>
              <a:rPr lang="ko-KR" altLang="en-US" sz="1600" dirty="0"/>
              <a:t>관찰하고 싶은 대상의 </a:t>
            </a:r>
            <a:r>
              <a:rPr lang="ko-KR" altLang="en-US" sz="1600" dirty="0" err="1"/>
              <a:t>특성’을</a:t>
            </a:r>
            <a:r>
              <a:rPr lang="ko-KR" altLang="en-US" sz="1600" dirty="0"/>
              <a:t> 말하며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몸무게</a:t>
            </a:r>
            <a:r>
              <a:rPr lang="en-US" altLang="ko-KR" sz="1600" dirty="0"/>
              <a:t>, </a:t>
            </a:r>
            <a:r>
              <a:rPr lang="ko-KR" altLang="en-US" sz="1600" dirty="0"/>
              <a:t>혈액형</a:t>
            </a:r>
            <a:r>
              <a:rPr lang="en-US" altLang="ko-KR" sz="1600" dirty="0"/>
              <a:t>, </a:t>
            </a:r>
            <a:r>
              <a:rPr lang="ko-KR" altLang="en-US" sz="1600" dirty="0"/>
              <a:t>매출액</a:t>
            </a:r>
            <a:r>
              <a:rPr lang="en-US" altLang="ko-KR" sz="1600" dirty="0"/>
              <a:t>, </a:t>
            </a:r>
            <a:r>
              <a:rPr lang="ko-KR" altLang="en-US" sz="1600" dirty="0"/>
              <a:t>습도</a:t>
            </a:r>
            <a:r>
              <a:rPr lang="en-US" altLang="ko-KR" sz="1600" dirty="0"/>
              <a:t>, </a:t>
            </a:r>
            <a:r>
              <a:rPr lang="ko-KR" altLang="en-US" sz="1600" dirty="0"/>
              <a:t>미세먼지 농도 등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단일변수 자료</a:t>
            </a:r>
            <a:r>
              <a:rPr lang="en-US" altLang="ko-KR" sz="1600" dirty="0"/>
              <a:t>(univariate data): </a:t>
            </a:r>
            <a:r>
              <a:rPr lang="ko-KR" altLang="en-US" sz="1600" dirty="0"/>
              <a:t>하나의 변수로만 구성된 자료</a:t>
            </a:r>
            <a:r>
              <a:rPr lang="en-US" altLang="ko-KR" sz="1600" dirty="0"/>
              <a:t>, ‘</a:t>
            </a:r>
            <a:r>
              <a:rPr lang="ko-KR" altLang="en-US" sz="1600" dirty="0" err="1"/>
              <a:t>일변량</a:t>
            </a:r>
            <a:r>
              <a:rPr lang="ko-KR" altLang="en-US" sz="1600" dirty="0"/>
              <a:t> 자료</a:t>
            </a:r>
            <a:r>
              <a:rPr lang="en-US" altLang="ko-KR" sz="1600" dirty="0"/>
              <a:t>’</a:t>
            </a:r>
            <a:r>
              <a:rPr lang="ko-KR" altLang="en-US" sz="1600" dirty="0"/>
              <a:t>라고도 부름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다중변수 자료</a:t>
            </a:r>
            <a:r>
              <a:rPr lang="en-US" altLang="ko-KR" sz="1600" dirty="0"/>
              <a:t>(multivariate data): </a:t>
            </a:r>
            <a:r>
              <a:rPr lang="ko-KR" altLang="en-US" sz="1600" dirty="0"/>
              <a:t>두 개 이상의 변수로 구성된 자료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다변량</a:t>
            </a:r>
            <a:r>
              <a:rPr lang="ko-KR" altLang="en-US" sz="1600" dirty="0"/>
              <a:t> 자료라고 부름</a:t>
            </a:r>
            <a:r>
              <a:rPr lang="en-US" altLang="ko-KR" sz="1600" dirty="0"/>
              <a:t>. </a:t>
            </a:r>
            <a:r>
              <a:rPr lang="ko-KR" altLang="en-US" sz="1600" dirty="0"/>
              <a:t>특별히 두 개의 변수로 구성된 자료를 </a:t>
            </a:r>
            <a:r>
              <a:rPr lang="ko-KR" altLang="en-US" sz="1600" dirty="0" err="1"/>
              <a:t>이변량</a:t>
            </a:r>
            <a:r>
              <a:rPr lang="ko-KR" altLang="en-US" sz="1600" dirty="0"/>
              <a:t> 자료</a:t>
            </a:r>
            <a:r>
              <a:rPr lang="en-US" altLang="ko-KR" sz="1600" dirty="0"/>
              <a:t>(bivariate data)</a:t>
            </a:r>
            <a:r>
              <a:rPr lang="ko-KR" altLang="en-US" sz="1600" dirty="0"/>
              <a:t>라고 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E80B3-3101-4190-AC91-217B4AB29BF8}"/>
              </a:ext>
            </a:extLst>
          </p:cNvPr>
          <p:cNvSpPr txBox="1"/>
          <p:nvPr/>
        </p:nvSpPr>
        <p:spPr>
          <a:xfrm>
            <a:off x="3535054" y="3499037"/>
            <a:ext cx="2343922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-2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변수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</a:rPr>
              <a:t>의 개수에 따른 분류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A348F0-AD3B-4383-9B6C-74F513CE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0" y="2483895"/>
            <a:ext cx="56197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4"/>
            <a:ext cx="8550950" cy="60306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9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9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</a:t>
            </a:r>
            <a:r>
              <a:rPr lang="ko-KR" altLang="en-US" sz="1600" dirty="0"/>
              <a:t>에서는 단일변수 자료는 벡터에</a:t>
            </a:r>
            <a:r>
              <a:rPr lang="en-US" altLang="ko-KR" sz="1600" dirty="0"/>
              <a:t>, </a:t>
            </a:r>
            <a:r>
              <a:rPr lang="ko-KR" altLang="en-US" sz="1600" dirty="0"/>
              <a:t>다중변수 자료는 매트릭스나 데이터 프레임에 저장하여 분석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매트릭스 또는 데이터 프레임 형태의 자료에서 하나의 열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이 하나의 변수를 나타냄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열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의 개수 </a:t>
            </a:r>
            <a:r>
              <a:rPr lang="en-US" altLang="ko-KR" sz="1600" dirty="0"/>
              <a:t>= </a:t>
            </a:r>
            <a:r>
              <a:rPr lang="ko-KR" altLang="en-US" sz="1600" dirty="0"/>
              <a:t>변수의 개수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BCA2E-F084-47D3-9A1A-EFCA4C2AFECF}"/>
              </a:ext>
            </a:extLst>
          </p:cNvPr>
          <p:cNvSpPr txBox="1"/>
          <p:nvPr/>
        </p:nvSpPr>
        <p:spPr>
          <a:xfrm>
            <a:off x="3163762" y="3583868"/>
            <a:ext cx="2816474" cy="3641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-3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단일변수 자료와 다중변수 자료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9C32A-C9A6-4FE6-BAFB-43580086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213" y="907513"/>
            <a:ext cx="4055573" cy="277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4"/>
            <a:ext cx="8550950" cy="60306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변수의 개수와 자료의 특성에 따라 세분화된 분류가 가능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세분화된 분류에 따라 각각 서로 다른 분석 방법들이 존재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43CB84-2802-4823-BD56-C6EE57C4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47" y="1540646"/>
            <a:ext cx="6353106" cy="1197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428CF-5D8F-4A97-85E8-27E83BB4060D}"/>
              </a:ext>
            </a:extLst>
          </p:cNvPr>
          <p:cNvSpPr txBox="1"/>
          <p:nvPr/>
        </p:nvSpPr>
        <p:spPr>
          <a:xfrm>
            <a:off x="2900271" y="2819659"/>
            <a:ext cx="334345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5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-4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변수의 개수와 자료의 특성에 따른 분류</a:t>
            </a:r>
          </a:p>
        </p:txBody>
      </p:sp>
    </p:spTree>
    <p:extLst>
      <p:ext uri="{BB962C8B-B14F-4D97-AF65-F5344CB8AC3E}">
        <p14:creationId xmlns:p14="http://schemas.microsoft.com/office/powerpoint/2010/main" val="256271046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1383</Words>
  <Application>Microsoft Office PowerPoint</Application>
  <PresentationFormat>화면 슬라이드 쇼(4:3)</PresentationFormat>
  <Paragraphs>346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Adobe Kaiti Std R</vt:lpstr>
      <vt:lpstr>맑은 고딕</vt:lpstr>
      <vt:lpstr>함초롬바탕</vt:lpstr>
      <vt:lpstr>Arial</vt:lpstr>
      <vt:lpstr>Verdana</vt:lpstr>
      <vt:lpstr>Wingdings</vt:lpstr>
      <vt:lpstr>ch01_JAVA 들여다보기</vt:lpstr>
      <vt:lpstr>Chapter 05 단일변수 자료의 탐색</vt:lpstr>
      <vt:lpstr>PowerPoint 프레젠테이션</vt:lpstr>
      <vt:lpstr>PowerPoint 프레젠테이션</vt:lpstr>
      <vt:lpstr>1. 자료의 종류</vt:lpstr>
      <vt:lpstr>1. 자료의 종류</vt:lpstr>
      <vt:lpstr>1. 자료의 종류</vt:lpstr>
      <vt:lpstr>1. 자료의 종류</vt:lpstr>
      <vt:lpstr>1. 자료의 종류</vt:lpstr>
      <vt:lpstr>1. 자료의 종류</vt:lpstr>
      <vt:lpstr>PowerPoint 프레젠테이션</vt:lpstr>
      <vt:lpstr>2. 단일변수 범주형 자료의 탐색</vt:lpstr>
      <vt:lpstr>2. 단일변수 범주형 자료의 탐색</vt:lpstr>
      <vt:lpstr>2. 단일변수 범주형 자료의 탐색</vt:lpstr>
      <vt:lpstr>2. 단일변수 범주형 자료의 탐색</vt:lpstr>
      <vt:lpstr>2. 단일변수 범주형 자료의 탐색</vt:lpstr>
      <vt:lpstr>2. 단일변수 범주형 자료의 탐색</vt:lpstr>
      <vt:lpstr>2. 단일변수 범주형 자료의 탐색</vt:lpstr>
      <vt:lpstr>여기서 잠깐! 플롯 창의 Zoom 아이콘과 Export 아이콘</vt:lpstr>
      <vt:lpstr>PowerPoint 프레젠테이션</vt:lpstr>
      <vt:lpstr>3. 단일변수 연속형 자료의 탐색</vt:lpstr>
      <vt:lpstr>3. 단일변수 연속형 자료의 탐색</vt:lpstr>
      <vt:lpstr>3. 단일변수 연속형 자료의 탐색</vt:lpstr>
      <vt:lpstr>3. 단일변수 연속형 자료의 탐색</vt:lpstr>
      <vt:lpstr>3. 단일변수 연속형 자료의 탐색</vt:lpstr>
      <vt:lpstr>3. 단일변수 연속형 자료의 탐색</vt:lpstr>
      <vt:lpstr>3. 단일변수 연속형 자료의 탐색</vt:lpstr>
      <vt:lpstr>3. 단일변수 연속형 자료의 탐색</vt:lpstr>
      <vt:lpstr>3. 단일변수 연속형 자료의 탐색</vt:lpstr>
      <vt:lpstr>3. 단일변수 연속형 자료의 탐색</vt:lpstr>
      <vt:lpstr>여기서 잠깐! 막대그래프와 히스토그램 비교</vt:lpstr>
      <vt:lpstr>3. 단일변수 연속형 자료의 탐색</vt:lpstr>
      <vt:lpstr>3. 단일변수 연속형 자료의 탐색</vt:lpstr>
      <vt:lpstr>3. 단일변수 연속형 자료의 탐색</vt:lpstr>
      <vt:lpstr>3. 단일변수 연속형 자료의 탐색</vt:lpstr>
      <vt:lpstr>여기서 잠깐! 한 화면에 그래프 여러 개 출력하기</vt:lpstr>
      <vt:lpstr>여기서 잠깐! 한 화면에 그래프 여러 개 출력하기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596</cp:revision>
  <dcterms:created xsi:type="dcterms:W3CDTF">2012-07-23T02:34:37Z</dcterms:created>
  <dcterms:modified xsi:type="dcterms:W3CDTF">2019-08-20T06:40:08Z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