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5"/>
  </p:notesMasterIdLst>
  <p:handoutMasterIdLst>
    <p:handoutMasterId r:id="rId46"/>
  </p:handoutMasterIdLst>
  <p:sldIdLst>
    <p:sldId id="329" r:id="rId2"/>
    <p:sldId id="328" r:id="rId3"/>
    <p:sldId id="52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524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525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26" r:id="rId29"/>
    <p:sldId id="506" r:id="rId30"/>
    <p:sldId id="507" r:id="rId31"/>
    <p:sldId id="508" r:id="rId32"/>
    <p:sldId id="509" r:id="rId33"/>
    <p:sldId id="510" r:id="rId34"/>
    <p:sldId id="511" r:id="rId35"/>
    <p:sldId id="513" r:id="rId36"/>
    <p:sldId id="514" r:id="rId37"/>
    <p:sldId id="516" r:id="rId38"/>
    <p:sldId id="517" r:id="rId39"/>
    <p:sldId id="518" r:id="rId40"/>
    <p:sldId id="519" r:id="rId41"/>
    <p:sldId id="520" r:id="rId42"/>
    <p:sldId id="521" r:id="rId43"/>
    <p:sldId id="522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12734E"/>
    <a:srgbClr val="437361"/>
    <a:srgbClr val="4F784C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899" autoAdjust="0"/>
  </p:normalViewPr>
  <p:slideViewPr>
    <p:cSldViewPr>
      <p:cViewPr varScale="1">
        <p:scale>
          <a:sx n="100" d="100"/>
          <a:sy n="100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3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1D8773-900D-47A4-B7CC-C128116F4887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9AF34F7F-3830-40BC-8EE3-8481CB69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E132F-9DE7-4B86-9E2F-33DE1268955C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F1058DA-9F2A-4027-9095-06FE31B5A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FD7AD0A9-0E6F-4CB6-95C2-21338E4C92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F221B59E-BFB9-40B6-868E-915BAF30E9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674036"/>
            <a:ext cx="7991475" cy="35296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06. </a:t>
            </a:r>
            <a:r>
              <a:rPr lang="ko-KR" altLang="en-US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다중변수 자료의 탐색</a:t>
            </a:r>
            <a:endParaRPr lang="en-US" altLang="ko-KR" sz="32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산점도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상관분석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선그래프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04.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자료의 탐색 실습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7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7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2536BC20-E6E4-42C2-AD09-59770F43A4E0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A1D27DD4-0755-48E9-9F7B-53A7D5ACA1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3" r:id="rId3"/>
    <p:sldLayoutId id="2147483722" r:id="rId4"/>
    <p:sldLayoutId id="2147483719" r:id="rId5"/>
    <p:sldLayoutId id="214748372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>
            <a:normAutofit/>
          </a:bodyPr>
          <a:lstStyle/>
          <a:p>
            <a:r>
              <a:rPr lang="en-US" altLang="ko-KR" dirty="0"/>
              <a:t>Chapter 06. </a:t>
            </a:r>
            <a:r>
              <a:rPr lang="ko-KR" altLang="en-US" dirty="0" err="1"/>
              <a:t>다중변수</a:t>
            </a:r>
            <a:r>
              <a:rPr lang="ko-KR" altLang="en-US" dirty="0"/>
              <a:t> 자료의 탐색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C35F12-8065-415D-ABE4-61527BAE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1" y="2645356"/>
            <a:ext cx="7547060" cy="34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FD8671-8707-406D-A235-12CB252D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3" y="2979222"/>
            <a:ext cx="7543688" cy="38507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8CBC67-0181-4779-9530-E0DF8F69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81" y="610697"/>
            <a:ext cx="7547060" cy="2034659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BA0A2C-D634-491C-B6B2-4E3078540B40}"/>
              </a:ext>
            </a:extLst>
          </p:cNvPr>
          <p:cNvSpPr txBox="1">
            <a:spLocks/>
          </p:cNvSpPr>
          <p:nvPr/>
        </p:nvSpPr>
        <p:spPr>
          <a:xfrm>
            <a:off x="4076944" y="4509119"/>
            <a:ext cx="4075171" cy="211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Petal.Length</a:t>
            </a:r>
            <a:r>
              <a:rPr lang="en-US" altLang="ko-KR" sz="1400" dirty="0"/>
              <a:t>(</a:t>
            </a:r>
            <a:r>
              <a:rPr lang="ko-KR" altLang="en-US" sz="1400" dirty="0"/>
              <a:t>꽃잎의 길이</a:t>
            </a:r>
            <a:r>
              <a:rPr lang="en-US" altLang="ko-KR" sz="1400" dirty="0"/>
              <a:t>)</a:t>
            </a:r>
            <a:r>
              <a:rPr lang="ko-KR" altLang="en-US" sz="1400" dirty="0"/>
              <a:t>의 길이가 길수록 </a:t>
            </a:r>
            <a:r>
              <a:rPr lang="en-US" altLang="ko-KR" sz="1400" dirty="0" err="1"/>
              <a:t>Petal.Width</a:t>
            </a:r>
            <a:r>
              <a:rPr lang="en-US" altLang="ko-KR" sz="1400" dirty="0"/>
              <a:t>(</a:t>
            </a:r>
            <a:r>
              <a:rPr lang="ko-KR" altLang="en-US" sz="1400" dirty="0"/>
              <a:t>꽃잎의 폭</a:t>
            </a:r>
            <a:r>
              <a:rPr lang="en-US" altLang="ko-KR" sz="1400" dirty="0"/>
              <a:t>)</a:t>
            </a:r>
            <a:r>
              <a:rPr lang="ko-KR" altLang="en-US" sz="1400" dirty="0"/>
              <a:t>도 커짐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setosa</a:t>
            </a:r>
            <a:r>
              <a:rPr lang="en-US" altLang="ko-KR" sz="1400" dirty="0"/>
              <a:t> </a:t>
            </a:r>
            <a:r>
              <a:rPr lang="ko-KR" altLang="en-US" sz="1400" dirty="0"/>
              <a:t>품종은 다른 두 품종에 비해 꽃잎의 길이와 폭이 확연히 작음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virginica </a:t>
            </a:r>
            <a:r>
              <a:rPr lang="ko-KR" altLang="en-US" sz="1400" dirty="0"/>
              <a:t>품종은 다른 두 품종에 비해 꽃잎의 길이와 폭이 제일 큼</a:t>
            </a:r>
          </a:p>
        </p:txBody>
      </p:sp>
    </p:spTree>
    <p:extLst>
      <p:ext uri="{BB962C8B-B14F-4D97-AF65-F5344CB8AC3E}">
        <p14:creationId xmlns:p14="http://schemas.microsoft.com/office/powerpoint/2010/main" val="98506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3E6679-3895-445B-B3B5-BC167D9777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상관분석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00DA0-C706-480D-A6BE-1CBA471A8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66230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상관분석과 상관계수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자동차의 중량이 커지면 연비는 감소하는 추세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추세의 모양이 선</a:t>
            </a:r>
            <a:r>
              <a:rPr lang="en-US" altLang="ko-KR" sz="1600" dirty="0"/>
              <a:t>(</a:t>
            </a:r>
            <a:r>
              <a:rPr lang="ko-KR" altLang="en-US" sz="1600" dirty="0"/>
              <a:t>線</a:t>
            </a:r>
            <a:r>
              <a:rPr lang="en-US" altLang="ko-KR" sz="1600" dirty="0"/>
              <a:t>, line) </a:t>
            </a:r>
            <a:r>
              <a:rPr lang="ko-KR" altLang="en-US" sz="1600" dirty="0"/>
              <a:t>모양이어서 중량과 연비는 ‘선형적 </a:t>
            </a:r>
            <a:r>
              <a:rPr lang="ko-KR" altLang="en-US" sz="1600" dirty="0" err="1"/>
              <a:t>관계’에</a:t>
            </a:r>
            <a:r>
              <a:rPr lang="ko-KR" altLang="en-US" sz="1600" dirty="0"/>
              <a:t> 있다고 표현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선형적 관계라고 해도 강한 선형적 관계가 있고 약한 선형적 관계도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상관분석</a:t>
            </a:r>
            <a:r>
              <a:rPr lang="en-US" altLang="ko-KR" sz="1600" dirty="0"/>
              <a:t>(correlation analysis) : </a:t>
            </a:r>
            <a:r>
              <a:rPr lang="ko-KR" altLang="en-US" sz="1600" dirty="0"/>
              <a:t>얼마나 선형성을 보이는지 수치상으로 나타낼 수 있는 방법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C00D9-ED63-4DAC-AADE-67C658EE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02808"/>
            <a:ext cx="5943600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4DEB2-56B1-43BA-B787-B21004E676EF}"/>
              </a:ext>
            </a:extLst>
          </p:cNvPr>
          <p:cNvSpPr txBox="1"/>
          <p:nvPr/>
        </p:nvSpPr>
        <p:spPr>
          <a:xfrm>
            <a:off x="3187637" y="6044349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6-4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선형적 관계에 있는 두 변수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22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피어슨</a:t>
            </a:r>
            <a:r>
              <a:rPr lang="ko-KR" altLang="en-US" sz="1600" dirty="0"/>
              <a:t> 상관계수</a:t>
            </a:r>
            <a:r>
              <a:rPr lang="en-US" altLang="ko-KR" sz="1600" dirty="0"/>
              <a:t>(Pearson’s correlation </a:t>
            </a:r>
            <a:r>
              <a:rPr lang="en-US" altLang="ko-KR" sz="1600" dirty="0" err="1"/>
              <a:t>coerricient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-1 ≤ r ≤ 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 &gt; 0  : </a:t>
            </a:r>
            <a:r>
              <a:rPr lang="ko-KR" altLang="en-US" sz="1600" dirty="0"/>
              <a:t>양의 상관관계</a:t>
            </a:r>
            <a:r>
              <a:rPr lang="en-US" altLang="ko-KR" sz="1600" dirty="0"/>
              <a:t>(x</a:t>
            </a:r>
            <a:r>
              <a:rPr lang="ko-KR" altLang="en-US" sz="1600" dirty="0"/>
              <a:t>가 증가하면 </a:t>
            </a:r>
            <a:r>
              <a:rPr lang="en-US" altLang="ko-KR" sz="1600" dirty="0"/>
              <a:t>y</a:t>
            </a:r>
            <a:r>
              <a:rPr lang="ko-KR" altLang="en-US" sz="1600" dirty="0"/>
              <a:t>도 증가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 &lt; 0  : </a:t>
            </a:r>
            <a:r>
              <a:rPr lang="ko-KR" altLang="en-US" sz="1600" dirty="0"/>
              <a:t>음의 상관관계</a:t>
            </a:r>
            <a:r>
              <a:rPr lang="en-US" altLang="ko-KR" sz="1600" dirty="0"/>
              <a:t>(x</a:t>
            </a:r>
            <a:r>
              <a:rPr lang="ko-KR" altLang="en-US" sz="1600" dirty="0"/>
              <a:t>가 증가하면 </a:t>
            </a:r>
            <a:r>
              <a:rPr lang="en-US" altLang="ko-KR" sz="1600" dirty="0"/>
              <a:t>y</a:t>
            </a:r>
            <a:r>
              <a:rPr lang="ko-KR" altLang="en-US" sz="1600" dirty="0"/>
              <a:t>는 감소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</a:t>
            </a:r>
            <a:r>
              <a:rPr lang="ko-KR" altLang="en-US" sz="1600" dirty="0"/>
              <a:t>이 </a:t>
            </a:r>
            <a:r>
              <a:rPr lang="en-US" altLang="ko-KR" sz="1600" dirty="0"/>
              <a:t>1</a:t>
            </a:r>
            <a:r>
              <a:rPr lang="ko-KR" altLang="en-US" sz="1600" dirty="0"/>
              <a:t>이나 </a:t>
            </a:r>
            <a:r>
              <a:rPr lang="en-US" altLang="ko-KR" sz="1600" dirty="0"/>
              <a:t>–1</a:t>
            </a:r>
            <a:r>
              <a:rPr lang="ko-KR" altLang="en-US" sz="1600" dirty="0"/>
              <a:t>에 가까울수록 </a:t>
            </a:r>
            <a:r>
              <a:rPr lang="en-US" altLang="ko-KR" sz="1600" dirty="0"/>
              <a:t>x, y</a:t>
            </a:r>
            <a:r>
              <a:rPr lang="ko-KR" altLang="en-US" sz="1600" dirty="0"/>
              <a:t>의 상관성이 높음</a:t>
            </a: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4" descr="Pearsonâs correlation coefficientì ëí ì´ë¯¸ì§ ê²ìê²°ê³¼">
            <a:extLst>
              <a:ext uri="{FF2B5EF4-FFF2-40B4-BE49-F238E27FC236}">
                <a16:creationId xmlns:a16="http://schemas.microsoft.com/office/drawing/2014/main" id="{B2CFA3EE-555F-402A-8BC9-F7677745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583795"/>
            <a:ext cx="3195355" cy="71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CB8B56-2ABF-4C45-9C8F-9280769A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89" y="4210807"/>
            <a:ext cx="3711835" cy="2550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31E7B-18FD-4D9A-B6A9-8AC360D52BC6}"/>
              </a:ext>
            </a:extLst>
          </p:cNvPr>
          <p:cNvSpPr txBox="1"/>
          <p:nvPr/>
        </p:nvSpPr>
        <p:spPr>
          <a:xfrm>
            <a:off x="4564825" y="6259509"/>
            <a:ext cx="310534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6-5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상관계수값에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따른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관측값들의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분포</a:t>
            </a:r>
          </a:p>
        </p:txBody>
      </p:sp>
    </p:spTree>
    <p:extLst>
      <p:ext uri="{BB962C8B-B14F-4D97-AF65-F5344CB8AC3E}">
        <p14:creationId xmlns:p14="http://schemas.microsoft.com/office/powerpoint/2010/main" val="4754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R</a:t>
            </a:r>
            <a:r>
              <a:rPr lang="ko-KR" altLang="en-US" sz="2000" b="1" dirty="0">
                <a:solidFill>
                  <a:srgbClr val="437361"/>
                </a:solidFill>
              </a:rPr>
              <a:t>을 이용한 상관계수의 계산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음주정도와 </a:t>
            </a:r>
            <a:r>
              <a:rPr lang="ko-KR" altLang="en-US" sz="1600" dirty="0" err="1"/>
              <a:t>혈중알콜농도가</a:t>
            </a:r>
            <a:r>
              <a:rPr lang="ko-KR" altLang="en-US" sz="1600" dirty="0"/>
              <a:t> 상관성 조사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E03D97-AEF3-4163-B066-0349264A62F9}"/>
              </a:ext>
            </a:extLst>
          </p:cNvPr>
          <p:cNvSpPr/>
          <p:nvPr/>
        </p:nvSpPr>
        <p:spPr>
          <a:xfrm>
            <a:off x="841643" y="284393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CB11D-A9A6-4535-B126-B7A7DC96B863}"/>
              </a:ext>
            </a:extLst>
          </p:cNvPr>
          <p:cNvSpPr/>
          <p:nvPr/>
        </p:nvSpPr>
        <p:spPr>
          <a:xfrm>
            <a:off x="841643" y="3317625"/>
            <a:ext cx="7443269" cy="245163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215A7-139B-45E0-880A-854F4613AEA5}"/>
              </a:ext>
            </a:extLst>
          </p:cNvPr>
          <p:cNvSpPr txBox="1"/>
          <p:nvPr/>
        </p:nvSpPr>
        <p:spPr>
          <a:xfrm>
            <a:off x="813092" y="291150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6-4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4CB4F-83CD-4BB6-ACCF-E20B92F27F97}"/>
              </a:ext>
            </a:extLst>
          </p:cNvPr>
          <p:cNvSpPr txBox="1"/>
          <p:nvPr/>
        </p:nvSpPr>
        <p:spPr>
          <a:xfrm>
            <a:off x="898440" y="3367979"/>
            <a:ext cx="7093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beers = c(5,2,9,8,3,7,3,5,3,5)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자료 입력</a:t>
            </a:r>
          </a:p>
          <a:p>
            <a:r>
              <a:rPr lang="en-US" altLang="ko-KR" sz="1600" dirty="0" err="1"/>
              <a:t>bal</a:t>
            </a:r>
            <a:r>
              <a:rPr lang="en-US" altLang="ko-KR" sz="1600" dirty="0"/>
              <a:t> &lt;- c(0.1,0.03,0.19,0.12,0.04,0.0095,0.07,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자료 입력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0.06,0.02,0.05)</a:t>
            </a:r>
          </a:p>
          <a:p>
            <a:r>
              <a:rPr lang="en-US" altLang="ko-KR" sz="1600" dirty="0" err="1"/>
              <a:t>tbl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beers,bal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데이터프레임 생성</a:t>
            </a:r>
          </a:p>
          <a:p>
            <a:r>
              <a:rPr lang="en-US" altLang="ko-KR" sz="1600" dirty="0" err="1"/>
              <a:t>tbl</a:t>
            </a:r>
            <a:endParaRPr lang="en-US" altLang="ko-KR" sz="1600" dirty="0"/>
          </a:p>
          <a:p>
            <a:r>
              <a:rPr lang="en-US" altLang="ko-KR" sz="1600" dirty="0"/>
              <a:t>plot(</a:t>
            </a:r>
            <a:r>
              <a:rPr lang="en-US" altLang="ko-KR" sz="1600" dirty="0" err="1"/>
              <a:t>bal~beers,data</a:t>
            </a:r>
            <a:r>
              <a:rPr lang="en-US" altLang="ko-KR" sz="1600" dirty="0"/>
              <a:t>=</a:t>
            </a:r>
            <a:r>
              <a:rPr lang="en-US" altLang="ko-KR" sz="1600" dirty="0" err="1"/>
              <a:t>tbl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산점도</a:t>
            </a:r>
            <a:endParaRPr lang="ko-KR" altLang="en-US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res &lt;- </a:t>
            </a:r>
            <a:r>
              <a:rPr lang="en-US" altLang="ko-KR" sz="1600" dirty="0" err="1"/>
              <a:t>lm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bal~beers,data</a:t>
            </a:r>
            <a:r>
              <a:rPr lang="en-US" altLang="ko-KR" sz="1600" dirty="0"/>
              <a:t>=</a:t>
            </a:r>
            <a:r>
              <a:rPr lang="en-US" altLang="ko-KR" sz="1600" dirty="0" err="1"/>
              <a:t>tbl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회귀식</a:t>
            </a:r>
            <a:r>
              <a:rPr lang="ko-KR" altLang="en-US" sz="1600" dirty="0">
                <a:solidFill>
                  <a:srgbClr val="4F784C"/>
                </a:solidFill>
              </a:rPr>
              <a:t> 도출</a:t>
            </a:r>
          </a:p>
          <a:p>
            <a:r>
              <a:rPr lang="en-US" altLang="ko-KR" sz="1600" dirty="0" err="1"/>
              <a:t>abline</a:t>
            </a:r>
            <a:r>
              <a:rPr lang="en-US" altLang="ko-KR" sz="1600" dirty="0"/>
              <a:t>(res)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회귀선 그리기</a:t>
            </a:r>
          </a:p>
          <a:p>
            <a:r>
              <a:rPr lang="en-US" altLang="ko-KR" sz="1600" dirty="0" err="1"/>
              <a:t>cor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beers,bal</a:t>
            </a:r>
            <a:r>
              <a:rPr lang="en-US" altLang="ko-KR" sz="1600" dirty="0"/>
              <a:t>)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상관계수 계산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5D4F7C-90A4-46FD-A813-C67B9E1E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54" y="1765726"/>
            <a:ext cx="7443269" cy="8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6B3752-7CDC-4BFB-97AB-D98CFDF1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71" y="1223755"/>
            <a:ext cx="7547060" cy="9937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144574-0596-4320-9949-203BB01B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1" y="2141333"/>
            <a:ext cx="7547058" cy="38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E72AC-A63C-43AC-AB0D-A84996C7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70" y="1178750"/>
            <a:ext cx="7547060" cy="31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2B3089-4B96-4B8C-AA50-4169F024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60" y="1268760"/>
            <a:ext cx="7537679" cy="3415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5312C7-B27A-4B0E-9DC0-8457DAB8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61" y="4684411"/>
            <a:ext cx="7537678" cy="7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9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687D29-310E-4FC6-ADAA-825AD482893B}"/>
              </a:ext>
            </a:extLst>
          </p:cNvPr>
          <p:cNvSpPr/>
          <p:nvPr/>
        </p:nvSpPr>
        <p:spPr>
          <a:xfrm>
            <a:off x="841643" y="108874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B451CC-BEA8-4186-898C-9C82BDBAC78E}"/>
              </a:ext>
            </a:extLst>
          </p:cNvPr>
          <p:cNvSpPr/>
          <p:nvPr/>
        </p:nvSpPr>
        <p:spPr>
          <a:xfrm>
            <a:off x="841643" y="1562430"/>
            <a:ext cx="7443269" cy="47369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56EAA-804A-4A0D-BF2B-CB10033E3D33}"/>
              </a:ext>
            </a:extLst>
          </p:cNvPr>
          <p:cNvSpPr txBox="1"/>
          <p:nvPr/>
        </p:nvSpPr>
        <p:spPr>
          <a:xfrm>
            <a:off x="813092" y="115630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6-5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F471-7C07-4C30-A3E6-B78613BC1E6F}"/>
              </a:ext>
            </a:extLst>
          </p:cNvPr>
          <p:cNvSpPr txBox="1"/>
          <p:nvPr/>
        </p:nvSpPr>
        <p:spPr>
          <a:xfrm>
            <a:off x="898440" y="1612784"/>
            <a:ext cx="709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cor</a:t>
            </a:r>
            <a:r>
              <a:rPr lang="en-US" altLang="ko-KR" sz="1600" dirty="0"/>
              <a:t>(iris[,1:4]) 		</a:t>
            </a:r>
            <a:r>
              <a:rPr lang="en-US" altLang="ko-KR" sz="1600" dirty="0">
                <a:solidFill>
                  <a:srgbClr val="4F784C"/>
                </a:solidFill>
              </a:rPr>
              <a:t># 4</a:t>
            </a:r>
            <a:r>
              <a:rPr lang="ko-KR" altLang="en-US" sz="1600" dirty="0">
                <a:solidFill>
                  <a:srgbClr val="4F784C"/>
                </a:solidFill>
              </a:rPr>
              <a:t>개 변수 간 상관성 분석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64D2F8-F68B-4871-8064-95FAB0F0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2303874"/>
            <a:ext cx="7443270" cy="1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36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3E6679-3895-445B-B3B5-BC167D9777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선그래프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00DA0-C706-480D-A6BE-1CBA471A8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7570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선그래프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1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선그래프의 작성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720896-C4E8-44C9-9426-CF22713AC319}"/>
              </a:ext>
            </a:extLst>
          </p:cNvPr>
          <p:cNvSpPr/>
          <p:nvPr/>
        </p:nvSpPr>
        <p:spPr>
          <a:xfrm>
            <a:off x="976658" y="230160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DADA7D-8808-424D-87AA-434E75A3A94A}"/>
              </a:ext>
            </a:extLst>
          </p:cNvPr>
          <p:cNvSpPr/>
          <p:nvPr/>
        </p:nvSpPr>
        <p:spPr>
          <a:xfrm>
            <a:off x="976658" y="2775290"/>
            <a:ext cx="7443269" cy="294896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7FBEF-40AB-47A6-8C5B-DACBE6AEDC1D}"/>
              </a:ext>
            </a:extLst>
          </p:cNvPr>
          <p:cNvSpPr txBox="1"/>
          <p:nvPr/>
        </p:nvSpPr>
        <p:spPr>
          <a:xfrm>
            <a:off x="976658" y="236916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6-6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2D1-18D6-4A70-B6DE-E2D6FE6E496B}"/>
              </a:ext>
            </a:extLst>
          </p:cNvPr>
          <p:cNvSpPr txBox="1"/>
          <p:nvPr/>
        </p:nvSpPr>
        <p:spPr>
          <a:xfrm>
            <a:off x="1033455" y="2825644"/>
            <a:ext cx="7093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month = 1:12 # </a:t>
            </a:r>
            <a:r>
              <a:rPr lang="ko-KR" altLang="en-US" sz="1600" dirty="0"/>
              <a:t>자료 입력</a:t>
            </a:r>
          </a:p>
          <a:p>
            <a:r>
              <a:rPr lang="en-US" altLang="ko-KR" sz="1600" dirty="0"/>
              <a:t>late = c(5,8,7,9,4,6,12,13,8,6,6,4)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자료 입력</a:t>
            </a:r>
          </a:p>
          <a:p>
            <a:r>
              <a:rPr lang="en-US" altLang="ko-KR" sz="1600" dirty="0"/>
              <a:t>plot(month, 			</a:t>
            </a:r>
            <a:r>
              <a:rPr lang="en-US" altLang="ko-KR" sz="1600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600" dirty="0"/>
              <a:t> 	late, 			</a:t>
            </a:r>
            <a:r>
              <a:rPr lang="en-US" altLang="ko-KR" sz="1600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600" dirty="0"/>
              <a:t> 	main="</a:t>
            </a:r>
            <a:r>
              <a:rPr lang="ko-KR" altLang="en-US" sz="1600" dirty="0"/>
              <a:t>지각생 통계</a:t>
            </a:r>
            <a:r>
              <a:rPr lang="en-US" altLang="ko-KR" sz="1600" dirty="0"/>
              <a:t>",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type= "l",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그래프의 종류 선택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알파벳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lty</a:t>
            </a:r>
            <a:r>
              <a:rPr lang="en-US" altLang="ko-KR" sz="1600" dirty="0"/>
              <a:t>=1,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종류</a:t>
            </a:r>
            <a:r>
              <a:rPr lang="en-US" altLang="ko-KR" sz="1600" dirty="0">
                <a:solidFill>
                  <a:srgbClr val="4F784C"/>
                </a:solidFill>
              </a:rPr>
              <a:t>(line type) </a:t>
            </a:r>
            <a:r>
              <a:rPr lang="ko-KR" altLang="en-US" sz="1600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lwd</a:t>
            </a:r>
            <a:r>
              <a:rPr lang="en-US" altLang="ko-KR" sz="1600" dirty="0"/>
              <a:t>=1,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굵기 선택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xlab</a:t>
            </a:r>
            <a:r>
              <a:rPr lang="en-US" altLang="ko-KR" sz="1600" dirty="0"/>
              <a:t>="Month", 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ylab</a:t>
            </a:r>
            <a:r>
              <a:rPr lang="en-US" altLang="ko-KR" sz="1600" dirty="0"/>
              <a:t>="Late 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" 		</a:t>
            </a:r>
            <a:r>
              <a:rPr lang="en-US" altLang="ko-KR" sz="1600" dirty="0">
                <a:solidFill>
                  <a:srgbClr val="4F784C"/>
                </a:solidFill>
              </a:rPr>
              <a:t># y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en-US" altLang="ko-KR" sz="1600" dirty="0"/>
              <a:t>)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8F7F82-AE28-4289-9D26-22595694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07" y="1216360"/>
            <a:ext cx="747182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2262EC-30CF-46E9-9955-027E8B07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5898608"/>
            <a:ext cx="7471820" cy="8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9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515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선그래프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C8939-D1C2-443E-93A1-105F0DFF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36" y="998730"/>
            <a:ext cx="7482328" cy="54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선그래프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9BC7F-C029-4760-9BD8-0B65A85D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11" y="728700"/>
            <a:ext cx="6332177" cy="5594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9C7DF-F9A8-4F3A-851B-3FD59115D81B}"/>
              </a:ext>
            </a:extLst>
          </p:cNvPr>
          <p:cNvSpPr txBox="1"/>
          <p:nvPr/>
        </p:nvSpPr>
        <p:spPr>
          <a:xfrm>
            <a:off x="2940567" y="6277994"/>
            <a:ext cx="326286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6-6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매개변수 타입에 따른 다양한 선그래프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3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선그래프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9C7DF-F9A8-4F3A-851B-3FD59115D81B}"/>
              </a:ext>
            </a:extLst>
          </p:cNvPr>
          <p:cNvSpPr txBox="1"/>
          <p:nvPr/>
        </p:nvSpPr>
        <p:spPr>
          <a:xfrm>
            <a:off x="2940565" y="2933945"/>
            <a:ext cx="3262864" cy="4050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6-7 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선그래프에서의 선의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F478A2-ECCA-4310-94ED-C2F6F61C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0" y="1268760"/>
            <a:ext cx="3914775" cy="17811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C720C5-390B-4973-9B75-EE701B21C820}"/>
              </a:ext>
            </a:extLst>
          </p:cNvPr>
          <p:cNvSpPr txBox="1">
            <a:spLocks/>
          </p:cNvSpPr>
          <p:nvPr/>
        </p:nvSpPr>
        <p:spPr>
          <a:xfrm>
            <a:off x="296525" y="3519011"/>
            <a:ext cx="8640960" cy="274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다중변수 자료의 변수 중 하나가 연월일과 같이 시간을 나타내는 값을 갖는 경우 </a:t>
            </a:r>
            <a:r>
              <a:rPr lang="en-US" altLang="ko-KR" sz="1600" dirty="0"/>
              <a:t>x</a:t>
            </a:r>
            <a:r>
              <a:rPr lang="ko-KR" altLang="en-US" sz="1600" dirty="0"/>
              <a:t>축을 시간 축으로 하여 선그래프를 그리면 시간의 변화에 따른 자료의 증감 추이를 쉽게 확인할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시간의 변화에 따라 자료를 수집한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시계열 자료</a:t>
            </a:r>
            <a:r>
              <a:rPr lang="en-US" altLang="ko-KR" sz="1600" dirty="0"/>
              <a:t>(times series data)</a:t>
            </a:r>
            <a:r>
              <a:rPr lang="ko-KR" altLang="en-US" sz="1600" dirty="0"/>
              <a:t>라고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선그래프는 시계열 자료의 내용을 파악하는 가장 기본적인 방법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1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선그래프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복수의 선그래프의 작성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어느 학급의 월별 지각생 통계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07E5D3-2021-4B55-8A20-7534F647CF1E}"/>
              </a:ext>
            </a:extLst>
          </p:cNvPr>
          <p:cNvSpPr/>
          <p:nvPr/>
        </p:nvSpPr>
        <p:spPr>
          <a:xfrm>
            <a:off x="841643" y="2840573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841643" y="3314263"/>
            <a:ext cx="7443269" cy="343463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F5C77-FF4F-4E95-9BA8-E34D71A6395A}"/>
              </a:ext>
            </a:extLst>
          </p:cNvPr>
          <p:cNvSpPr txBox="1"/>
          <p:nvPr/>
        </p:nvSpPr>
        <p:spPr>
          <a:xfrm>
            <a:off x="841643" y="290814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6-7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898440" y="3364617"/>
            <a:ext cx="70939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month = 1:12</a:t>
            </a:r>
          </a:p>
          <a:p>
            <a:r>
              <a:rPr lang="en-US" altLang="ko-KR" sz="1600" dirty="0"/>
              <a:t>late1 = c(5,8,7,9,4,6,12,13,8,6,6,4)</a:t>
            </a:r>
          </a:p>
          <a:p>
            <a:r>
              <a:rPr lang="en-US" altLang="ko-KR" sz="1600" dirty="0"/>
              <a:t>late2 = c(4,6,5,8,7,8,10,11,6,5,7,3)</a:t>
            </a:r>
          </a:p>
          <a:p>
            <a:r>
              <a:rPr lang="en-US" altLang="ko-KR" sz="1600" dirty="0"/>
              <a:t>plot(month, 			</a:t>
            </a:r>
            <a:r>
              <a:rPr lang="en-US" altLang="ko-KR" sz="1600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600" dirty="0"/>
              <a:t> 	late1, 			</a:t>
            </a:r>
            <a:r>
              <a:rPr lang="en-US" altLang="ko-KR" sz="1600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600" dirty="0"/>
              <a:t> 	main="Late Students",</a:t>
            </a:r>
          </a:p>
          <a:p>
            <a:r>
              <a:rPr lang="en-US" altLang="ko-KR" sz="1600" dirty="0"/>
              <a:t> 	type= "b",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그래프의 종류 선택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알파벳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lty</a:t>
            </a:r>
            <a:r>
              <a:rPr lang="en-US" altLang="ko-KR" sz="1600" dirty="0"/>
              <a:t>=1,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종류</a:t>
            </a:r>
            <a:r>
              <a:rPr lang="en-US" altLang="ko-KR" sz="1600" dirty="0">
                <a:solidFill>
                  <a:srgbClr val="4F784C"/>
                </a:solidFill>
              </a:rPr>
              <a:t>(line type) </a:t>
            </a:r>
            <a:r>
              <a:rPr lang="ko-KR" altLang="en-US" sz="1600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col="red",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색 선택 </a:t>
            </a:r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xlab</a:t>
            </a:r>
            <a:r>
              <a:rPr lang="en-US" altLang="ko-KR" sz="1600" dirty="0"/>
              <a:t>="Month ", 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ylab</a:t>
            </a:r>
            <a:r>
              <a:rPr lang="en-US" altLang="ko-KR" sz="1600" dirty="0"/>
              <a:t>="Late 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", 		</a:t>
            </a:r>
            <a:r>
              <a:rPr lang="en-US" altLang="ko-KR" sz="1600" dirty="0">
                <a:solidFill>
                  <a:srgbClr val="4F784C"/>
                </a:solidFill>
              </a:rPr>
              <a:t># y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ylim</a:t>
            </a:r>
            <a:r>
              <a:rPr lang="en-US" altLang="ko-KR" sz="1600" dirty="0"/>
              <a:t>=c(1, 15) 		</a:t>
            </a:r>
            <a:r>
              <a:rPr lang="en-US" altLang="ko-KR" sz="1600" dirty="0">
                <a:solidFill>
                  <a:srgbClr val="4F784C"/>
                </a:solidFill>
              </a:rPr>
              <a:t># y</a:t>
            </a:r>
            <a:r>
              <a:rPr lang="ko-KR" altLang="en-US" sz="1600" dirty="0">
                <a:solidFill>
                  <a:srgbClr val="4F784C"/>
                </a:solidFill>
              </a:rPr>
              <a:t>축 값의 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하한</a:t>
            </a:r>
            <a:r>
              <a:rPr lang="en-US" altLang="ko-KR" sz="1600" dirty="0">
                <a:solidFill>
                  <a:srgbClr val="4F784C"/>
                </a:solidFill>
              </a:rPr>
              <a:t>, </a:t>
            </a:r>
            <a:r>
              <a:rPr lang="ko-KR" altLang="en-US" sz="1600" dirty="0">
                <a:solidFill>
                  <a:srgbClr val="4F784C"/>
                </a:solidFill>
              </a:rPr>
              <a:t>상한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6649CC-2B27-446E-9AD5-4388FC46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1654662"/>
            <a:ext cx="5710577" cy="9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9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선그래프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841643" y="1088740"/>
            <a:ext cx="7443269" cy="121513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898440" y="1139094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lines(month, 			</a:t>
            </a:r>
            <a:r>
              <a:rPr lang="en-US" altLang="ko-KR" sz="1600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600" dirty="0"/>
              <a:t> 	late2, 			</a:t>
            </a:r>
            <a:r>
              <a:rPr lang="en-US" altLang="ko-KR" sz="1600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600" dirty="0"/>
              <a:t> 	type = "b",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종류</a:t>
            </a:r>
            <a:r>
              <a:rPr lang="en-US" altLang="ko-KR" sz="1600" dirty="0">
                <a:solidFill>
                  <a:srgbClr val="4F784C"/>
                </a:solidFill>
              </a:rPr>
              <a:t>(line type) </a:t>
            </a:r>
            <a:r>
              <a:rPr lang="ko-KR" altLang="en-US" sz="1600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 = "blue")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색 선택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78E23F-65A0-4478-9A35-70649AFD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2618910"/>
            <a:ext cx="7443269" cy="370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4A0885-A577-4055-B97A-32D48231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2989390"/>
            <a:ext cx="7443269" cy="666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C23B9E-4CD8-415B-86D9-E8B1A967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3" y="3643209"/>
            <a:ext cx="7443269" cy="28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9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선그래프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78E23F-65A0-4478-9A35-70649AFD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2618910"/>
            <a:ext cx="7443269" cy="370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4A0885-A577-4055-B97A-32D48231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2989390"/>
            <a:ext cx="7443269" cy="666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268E3D-0629-422C-B4A1-9B36A644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56" y="1006970"/>
            <a:ext cx="7443270" cy="3167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D7E2DF-927F-4196-B616-44BA317E7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56" y="4174130"/>
            <a:ext cx="7443270" cy="14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34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선그래프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5BDF23-3C1A-4646-8EA7-1413D546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5" y="1081705"/>
            <a:ext cx="7441001" cy="32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3E6679-3895-445B-B3B5-BC167D9777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자료의 탐색 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00DA0-C706-480D-A6BE-1CBA471A8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601559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37093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Boston Housing </a:t>
            </a:r>
            <a:r>
              <a:rPr lang="ko-KR" altLang="en-US" sz="2000" b="1" dirty="0">
                <a:solidFill>
                  <a:srgbClr val="437361"/>
                </a:solidFill>
              </a:rPr>
              <a:t>데이터셋 소개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미국 보스턴 지역의 주택 가격 정보와 주택 가격에 영향을 미치는 여러 요소들에 대한 정보를 담고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총 </a:t>
            </a:r>
            <a:r>
              <a:rPr lang="en-US" altLang="ko-KR" sz="1600" dirty="0"/>
              <a:t>14</a:t>
            </a:r>
            <a:r>
              <a:rPr lang="ko-KR" altLang="en-US" sz="1600" dirty="0"/>
              <a:t>개의 변수로 구성이 되어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여기서는 이중에 </a:t>
            </a:r>
            <a:r>
              <a:rPr lang="en-US" altLang="ko-KR" sz="1600" dirty="0"/>
              <a:t>5</a:t>
            </a:r>
            <a:r>
              <a:rPr lang="ko-KR" altLang="en-US" sz="1600" dirty="0"/>
              <a:t>개의 변수만 선택하여 분석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mlbench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패키지에서 제공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0DB06-DD4F-4564-A304-3CAEC3747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3429000"/>
            <a:ext cx="6153150" cy="2562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46B81-1F8B-4365-A318-48173332156A}"/>
              </a:ext>
            </a:extLst>
          </p:cNvPr>
          <p:cNvSpPr txBox="1"/>
          <p:nvPr/>
        </p:nvSpPr>
        <p:spPr>
          <a:xfrm>
            <a:off x="2940568" y="5870441"/>
            <a:ext cx="3262864" cy="4050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6-1 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 </a:t>
            </a:r>
            <a:r>
              <a:rPr lang="en-US" altLang="ko-KR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BostonHousing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데이터셋의 변수 설명</a:t>
            </a:r>
          </a:p>
        </p:txBody>
      </p:sp>
    </p:spTree>
    <p:extLst>
      <p:ext uri="{BB962C8B-B14F-4D97-AF65-F5344CB8AC3E}">
        <p14:creationId xmlns:p14="http://schemas.microsoft.com/office/powerpoint/2010/main" val="119293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3E6679-3895-445B-B3B5-BC167D9777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00DA0-C706-480D-A6BE-1CBA471A8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16872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탐색적 데이터 분석 과정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분석 대상 데이터셋 준비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DEAB7E-6F6D-4342-A394-4EE63611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14" y="1807976"/>
            <a:ext cx="7441001" cy="9909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73AB71-41B0-4FE9-A803-342839B3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65" y="2926216"/>
            <a:ext cx="3897600" cy="3015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03E76-5DA0-4FAE-9F40-5B21F1C99B11}"/>
              </a:ext>
            </a:extLst>
          </p:cNvPr>
          <p:cNvSpPr txBox="1"/>
          <p:nvPr/>
        </p:nvSpPr>
        <p:spPr>
          <a:xfrm>
            <a:off x="2775222" y="5941551"/>
            <a:ext cx="3262864" cy="4050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6-8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 </a:t>
            </a:r>
            <a:r>
              <a:rPr lang="en-US" altLang="ko-KR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mlbench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패키지 설치</a:t>
            </a:r>
          </a:p>
        </p:txBody>
      </p:sp>
    </p:spTree>
    <p:extLst>
      <p:ext uri="{BB962C8B-B14F-4D97-AF65-F5344CB8AC3E}">
        <p14:creationId xmlns:p14="http://schemas.microsoft.com/office/powerpoint/2010/main" val="2647529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 grp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변수 추가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grp</a:t>
            </a:r>
            <a:r>
              <a:rPr lang="ko-KR" altLang="en-US" sz="1600" dirty="0"/>
              <a:t>는 주택 가격을 상</a:t>
            </a:r>
            <a:r>
              <a:rPr lang="en-US" altLang="ko-KR" sz="1600" dirty="0"/>
              <a:t>(H), </a:t>
            </a:r>
            <a:r>
              <a:rPr lang="ko-KR" altLang="en-US" sz="1600" dirty="0"/>
              <a:t>중</a:t>
            </a:r>
            <a:r>
              <a:rPr lang="en-US" altLang="ko-KR" sz="1600" dirty="0"/>
              <a:t>(M), </a:t>
            </a:r>
            <a:r>
              <a:rPr lang="ko-KR" altLang="en-US" sz="1600" dirty="0"/>
              <a:t>하</a:t>
            </a:r>
            <a:r>
              <a:rPr lang="en-US" altLang="ko-KR" sz="1600" dirty="0"/>
              <a:t>(L)</a:t>
            </a:r>
            <a:r>
              <a:rPr lang="ko-KR" altLang="en-US" sz="1600" dirty="0"/>
              <a:t>로 분류한 것으로 </a:t>
            </a:r>
            <a:r>
              <a:rPr lang="en-US" altLang="ko-KR" sz="1600" dirty="0"/>
              <a:t>25.0 </a:t>
            </a:r>
            <a:r>
              <a:rPr lang="ko-KR" altLang="en-US" sz="1600" dirty="0"/>
              <a:t>이상이면 상</a:t>
            </a:r>
            <a:r>
              <a:rPr lang="en-US" altLang="ko-KR" sz="1600" dirty="0"/>
              <a:t>(H), 17.0 </a:t>
            </a:r>
            <a:r>
              <a:rPr lang="ko-KR" altLang="en-US" sz="1600" dirty="0"/>
              <a:t>이하이면 하</a:t>
            </a:r>
            <a:r>
              <a:rPr lang="en-US" altLang="ko-KR" sz="1600" dirty="0"/>
              <a:t>(L), </a:t>
            </a:r>
            <a:r>
              <a:rPr lang="ko-KR" altLang="en-US" sz="1600" dirty="0"/>
              <a:t>나머지를 중</a:t>
            </a:r>
            <a:r>
              <a:rPr lang="en-US" altLang="ko-KR" sz="1600" dirty="0"/>
              <a:t>(M)</a:t>
            </a:r>
            <a:r>
              <a:rPr lang="ko-KR" altLang="en-US" sz="1600" dirty="0"/>
              <a:t>으로 분류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94A898-CDC1-47D2-BDC7-C0C5F03C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74" y="2077470"/>
            <a:ext cx="7441001" cy="676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5A0808-B410-4528-B6FB-ADED4EF6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73" y="2721557"/>
            <a:ext cx="7441001" cy="36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6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1.3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데이터셋의 형태와 기본적인 내용 파악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E96AC-9668-412E-9077-271301AC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99" y="1268760"/>
            <a:ext cx="7441002" cy="36604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3CD38A-48FF-49B0-B868-FD0D12453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99" y="4929181"/>
            <a:ext cx="7441002" cy="18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91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1.4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히스토그램에 의한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관측값의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분포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C794F-5D98-489A-A129-86BCEFDF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00" y="1403775"/>
            <a:ext cx="7441002" cy="3963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E28A8C-7035-457D-8D6D-D4760C42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1" y="5364215"/>
            <a:ext cx="7441000" cy="4381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75AB13F-4028-48DA-8FEA-BC71C99D8F95}"/>
              </a:ext>
            </a:extLst>
          </p:cNvPr>
          <p:cNvSpPr txBox="1">
            <a:spLocks/>
          </p:cNvSpPr>
          <p:nvPr/>
        </p:nvSpPr>
        <p:spPr>
          <a:xfrm>
            <a:off x="4313509" y="4254315"/>
            <a:ext cx="3588861" cy="1260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/>
              <a:t>rm, </a:t>
            </a:r>
            <a:r>
              <a:rPr lang="en-US" altLang="ko-KR" sz="1400" dirty="0" err="1"/>
              <a:t>mdev</a:t>
            </a:r>
            <a:r>
              <a:rPr lang="en-US" altLang="ko-KR" sz="1400" dirty="0"/>
              <a:t> </a:t>
            </a:r>
            <a:r>
              <a:rPr lang="ko-KR" altLang="en-US" sz="1400" dirty="0"/>
              <a:t>변수만 종 모양의 정규분포에 가깝고</a:t>
            </a:r>
            <a:r>
              <a:rPr lang="en-US" altLang="ko-KR" sz="1400" dirty="0"/>
              <a:t>, crim, dis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관측값들이</a:t>
            </a:r>
            <a:r>
              <a:rPr lang="ko-KR" altLang="en-US" sz="1400" dirty="0"/>
              <a:t> 한쪽으로 쏠려서 분포 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/>
              <a:t>tax</a:t>
            </a:r>
            <a:r>
              <a:rPr lang="ko-KR" altLang="en-US" sz="1400" dirty="0"/>
              <a:t>는 중간에 </a:t>
            </a:r>
            <a:r>
              <a:rPr lang="ko-KR" altLang="en-US" sz="1400" dirty="0" err="1"/>
              <a:t>관측값이</a:t>
            </a:r>
            <a:r>
              <a:rPr lang="ko-KR" altLang="en-US" sz="1400" dirty="0"/>
              <a:t> 없는 빈 구간이 존재하는 특징</a:t>
            </a: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5873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   1.5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상자그림에 의한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관측값의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분포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57852-22A6-4473-95A1-E557E5E4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00" y="1358770"/>
            <a:ext cx="7441000" cy="445044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467551-A84F-4DB4-BD96-FA8DC377F3AC}"/>
              </a:ext>
            </a:extLst>
          </p:cNvPr>
          <p:cNvSpPr txBox="1">
            <a:spLocks/>
          </p:cNvSpPr>
          <p:nvPr/>
        </p:nvSpPr>
        <p:spPr>
          <a:xfrm>
            <a:off x="4436985" y="3744035"/>
            <a:ext cx="3855515" cy="19376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1</a:t>
            </a:r>
            <a:r>
              <a:rPr lang="ko-KR" altLang="en-US" sz="1400" dirty="0"/>
              <a:t>인당 </a:t>
            </a:r>
            <a:r>
              <a:rPr lang="ko-KR" altLang="en-US" sz="1400" dirty="0" err="1"/>
              <a:t>범죄율</a:t>
            </a:r>
            <a:r>
              <a:rPr lang="en-US" altLang="ko-KR" sz="1400" dirty="0"/>
              <a:t>(crim)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관측값들이</a:t>
            </a:r>
            <a:r>
              <a:rPr lang="ko-KR" altLang="en-US" sz="1400" dirty="0"/>
              <a:t> 좁은 지역에 밀집되어 있음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관측값들의</a:t>
            </a:r>
            <a:r>
              <a:rPr lang="ko-KR" altLang="en-US" sz="1400" dirty="0"/>
              <a:t> 편차가 매우 작음</a:t>
            </a:r>
            <a:r>
              <a:rPr lang="en-US" altLang="ko-KR" sz="1400" dirty="0"/>
              <a:t>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재산세율</a:t>
            </a:r>
            <a:r>
              <a:rPr lang="en-US" altLang="ko-KR" sz="1400" dirty="0"/>
              <a:t>(tax)</a:t>
            </a:r>
            <a:r>
              <a:rPr lang="ko-KR" altLang="en-US" sz="1400" dirty="0"/>
              <a:t>은 넓게 퍼져 있는 것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관측값들의</a:t>
            </a:r>
            <a:r>
              <a:rPr lang="ko-KR" altLang="en-US" sz="1400" dirty="0"/>
              <a:t> 편차가 비교적 크다</a:t>
            </a:r>
            <a:r>
              <a:rPr lang="en-US" altLang="ko-KR" sz="1400" dirty="0"/>
              <a:t>)</a:t>
            </a:r>
            <a:r>
              <a:rPr lang="ko-KR" altLang="en-US" sz="1400" dirty="0"/>
              <a:t>을 확인</a:t>
            </a: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4735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1.6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그룹별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관측값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분포의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962FD-630D-4142-86ED-6F94092D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52" y="1268760"/>
            <a:ext cx="7419495" cy="342302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74672-AF95-470F-9878-15BC09D1F8C8}"/>
              </a:ext>
            </a:extLst>
          </p:cNvPr>
          <p:cNvSpPr txBox="1">
            <a:spLocks/>
          </p:cNvSpPr>
          <p:nvPr/>
        </p:nvSpPr>
        <p:spPr>
          <a:xfrm>
            <a:off x="476545" y="4751941"/>
            <a:ext cx="8010890" cy="124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주택 가격이 높은 지역이나 중간 지역의 범죄율은 낮고</a:t>
            </a:r>
            <a:r>
              <a:rPr lang="en-US" altLang="ko-KR" sz="1600" dirty="0"/>
              <a:t>, </a:t>
            </a:r>
            <a:r>
              <a:rPr lang="ko-KR" altLang="en-US" sz="1600" dirty="0"/>
              <a:t>주택 가격이 낮은 지역의 범죄율이 높게 나타남</a:t>
            </a: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4108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60918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1.6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그룹별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관측값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분포의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6F444C-19EE-430B-9762-22CA1F3B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53" y="1242162"/>
            <a:ext cx="7419494" cy="335643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6C6D0F-ADD4-49CD-BF1E-DF0A76A3BAD9}"/>
              </a:ext>
            </a:extLst>
          </p:cNvPr>
          <p:cNvSpPr txBox="1">
            <a:spLocks/>
          </p:cNvSpPr>
          <p:nvPr/>
        </p:nvSpPr>
        <p:spPr>
          <a:xfrm>
            <a:off x="476545" y="4689141"/>
            <a:ext cx="8010890" cy="202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주택 가격이 높으면 방의 개수도 많다는 것을 알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주택 가격이 중간인 지역과 하위인 지역의 방의 개수 평균은 큰 차이가 나지 않음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중간 그룹의 방의 개수가 </a:t>
            </a:r>
            <a:r>
              <a:rPr lang="en-US" altLang="ko-KR" sz="1600" dirty="0"/>
              <a:t>5.2~6.8 </a:t>
            </a:r>
            <a:r>
              <a:rPr lang="ko-KR" altLang="en-US" sz="1600" dirty="0"/>
              <a:t>사이로 비교적 균일한 반면 하위그룹의 방의 개수는 </a:t>
            </a:r>
            <a:r>
              <a:rPr lang="en-US" altLang="ko-KR" sz="1600" dirty="0"/>
              <a:t>4.5~7.2 </a:t>
            </a:r>
            <a:r>
              <a:rPr lang="ko-KR" altLang="en-US" sz="1600" dirty="0"/>
              <a:t>사이로 넓게 퍼져 있는 것을 알 수 있음</a:t>
            </a: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5416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1.7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다중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산점도를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통한 변수 간 상관 관계의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6C6D0F-ADD4-49CD-BF1E-DF0A76A3BAD9}"/>
              </a:ext>
            </a:extLst>
          </p:cNvPr>
          <p:cNvSpPr txBox="1">
            <a:spLocks/>
          </p:cNvSpPr>
          <p:nvPr/>
        </p:nvSpPr>
        <p:spPr>
          <a:xfrm>
            <a:off x="476545" y="4886957"/>
            <a:ext cx="8010890" cy="101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medv</a:t>
            </a:r>
            <a:r>
              <a:rPr lang="en-US" altLang="ko-KR" sz="1600" dirty="0"/>
              <a:t>(</a:t>
            </a:r>
            <a:r>
              <a:rPr lang="ko-KR" altLang="en-US" sz="1600" dirty="0"/>
              <a:t>주택 가격</a:t>
            </a:r>
            <a:r>
              <a:rPr lang="en-US" altLang="ko-KR" sz="1600" dirty="0"/>
              <a:t>)</a:t>
            </a:r>
            <a:r>
              <a:rPr lang="ko-KR" altLang="en-US" sz="1600" dirty="0"/>
              <a:t>과 양의 상관성이 있는 변수는 </a:t>
            </a:r>
            <a:r>
              <a:rPr lang="en-US" altLang="ko-KR" sz="1600" dirty="0"/>
              <a:t>rm(</a:t>
            </a:r>
            <a:r>
              <a:rPr lang="ko-KR" altLang="en-US" sz="1600" dirty="0"/>
              <a:t>가구당 방의 개수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crim(1</a:t>
            </a:r>
            <a:r>
              <a:rPr lang="ko-KR" altLang="en-US" sz="1600" dirty="0"/>
              <a:t>인당 </a:t>
            </a:r>
            <a:r>
              <a:rPr lang="ko-KR" altLang="en-US" sz="1600" dirty="0" err="1"/>
              <a:t>범죄율</a:t>
            </a:r>
            <a:r>
              <a:rPr lang="en-US" altLang="ko-KR" sz="1600" dirty="0"/>
              <a:t>)</a:t>
            </a:r>
            <a:r>
              <a:rPr lang="ko-KR" altLang="en-US" sz="1600" dirty="0"/>
              <a:t>은 주택 가격과 음의 상관성이 있는 것으로 보임</a:t>
            </a: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19579-F15F-4C0D-8227-4524B72B3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74" y="1313765"/>
            <a:ext cx="7380651" cy="33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78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1.8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그룹 정보를 포함한 변수 간 상관 관계의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6C6D0F-ADD4-49CD-BF1E-DF0A76A3BAD9}"/>
              </a:ext>
            </a:extLst>
          </p:cNvPr>
          <p:cNvSpPr txBox="1">
            <a:spLocks/>
          </p:cNvSpPr>
          <p:nvPr/>
        </p:nvSpPr>
        <p:spPr>
          <a:xfrm>
            <a:off x="386535" y="5139190"/>
            <a:ext cx="8010890" cy="164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(crim-</a:t>
            </a:r>
            <a:r>
              <a:rPr lang="en-US" altLang="ko-KR" sz="1600" dirty="0" err="1"/>
              <a:t>medv</a:t>
            </a:r>
            <a:r>
              <a:rPr lang="en-US" altLang="ko-KR" sz="1600" dirty="0"/>
              <a:t>), (rm-</a:t>
            </a:r>
            <a:r>
              <a:rPr lang="en-US" altLang="ko-KR" sz="1600" dirty="0" err="1"/>
              <a:t>medv</a:t>
            </a:r>
            <a:r>
              <a:rPr lang="en-US" altLang="ko-KR" sz="1600" dirty="0"/>
              <a:t>), (dis-</a:t>
            </a:r>
            <a:r>
              <a:rPr lang="en-US" altLang="ko-KR" sz="1600" dirty="0" err="1"/>
              <a:t>medv</a:t>
            </a:r>
            <a:r>
              <a:rPr lang="en-US" altLang="ko-KR" sz="1600" dirty="0"/>
              <a:t>), (tax-</a:t>
            </a:r>
            <a:r>
              <a:rPr lang="en-US" altLang="ko-KR" sz="1600" dirty="0" err="1"/>
              <a:t>medv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산점도에서</a:t>
            </a:r>
            <a:r>
              <a:rPr lang="ko-KR" altLang="en-US" sz="1600" dirty="0"/>
              <a:t> 그룹별로 분포 위치가 뚜렷하게 구분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주택 가격 중간 그룹</a:t>
            </a:r>
            <a:r>
              <a:rPr lang="en-US" altLang="ko-KR" sz="1600" dirty="0"/>
              <a:t>(</a:t>
            </a:r>
            <a:r>
              <a:rPr lang="ko-KR" altLang="en-US" sz="1600" dirty="0"/>
              <a:t>녹색점들</a:t>
            </a:r>
            <a:r>
              <a:rPr lang="en-US" altLang="ko-KR" sz="1600" dirty="0"/>
              <a:t>)</a:t>
            </a:r>
            <a:r>
              <a:rPr lang="ko-KR" altLang="en-US" sz="1600" dirty="0"/>
              <a:t>은 상위 그룹</a:t>
            </a:r>
            <a:r>
              <a:rPr lang="en-US" altLang="ko-KR" sz="1600" dirty="0"/>
              <a:t>(</a:t>
            </a:r>
            <a:r>
              <a:rPr lang="ko-KR" altLang="en-US" sz="1600" dirty="0"/>
              <a:t>빨간색</a:t>
            </a:r>
            <a:r>
              <a:rPr lang="en-US" altLang="ko-KR" sz="1600" dirty="0"/>
              <a:t>), </a:t>
            </a:r>
            <a:r>
              <a:rPr lang="ko-KR" altLang="en-US" sz="1600" dirty="0"/>
              <a:t>하위 그룹</a:t>
            </a:r>
            <a:r>
              <a:rPr lang="en-US" altLang="ko-KR" sz="1600" dirty="0"/>
              <a:t>(</a:t>
            </a:r>
            <a:r>
              <a:rPr lang="ko-KR" altLang="en-US" sz="1600" dirty="0"/>
              <a:t>파란색</a:t>
            </a:r>
            <a:r>
              <a:rPr lang="en-US" altLang="ko-KR" sz="1600" dirty="0"/>
              <a:t>)</a:t>
            </a:r>
            <a:r>
              <a:rPr lang="ko-KR" altLang="en-US" sz="1600" dirty="0"/>
              <a:t>에 비해 주택 가격의 변동폭이 좁음</a:t>
            </a: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5507F-5AB8-482D-8E10-7EE48E69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74" y="1205333"/>
            <a:ext cx="7380651" cy="9531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4021C5-0E52-4DF9-9E8F-08CC10A3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74" y="2158521"/>
            <a:ext cx="7380651" cy="30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1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1.9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변수 간 상관계수의 확인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64ED3C-1924-4C17-AA00-6A10C1E2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87" y="1313765"/>
            <a:ext cx="7402025" cy="21756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9E3BD3-517B-4734-BB5B-67E8132D97AA}"/>
              </a:ext>
            </a:extLst>
          </p:cNvPr>
          <p:cNvSpPr/>
          <p:nvPr/>
        </p:nvSpPr>
        <p:spPr>
          <a:xfrm>
            <a:off x="841643" y="365402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C4A4E0-081F-47F7-BF06-2EB1F791627E}"/>
              </a:ext>
            </a:extLst>
          </p:cNvPr>
          <p:cNvSpPr/>
          <p:nvPr/>
        </p:nvSpPr>
        <p:spPr>
          <a:xfrm>
            <a:off x="841643" y="4127715"/>
            <a:ext cx="7443269" cy="227161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C7639-7539-42C7-8979-F149CAFA41B1}"/>
              </a:ext>
            </a:extLst>
          </p:cNvPr>
          <p:cNvSpPr txBox="1"/>
          <p:nvPr/>
        </p:nvSpPr>
        <p:spPr>
          <a:xfrm>
            <a:off x="841643" y="372159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6-8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21579-A40E-4FEF-B597-845E02A8A9C2}"/>
              </a:ext>
            </a:extLst>
          </p:cNvPr>
          <p:cNvSpPr txBox="1"/>
          <p:nvPr/>
        </p:nvSpPr>
        <p:spPr>
          <a:xfrm>
            <a:off x="898440" y="4178069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784C"/>
                </a:solidFill>
              </a:rPr>
              <a:t>## (1) Prepare Data ----------------------</a:t>
            </a:r>
          </a:p>
          <a:p>
            <a:r>
              <a:rPr lang="en-US" altLang="ko-KR" sz="1600" dirty="0"/>
              <a:t>library(</a:t>
            </a:r>
            <a:r>
              <a:rPr lang="en-US" altLang="ko-KR" sz="1600" dirty="0" err="1"/>
              <a:t>mlbench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data("</a:t>
            </a:r>
            <a:r>
              <a:rPr lang="en-US" altLang="ko-KR" sz="1600" dirty="0" err="1"/>
              <a:t>BostonHousing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 err="1"/>
              <a:t>myds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BostonHousing</a:t>
            </a:r>
            <a:r>
              <a:rPr lang="en-US" altLang="ko-KR" sz="1600" dirty="0"/>
              <a:t>[,c("crim","rm","dis","tax","</a:t>
            </a:r>
            <a:r>
              <a:rPr lang="en-US" altLang="ko-KR" sz="1600" dirty="0" err="1"/>
              <a:t>medv</a:t>
            </a:r>
            <a:r>
              <a:rPr lang="en-US" altLang="ko-KR" sz="1600" dirty="0"/>
              <a:t>")]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## (2) Add new column ----------------------</a:t>
            </a:r>
          </a:p>
          <a:p>
            <a:r>
              <a:rPr lang="en-US" altLang="ko-KR" sz="1600" dirty="0"/>
              <a:t>grp &lt;- c()</a:t>
            </a:r>
          </a:p>
          <a:p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1:nrow(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)) {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myds$medv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값에 따라 그룹 분류</a:t>
            </a:r>
            <a:endParaRPr lang="en-US" altLang="ko-KR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6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다중변수 자료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다변량</a:t>
            </a:r>
            <a:r>
              <a:rPr lang="ko-KR" altLang="en-US" sz="1600" dirty="0"/>
              <a:t> 자료</a:t>
            </a:r>
            <a:r>
              <a:rPr lang="en-US" altLang="ko-KR" sz="1600" dirty="0"/>
              <a:t>): </a:t>
            </a:r>
            <a:r>
              <a:rPr lang="ko-KR" altLang="en-US" sz="1600" dirty="0"/>
              <a:t>변수가 </a:t>
            </a:r>
            <a:r>
              <a:rPr lang="en-US" altLang="ko-KR" sz="1600" dirty="0"/>
              <a:t>2</a:t>
            </a:r>
            <a:r>
              <a:rPr lang="ko-KR" altLang="en-US" sz="1600" dirty="0"/>
              <a:t>개 이상인 자료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다중변수 자료는 </a:t>
            </a:r>
            <a:r>
              <a:rPr lang="en-US" altLang="ko-KR" sz="1600" dirty="0"/>
              <a:t>2</a:t>
            </a:r>
            <a:r>
              <a:rPr lang="ko-KR" altLang="en-US" sz="1600" dirty="0"/>
              <a:t>차원 형태를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매트릭스나 데이터 프레임에 저장하여 분석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산점도</a:t>
            </a:r>
            <a:r>
              <a:rPr lang="en-US" altLang="ko-KR" sz="1600" dirty="0"/>
              <a:t>(scatter plot)</a:t>
            </a:r>
            <a:r>
              <a:rPr lang="ko-KR" altLang="en-US" sz="1600" dirty="0"/>
              <a:t>란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변수로 구성된 자료의 분포를 알아보는 그래프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32B92-3D63-4A48-AE18-579F9EF2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881195"/>
            <a:ext cx="5686425" cy="3248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1B1F6-28FF-4067-B9E8-E4B9DE36CA01}"/>
              </a:ext>
            </a:extLst>
          </p:cNvPr>
          <p:cNvSpPr txBox="1"/>
          <p:nvPr/>
        </p:nvSpPr>
        <p:spPr>
          <a:xfrm>
            <a:off x="3322652" y="6036118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6-1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다중변수 자료인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iris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데이터셋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040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841643" y="1088740"/>
            <a:ext cx="7443269" cy="452431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898440" y="1139094"/>
            <a:ext cx="7093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(</a:t>
            </a:r>
            <a:r>
              <a:rPr lang="en-US" altLang="ko-KR" sz="1600" dirty="0" err="1"/>
              <a:t>myds$medv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&gt;= 25.0) {</a:t>
            </a:r>
          </a:p>
          <a:p>
            <a:r>
              <a:rPr lang="en-US" altLang="ko-KR" sz="1600" dirty="0"/>
              <a:t> grp[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"H"</a:t>
            </a:r>
          </a:p>
          <a:p>
            <a:r>
              <a:rPr lang="en-US" altLang="ko-KR" sz="1600" dirty="0"/>
              <a:t> } else if (</a:t>
            </a:r>
            <a:r>
              <a:rPr lang="en-US" altLang="ko-KR" sz="1600" dirty="0" err="1"/>
              <a:t>myds$medv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&lt;= 17.0) {</a:t>
            </a:r>
          </a:p>
          <a:p>
            <a:r>
              <a:rPr lang="en-US" altLang="ko-KR" sz="1600" dirty="0"/>
              <a:t> grp[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"L"</a:t>
            </a:r>
          </a:p>
          <a:p>
            <a:r>
              <a:rPr lang="en-US" altLang="ko-KR" sz="1600" dirty="0"/>
              <a:t> } else {</a:t>
            </a:r>
          </a:p>
          <a:p>
            <a:r>
              <a:rPr lang="en-US" altLang="ko-KR" sz="1600" dirty="0"/>
              <a:t> grp[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"M"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grp &lt;- factor(grp) 			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문자벡터를 </a:t>
            </a:r>
            <a:r>
              <a:rPr lang="ko-KR" altLang="en-US" sz="1600" dirty="0" err="1">
                <a:solidFill>
                  <a:srgbClr val="437361"/>
                </a:solidFill>
              </a:rPr>
              <a:t>팩터</a:t>
            </a:r>
            <a:r>
              <a:rPr lang="ko-KR" altLang="en-US" sz="1600" dirty="0">
                <a:solidFill>
                  <a:srgbClr val="437361"/>
                </a:solidFill>
              </a:rPr>
              <a:t> 타입으로 변경</a:t>
            </a:r>
          </a:p>
          <a:p>
            <a:r>
              <a:rPr lang="en-US" altLang="ko-KR" sz="1600" dirty="0"/>
              <a:t>grp &lt;- factor(grp, levels=c("H","M","L"))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레벨의 순서를 </a:t>
            </a:r>
            <a:r>
              <a:rPr lang="en-US" altLang="ko-KR" sz="1600" dirty="0">
                <a:solidFill>
                  <a:srgbClr val="437361"/>
                </a:solidFill>
              </a:rPr>
              <a:t>H,L,M -&gt; H,M,L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myds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, grp) 	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myds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에 </a:t>
            </a:r>
            <a:r>
              <a:rPr lang="en-US" altLang="ko-KR" sz="1600" dirty="0">
                <a:solidFill>
                  <a:srgbClr val="437361"/>
                </a:solidFill>
              </a:rPr>
              <a:t>grp </a:t>
            </a:r>
            <a:r>
              <a:rPr lang="ko-KR" altLang="en-US" sz="1600" dirty="0">
                <a:solidFill>
                  <a:srgbClr val="437361"/>
                </a:solidFill>
              </a:rPr>
              <a:t>컬럼추가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>
                <a:solidFill>
                  <a:srgbClr val="4F784C"/>
                </a:solidFill>
              </a:rPr>
              <a:t>## (3) Add new column ----------------------</a:t>
            </a:r>
          </a:p>
          <a:p>
            <a:r>
              <a:rPr lang="en-US" altLang="ko-KR" sz="1600" dirty="0"/>
              <a:t>str(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table(</a:t>
            </a:r>
            <a:r>
              <a:rPr lang="en-US" altLang="ko-KR" sz="1600" dirty="0" err="1"/>
              <a:t>myds$grp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4F784C"/>
                </a:solidFill>
              </a:rPr>
              <a:t>			 # </a:t>
            </a:r>
            <a:r>
              <a:rPr lang="ko-KR" altLang="en-US" sz="1600" dirty="0">
                <a:solidFill>
                  <a:srgbClr val="4F784C"/>
                </a:solidFill>
              </a:rPr>
              <a:t>주택 가격 그룹별 분포</a:t>
            </a:r>
          </a:p>
          <a:p>
            <a:endParaRPr lang="en-US" altLang="ko-KR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841643" y="1088740"/>
            <a:ext cx="7443269" cy="49055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898440" y="1139094"/>
            <a:ext cx="70939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37361"/>
                </a:solidFill>
              </a:rPr>
              <a:t>## (4) histogram ----------------------</a:t>
            </a:r>
          </a:p>
          <a:p>
            <a:r>
              <a:rPr lang="en-US" altLang="ko-KR" sz="1600" dirty="0"/>
              <a:t>par(</a:t>
            </a:r>
            <a:r>
              <a:rPr lang="en-US" altLang="ko-KR" sz="1600" dirty="0" err="1"/>
              <a:t>mfrow</a:t>
            </a:r>
            <a:r>
              <a:rPr lang="en-US" altLang="ko-KR" sz="1600" dirty="0"/>
              <a:t>=c(2,3)) 			</a:t>
            </a:r>
            <a:r>
              <a:rPr lang="en-US" altLang="ko-KR" sz="1600" dirty="0">
                <a:solidFill>
                  <a:srgbClr val="437361"/>
                </a:solidFill>
              </a:rPr>
              <a:t># 2x3 </a:t>
            </a:r>
            <a:r>
              <a:rPr lang="ko-KR" altLang="en-US" sz="1600" dirty="0">
                <a:solidFill>
                  <a:srgbClr val="437361"/>
                </a:solidFill>
              </a:rPr>
              <a:t>가상화면 분할</a:t>
            </a:r>
          </a:p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1:5) {</a:t>
            </a:r>
          </a:p>
          <a:p>
            <a:r>
              <a:rPr lang="en-US" altLang="ko-KR" sz="1600" dirty="0"/>
              <a:t> hist(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[,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], main=</a:t>
            </a:r>
            <a:r>
              <a:rPr lang="en-US" altLang="ko-KR" sz="1600" dirty="0" err="1"/>
              <a:t>colnames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)[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], col="yellow")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par(</a:t>
            </a:r>
            <a:r>
              <a:rPr lang="en-US" altLang="ko-KR" sz="1600" dirty="0" err="1"/>
              <a:t>mfrow</a:t>
            </a:r>
            <a:r>
              <a:rPr lang="en-US" altLang="ko-KR" sz="1600" dirty="0"/>
              <a:t>=c(1,1)) </a:t>
            </a:r>
            <a:r>
              <a:rPr lang="en-US" altLang="ko-KR" sz="1600" dirty="0">
                <a:solidFill>
                  <a:srgbClr val="4F784C"/>
                </a:solidFill>
              </a:rPr>
              <a:t>			# 2x3 </a:t>
            </a:r>
            <a:r>
              <a:rPr lang="ko-KR" altLang="en-US" sz="1600" dirty="0">
                <a:solidFill>
                  <a:srgbClr val="4F784C"/>
                </a:solidFill>
              </a:rPr>
              <a:t>가상화면 분할 해제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>
                <a:solidFill>
                  <a:srgbClr val="4F784C"/>
                </a:solidFill>
              </a:rPr>
              <a:t>## (5) boxplot ----------------------</a:t>
            </a:r>
          </a:p>
          <a:p>
            <a:r>
              <a:rPr lang="en-US" altLang="ko-KR" sz="1600" dirty="0"/>
              <a:t>par(</a:t>
            </a:r>
            <a:r>
              <a:rPr lang="en-US" altLang="ko-KR" sz="1600" dirty="0" err="1"/>
              <a:t>mfrow</a:t>
            </a:r>
            <a:r>
              <a:rPr lang="en-US" altLang="ko-KR" sz="1600" dirty="0"/>
              <a:t>=c(2,3)) </a:t>
            </a:r>
            <a:r>
              <a:rPr lang="en-US" altLang="ko-KR" sz="1600" dirty="0">
                <a:solidFill>
                  <a:srgbClr val="4F784C"/>
                </a:solidFill>
              </a:rPr>
              <a:t>			# 2x3 </a:t>
            </a:r>
            <a:r>
              <a:rPr lang="ko-KR" altLang="en-US" sz="1600" dirty="0">
                <a:solidFill>
                  <a:srgbClr val="4F784C"/>
                </a:solidFill>
              </a:rPr>
              <a:t>가상화면 분할</a:t>
            </a:r>
          </a:p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1:5) {</a:t>
            </a:r>
          </a:p>
          <a:p>
            <a:r>
              <a:rPr lang="en-US" altLang="ko-KR" sz="1600" dirty="0"/>
              <a:t> boxplot(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[,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], main=</a:t>
            </a:r>
            <a:r>
              <a:rPr lang="en-US" altLang="ko-KR" sz="1600" dirty="0" err="1"/>
              <a:t>colnames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)[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par(</a:t>
            </a:r>
            <a:r>
              <a:rPr lang="en-US" altLang="ko-KR" sz="1600" dirty="0" err="1"/>
              <a:t>mfrow</a:t>
            </a:r>
            <a:r>
              <a:rPr lang="en-US" altLang="ko-KR" sz="1600" dirty="0"/>
              <a:t>=c(1,1)) </a:t>
            </a:r>
            <a:r>
              <a:rPr lang="en-US" altLang="ko-KR" sz="1600" dirty="0">
                <a:solidFill>
                  <a:srgbClr val="4F784C"/>
                </a:solidFill>
              </a:rPr>
              <a:t>			# 2x3 </a:t>
            </a:r>
            <a:r>
              <a:rPr lang="ko-KR" altLang="en-US" sz="1600" dirty="0">
                <a:solidFill>
                  <a:srgbClr val="4F784C"/>
                </a:solidFill>
              </a:rPr>
              <a:t>가상화면 분할 해제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>
                <a:solidFill>
                  <a:srgbClr val="4F784C"/>
                </a:solidFill>
              </a:rPr>
              <a:t>## (6) boxplot by group ------------------</a:t>
            </a:r>
          </a:p>
          <a:p>
            <a:r>
              <a:rPr lang="en-US" altLang="ko-KR" sz="1600" dirty="0"/>
              <a:t>boxplot(</a:t>
            </a:r>
            <a:r>
              <a:rPr lang="en-US" altLang="ko-KR" sz="1600" dirty="0" err="1"/>
              <a:t>myds$crim~myds$grp</a:t>
            </a:r>
            <a:r>
              <a:rPr lang="en-US" altLang="ko-KR" sz="1600" dirty="0"/>
              <a:t>, main="1</a:t>
            </a:r>
            <a:r>
              <a:rPr lang="ko-KR" altLang="en-US" sz="1600" dirty="0"/>
              <a:t>인당 </a:t>
            </a:r>
            <a:r>
              <a:rPr lang="ko-KR" altLang="en-US" sz="1600" dirty="0" err="1"/>
              <a:t>범죄율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boxplot(</a:t>
            </a:r>
            <a:r>
              <a:rPr lang="en-US" altLang="ko-KR" sz="1600" dirty="0" err="1"/>
              <a:t>myds$rm~myds$grp</a:t>
            </a:r>
            <a:r>
              <a:rPr lang="en-US" altLang="ko-KR" sz="1600" dirty="0"/>
              <a:t>, main="</a:t>
            </a:r>
            <a:r>
              <a:rPr lang="ko-KR" altLang="en-US" sz="1600" dirty="0"/>
              <a:t>방의 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boxplot(</a:t>
            </a:r>
            <a:r>
              <a:rPr lang="en-US" altLang="ko-KR" sz="1600" dirty="0" err="1"/>
              <a:t>myds$dis~myds$grp</a:t>
            </a:r>
            <a:r>
              <a:rPr lang="en-US" altLang="ko-KR" sz="1600" dirty="0"/>
              <a:t>, main="</a:t>
            </a:r>
            <a:r>
              <a:rPr lang="ko-KR" altLang="en-US" sz="1600" dirty="0"/>
              <a:t>직업센터까지의 거리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boxplot(</a:t>
            </a:r>
            <a:r>
              <a:rPr lang="en-US" altLang="ko-KR" sz="1600" dirty="0" err="1"/>
              <a:t>myds$tax~myds$grp</a:t>
            </a:r>
            <a:r>
              <a:rPr lang="en-US" altLang="ko-KR" sz="1600" dirty="0"/>
              <a:t>, main="</a:t>
            </a:r>
            <a:r>
              <a:rPr lang="ko-KR" altLang="en-US" sz="1600" dirty="0" err="1"/>
              <a:t>제산세</a:t>
            </a:r>
            <a:r>
              <a:rPr lang="en-US" altLang="ko-KR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75710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자료의 탐색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841643" y="1088740"/>
            <a:ext cx="7443269" cy="274530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898440" y="1139094"/>
            <a:ext cx="7093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37361"/>
                </a:solidFill>
              </a:rPr>
              <a:t>## (7) scatter plot ------------------</a:t>
            </a:r>
          </a:p>
          <a:p>
            <a:r>
              <a:rPr lang="en-US" altLang="ko-KR" sz="1600" dirty="0"/>
              <a:t>pairs(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[,-6])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37361"/>
                </a:solidFill>
              </a:rPr>
              <a:t>## (8) scatter plot with group ------------------</a:t>
            </a:r>
          </a:p>
          <a:p>
            <a:r>
              <a:rPr lang="en-US" altLang="ko-KR" sz="1600" dirty="0"/>
              <a:t>point &lt;- </a:t>
            </a:r>
            <a:r>
              <a:rPr lang="en-US" altLang="ko-KR" sz="1600" dirty="0" err="1"/>
              <a:t>as.integer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myds$grp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점의 모양 지정</a:t>
            </a:r>
          </a:p>
          <a:p>
            <a:r>
              <a:rPr lang="en-US" altLang="ko-KR" sz="1600" dirty="0"/>
              <a:t>color &lt;- c("</a:t>
            </a:r>
            <a:r>
              <a:rPr lang="en-US" altLang="ko-KR" sz="1600" dirty="0" err="1"/>
              <a:t>red","green","blue</a:t>
            </a:r>
            <a:r>
              <a:rPr lang="en-US" altLang="ko-KR" sz="1600" dirty="0"/>
              <a:t>")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점의 색 지정</a:t>
            </a:r>
          </a:p>
          <a:p>
            <a:r>
              <a:rPr lang="en-US" altLang="ko-KR" sz="1600" dirty="0"/>
              <a:t>pairs(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[,-6], </a:t>
            </a:r>
            <a:r>
              <a:rPr lang="en-US" altLang="ko-KR" sz="1600" dirty="0" err="1"/>
              <a:t>pch</a:t>
            </a:r>
            <a:r>
              <a:rPr lang="en-US" altLang="ko-KR" sz="1600" dirty="0"/>
              <a:t>=point, col=color[point])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37361"/>
                </a:solidFill>
              </a:rPr>
              <a:t>## (9) correlation coefficient ------------------</a:t>
            </a:r>
          </a:p>
          <a:p>
            <a:r>
              <a:rPr lang="en-US" altLang="ko-KR" sz="1600" dirty="0" err="1"/>
              <a:t>cor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myds</a:t>
            </a:r>
            <a:r>
              <a:rPr lang="en-US" altLang="ko-KR" sz="1600" dirty="0"/>
              <a:t>[,-6])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63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두 변수 사이의 </a:t>
            </a:r>
            <a:r>
              <a:rPr lang="ko-KR" altLang="en-US" sz="2000" b="1" dirty="0" err="1">
                <a:solidFill>
                  <a:srgbClr val="437361"/>
                </a:solidFill>
              </a:rPr>
              <a:t>산점도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mtcars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데이터셋에서 자동차의 중량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wt</a:t>
            </a:r>
            <a:r>
              <a:rPr lang="en-US" altLang="ko-KR" sz="1600" dirty="0"/>
              <a:t>)</a:t>
            </a:r>
            <a:r>
              <a:rPr lang="ko-KR" altLang="en-US" sz="1600" dirty="0"/>
              <a:t>과 연비</a:t>
            </a:r>
            <a:r>
              <a:rPr lang="en-US" altLang="ko-KR" sz="1600" dirty="0"/>
              <a:t>(mpg) </a:t>
            </a:r>
            <a:r>
              <a:rPr lang="ko-KR" altLang="en-US" sz="1600" dirty="0"/>
              <a:t>사이의 관계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FA2A70-DE78-4816-90A7-C8FF692EBB93}"/>
              </a:ext>
            </a:extLst>
          </p:cNvPr>
          <p:cNvSpPr/>
          <p:nvPr/>
        </p:nvSpPr>
        <p:spPr>
          <a:xfrm>
            <a:off x="976658" y="194383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0953B5-EDBF-4CF1-8EB6-C9C283D0D5A5}"/>
              </a:ext>
            </a:extLst>
          </p:cNvPr>
          <p:cNvSpPr/>
          <p:nvPr/>
        </p:nvSpPr>
        <p:spPr>
          <a:xfrm>
            <a:off x="976658" y="2417525"/>
            <a:ext cx="7443269" cy="222661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D5772-930C-43F8-B7E0-88663E8E7342}"/>
              </a:ext>
            </a:extLst>
          </p:cNvPr>
          <p:cNvSpPr txBox="1"/>
          <p:nvPr/>
        </p:nvSpPr>
        <p:spPr>
          <a:xfrm>
            <a:off x="948107" y="201140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6-1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97B59-5DAE-4BC3-9A1C-FE514762C95A}"/>
              </a:ext>
            </a:extLst>
          </p:cNvPr>
          <p:cNvSpPr txBox="1"/>
          <p:nvPr/>
        </p:nvSpPr>
        <p:spPr>
          <a:xfrm>
            <a:off x="1033455" y="2467879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wt</a:t>
            </a:r>
            <a:r>
              <a:rPr lang="en-US" altLang="ko-KR" sz="1600" dirty="0"/>
              <a:t> &lt;-</a:t>
            </a:r>
            <a:r>
              <a:rPr lang="en-US" altLang="ko-KR" sz="1600" dirty="0" err="1"/>
              <a:t>mtcars$wt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중량 자료</a:t>
            </a:r>
          </a:p>
          <a:p>
            <a:r>
              <a:rPr lang="en-US" altLang="ko-KR" sz="1600" dirty="0"/>
              <a:t>mpg &lt;- </a:t>
            </a:r>
            <a:r>
              <a:rPr lang="en-US" altLang="ko-KR" sz="1600" dirty="0" err="1"/>
              <a:t>mtcars$mpg</a:t>
            </a:r>
            <a:r>
              <a:rPr lang="en-US" altLang="ko-KR" sz="1600" dirty="0"/>
              <a:t>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연비 자료</a:t>
            </a:r>
          </a:p>
          <a:p>
            <a:r>
              <a:rPr lang="en-US" altLang="ko-KR" sz="1600" dirty="0"/>
              <a:t>plot(</a:t>
            </a:r>
            <a:r>
              <a:rPr lang="en-US" altLang="ko-KR" sz="1600" dirty="0" err="1"/>
              <a:t>wt</a:t>
            </a:r>
            <a:r>
              <a:rPr lang="en-US" altLang="ko-KR" sz="1600" dirty="0"/>
              <a:t>, mpg, 			</a:t>
            </a:r>
            <a:r>
              <a:rPr lang="en-US" altLang="ko-KR" sz="1600" dirty="0">
                <a:solidFill>
                  <a:srgbClr val="4F784C"/>
                </a:solidFill>
              </a:rPr>
              <a:t># 2</a:t>
            </a:r>
            <a:r>
              <a:rPr lang="ko-KR" altLang="en-US" sz="1600" dirty="0">
                <a:solidFill>
                  <a:srgbClr val="4F784C"/>
                </a:solidFill>
              </a:rPr>
              <a:t>개 변수</a:t>
            </a:r>
            <a:r>
              <a:rPr lang="en-US" altLang="ko-KR" sz="1600" dirty="0">
                <a:solidFill>
                  <a:srgbClr val="4F784C"/>
                </a:solidFill>
              </a:rPr>
              <a:t>(x</a:t>
            </a:r>
            <a:r>
              <a:rPr lang="ko-KR" altLang="en-US" sz="1600" dirty="0">
                <a:solidFill>
                  <a:srgbClr val="4F784C"/>
                </a:solidFill>
              </a:rPr>
              <a:t>축</a:t>
            </a:r>
            <a:r>
              <a:rPr lang="en-US" altLang="ko-KR" sz="1600" dirty="0">
                <a:solidFill>
                  <a:srgbClr val="4F784C"/>
                </a:solidFill>
              </a:rPr>
              <a:t>, y</a:t>
            </a:r>
            <a:r>
              <a:rPr lang="ko-KR" altLang="en-US" sz="1600" dirty="0">
                <a:solidFill>
                  <a:srgbClr val="4F784C"/>
                </a:solidFill>
              </a:rPr>
              <a:t>축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 	main="</a:t>
            </a:r>
            <a:r>
              <a:rPr lang="ko-KR" altLang="en-US" sz="1600" dirty="0"/>
              <a:t>중량</a:t>
            </a:r>
            <a:r>
              <a:rPr lang="en-US" altLang="ko-KR" sz="1600" dirty="0"/>
              <a:t>-</a:t>
            </a:r>
            <a:r>
              <a:rPr lang="ko-KR" altLang="en-US" sz="1600" dirty="0"/>
              <a:t>연비 그래프</a:t>
            </a:r>
            <a:r>
              <a:rPr lang="en-US" altLang="ko-KR" sz="1600" dirty="0"/>
              <a:t>",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xlab</a:t>
            </a:r>
            <a:r>
              <a:rPr lang="en-US" altLang="ko-KR" sz="1600" dirty="0"/>
              <a:t>="</a:t>
            </a:r>
            <a:r>
              <a:rPr lang="ko-KR" altLang="en-US" sz="1600" dirty="0"/>
              <a:t>중량</a:t>
            </a:r>
            <a:r>
              <a:rPr lang="en-US" altLang="ko-KR" sz="1600" dirty="0"/>
              <a:t>", 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ylab</a:t>
            </a:r>
            <a:r>
              <a:rPr lang="en-US" altLang="ko-KR" sz="1600" dirty="0"/>
              <a:t>="</a:t>
            </a:r>
            <a:r>
              <a:rPr lang="ko-KR" altLang="en-US" sz="1600" dirty="0"/>
              <a:t>연비</a:t>
            </a:r>
            <a:r>
              <a:rPr lang="en-US" altLang="ko-KR" sz="1600" dirty="0"/>
              <a:t>(MPG)", 		</a:t>
            </a:r>
            <a:r>
              <a:rPr lang="en-US" altLang="ko-KR" sz="1600" dirty="0">
                <a:solidFill>
                  <a:srgbClr val="4F784C"/>
                </a:solidFill>
              </a:rPr>
              <a:t># y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col="red", 		</a:t>
            </a:r>
            <a:r>
              <a:rPr lang="en-US" altLang="ko-KR" sz="1600" dirty="0">
                <a:solidFill>
                  <a:srgbClr val="4F784C"/>
                </a:solidFill>
              </a:rPr>
              <a:t># point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color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pch</a:t>
            </a:r>
            <a:r>
              <a:rPr lang="en-US" altLang="ko-KR" sz="1600" dirty="0"/>
              <a:t>=19) 			</a:t>
            </a:r>
            <a:r>
              <a:rPr lang="en-US" altLang="ko-KR" sz="1600" dirty="0">
                <a:solidFill>
                  <a:srgbClr val="4F784C"/>
                </a:solidFill>
              </a:rPr>
              <a:t># point</a:t>
            </a:r>
            <a:r>
              <a:rPr lang="ko-KR" altLang="en-US" sz="1600" dirty="0">
                <a:solidFill>
                  <a:srgbClr val="4F784C"/>
                </a:solidFill>
              </a:rPr>
              <a:t>의 종류 </a:t>
            </a:r>
          </a:p>
        </p:txBody>
      </p:sp>
    </p:spTree>
    <p:extLst>
      <p:ext uri="{BB962C8B-B14F-4D97-AF65-F5344CB8AC3E}">
        <p14:creationId xmlns:p14="http://schemas.microsoft.com/office/powerpoint/2010/main" val="416611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9FF06-CD4F-40C1-BF27-3119F5D32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30"/>
          <a:stretch/>
        </p:blipFill>
        <p:spPr>
          <a:xfrm>
            <a:off x="859089" y="1387039"/>
            <a:ext cx="3487886" cy="325709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9AE29C5-1A8D-4D27-8AD5-9ABE493EE93E}"/>
              </a:ext>
            </a:extLst>
          </p:cNvPr>
          <p:cNvSpPr txBox="1">
            <a:spLocks/>
          </p:cNvSpPr>
          <p:nvPr/>
        </p:nvSpPr>
        <p:spPr>
          <a:xfrm>
            <a:off x="296525" y="5049220"/>
            <a:ext cx="8550950" cy="135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중량이 증가할수록 연비는 감소하는 경향을 확인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EAB707-15B5-442C-AEAC-07946372F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5807"/>
            <a:ext cx="3712911" cy="3358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DEA8A-672E-4E09-B6DC-8CF7ABB063EC}"/>
              </a:ext>
            </a:extLst>
          </p:cNvPr>
          <p:cNvSpPr txBox="1"/>
          <p:nvPr/>
        </p:nvSpPr>
        <p:spPr>
          <a:xfrm>
            <a:off x="5044092" y="4644135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6-2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pch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값에 따른 점의 모양</a:t>
            </a:r>
          </a:p>
        </p:txBody>
      </p:sp>
    </p:spTree>
    <p:extLst>
      <p:ext uri="{BB962C8B-B14F-4D97-AF65-F5344CB8AC3E}">
        <p14:creationId xmlns:p14="http://schemas.microsoft.com/office/powerpoint/2010/main" val="362517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여러 변수들 간의 </a:t>
            </a:r>
            <a:r>
              <a:rPr lang="ko-KR" altLang="en-US" sz="2000" b="1" dirty="0" err="1">
                <a:solidFill>
                  <a:srgbClr val="437361"/>
                </a:solidFill>
              </a:rPr>
              <a:t>산점도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687D29-310E-4FC6-ADAA-825AD482893B}"/>
              </a:ext>
            </a:extLst>
          </p:cNvPr>
          <p:cNvSpPr/>
          <p:nvPr/>
        </p:nvSpPr>
        <p:spPr>
          <a:xfrm>
            <a:off x="976658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B451CC-BEA8-4186-898C-9C82BDBAC78E}"/>
              </a:ext>
            </a:extLst>
          </p:cNvPr>
          <p:cNvSpPr/>
          <p:nvPr/>
        </p:nvSpPr>
        <p:spPr>
          <a:xfrm>
            <a:off x="976658" y="1877465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56EAA-804A-4A0D-BF2B-CB10033E3D33}"/>
              </a:ext>
            </a:extLst>
          </p:cNvPr>
          <p:cNvSpPr txBox="1"/>
          <p:nvPr/>
        </p:nvSpPr>
        <p:spPr>
          <a:xfrm>
            <a:off x="948107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6-2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F471-7C07-4C30-A3E6-B78613BC1E6F}"/>
              </a:ext>
            </a:extLst>
          </p:cNvPr>
          <p:cNvSpPr txBox="1"/>
          <p:nvPr/>
        </p:nvSpPr>
        <p:spPr>
          <a:xfrm>
            <a:off x="1033455" y="1927819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vars &lt;- c("mpg","</a:t>
            </a:r>
            <a:r>
              <a:rPr lang="en-US" altLang="ko-KR" sz="1600" dirty="0" err="1"/>
              <a:t>disp</a:t>
            </a:r>
            <a:r>
              <a:rPr lang="en-US" altLang="ko-KR" sz="1600" dirty="0"/>
              <a:t>","drat","</a:t>
            </a:r>
            <a:r>
              <a:rPr lang="en-US" altLang="ko-KR" sz="1600" dirty="0" err="1"/>
              <a:t>wt</a:t>
            </a:r>
            <a:r>
              <a:rPr lang="en-US" altLang="ko-KR" sz="1600" dirty="0"/>
              <a:t>")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대상 변수</a:t>
            </a:r>
          </a:p>
          <a:p>
            <a:r>
              <a:rPr lang="en-US" altLang="ko-KR" sz="1600" dirty="0"/>
              <a:t>target &lt;- </a:t>
            </a:r>
            <a:r>
              <a:rPr lang="en-US" altLang="ko-KR" sz="1600" dirty="0" err="1"/>
              <a:t>mtcars</a:t>
            </a:r>
            <a:r>
              <a:rPr lang="en-US" altLang="ko-KR" sz="1600" dirty="0"/>
              <a:t>[,vars]</a:t>
            </a:r>
          </a:p>
          <a:p>
            <a:r>
              <a:rPr lang="en-US" altLang="ko-KR" sz="1600" dirty="0"/>
              <a:t>head(target)</a:t>
            </a:r>
          </a:p>
          <a:p>
            <a:r>
              <a:rPr lang="en-US" altLang="ko-KR" sz="1600" dirty="0"/>
              <a:t>pairs(target,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대상 데이터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main="Multi Plots")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4C785-2650-4D73-B24C-84F814BA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91" y="3375931"/>
            <a:ext cx="7443269" cy="28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DEA8A-672E-4E09-B6DC-8CF7ABB063EC}"/>
              </a:ext>
            </a:extLst>
          </p:cNvPr>
          <p:cNvSpPr txBox="1"/>
          <p:nvPr/>
        </p:nvSpPr>
        <p:spPr>
          <a:xfrm>
            <a:off x="5112060" y="5569268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6-3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다중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산점도의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6C7AB-D5AB-4B9D-AAFE-C357DCC5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76" y="1138687"/>
            <a:ext cx="7443269" cy="7650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23EF32-4611-4BD3-8026-ABA0724D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6" y="1742462"/>
            <a:ext cx="3667125" cy="3495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9F12F0-9451-4CA0-BCA8-D9482B6B2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88840"/>
            <a:ext cx="4238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3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그룹 정보가 있는 두 변수의 </a:t>
            </a:r>
            <a:r>
              <a:rPr lang="ko-KR" altLang="en-US" sz="2000" b="1" dirty="0" err="1">
                <a:solidFill>
                  <a:srgbClr val="437361"/>
                </a:solidFill>
              </a:rPr>
              <a:t>산점도</a:t>
            </a: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그룹 정보를 알고 있다면 </a:t>
            </a:r>
            <a:r>
              <a:rPr lang="ko-KR" altLang="en-US" sz="1600" dirty="0" err="1"/>
              <a:t>산점도를</a:t>
            </a:r>
            <a:r>
              <a:rPr lang="ko-KR" altLang="en-US" sz="1600" dirty="0"/>
              <a:t> 작성 시 각 그룹별 </a:t>
            </a:r>
            <a:r>
              <a:rPr lang="ko-KR" altLang="en-US" sz="1600" dirty="0" err="1"/>
              <a:t>관측값들을</a:t>
            </a:r>
            <a:r>
              <a:rPr lang="ko-KR" altLang="en-US" sz="1600" dirty="0"/>
              <a:t> 다른 색깔과 점의 모양으로 표시할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이렇게 작성된 </a:t>
            </a:r>
            <a:r>
              <a:rPr lang="ko-KR" altLang="en-US" sz="1600" dirty="0" err="1"/>
              <a:t>산점도는</a:t>
            </a:r>
            <a:r>
              <a:rPr lang="ko-KR" altLang="en-US" sz="1600" dirty="0"/>
              <a:t> 두 변수 간의 </a:t>
            </a:r>
            <a:r>
              <a:rPr lang="ko-KR" altLang="en-US" sz="1600" dirty="0" err="1"/>
              <a:t>관계뿐만</a:t>
            </a:r>
            <a:r>
              <a:rPr lang="ko-KR" altLang="en-US" sz="1600" dirty="0"/>
              <a:t> 아니라 그룹 간의 관계도 파악할 수 있어서 편리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2DE35B-5C5A-4B1E-82FE-08B0FEDE6122}"/>
              </a:ext>
            </a:extLst>
          </p:cNvPr>
          <p:cNvSpPr/>
          <p:nvPr/>
        </p:nvSpPr>
        <p:spPr>
          <a:xfrm>
            <a:off x="976658" y="2988384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781EDD-0894-447D-AA2B-4D4F5A6267E3}"/>
              </a:ext>
            </a:extLst>
          </p:cNvPr>
          <p:cNvSpPr/>
          <p:nvPr/>
        </p:nvSpPr>
        <p:spPr>
          <a:xfrm>
            <a:off x="976658" y="3462074"/>
            <a:ext cx="7443269" cy="218160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FEF2-3252-405D-A08D-9D6E668D220E}"/>
              </a:ext>
            </a:extLst>
          </p:cNvPr>
          <p:cNvSpPr txBox="1"/>
          <p:nvPr/>
        </p:nvSpPr>
        <p:spPr>
          <a:xfrm>
            <a:off x="948107" y="305595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6-3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62DB6-B5EC-40EF-B748-CFFDC5C79590}"/>
              </a:ext>
            </a:extLst>
          </p:cNvPr>
          <p:cNvSpPr txBox="1"/>
          <p:nvPr/>
        </p:nvSpPr>
        <p:spPr>
          <a:xfrm>
            <a:off x="1033455" y="3512428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iris.2 &lt;- iris[,3:4]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준비</a:t>
            </a:r>
          </a:p>
          <a:p>
            <a:r>
              <a:rPr lang="en-US" altLang="ko-KR" sz="1600" dirty="0"/>
              <a:t>point &lt;- </a:t>
            </a:r>
            <a:r>
              <a:rPr lang="en-US" altLang="ko-KR" sz="1600" dirty="0" err="1"/>
              <a:t>as.numeric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iris$Species</a:t>
            </a:r>
            <a:r>
              <a:rPr lang="en-US" altLang="ko-KR" sz="1600" dirty="0"/>
              <a:t>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점의 모양</a:t>
            </a:r>
          </a:p>
          <a:p>
            <a:r>
              <a:rPr lang="en-US" altLang="ko-KR" sz="1600" dirty="0"/>
              <a:t>point 				</a:t>
            </a:r>
            <a:r>
              <a:rPr lang="en-US" altLang="ko-KR" sz="1600" dirty="0">
                <a:solidFill>
                  <a:srgbClr val="4F784C"/>
                </a:solidFill>
              </a:rPr>
              <a:t># point </a:t>
            </a:r>
            <a:r>
              <a:rPr lang="ko-KR" altLang="en-US" sz="1600" dirty="0">
                <a:solidFill>
                  <a:srgbClr val="4F784C"/>
                </a:solidFill>
              </a:rPr>
              <a:t>내용 출력</a:t>
            </a:r>
          </a:p>
          <a:p>
            <a:r>
              <a:rPr lang="en-US" altLang="ko-KR" sz="1600" dirty="0"/>
              <a:t>color &lt;- c("</a:t>
            </a:r>
            <a:r>
              <a:rPr lang="en-US" altLang="ko-KR" sz="1600" dirty="0" err="1"/>
              <a:t>red","green","blue</a:t>
            </a:r>
            <a:r>
              <a:rPr lang="en-US" altLang="ko-KR" sz="1600" dirty="0"/>
              <a:t>")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점의 컬러</a:t>
            </a:r>
          </a:p>
          <a:p>
            <a:r>
              <a:rPr lang="en-US" altLang="ko-KR" sz="1600" dirty="0"/>
              <a:t>plot(iris.2,</a:t>
            </a:r>
          </a:p>
          <a:p>
            <a:r>
              <a:rPr lang="en-US" altLang="ko-KR" sz="1600" dirty="0"/>
              <a:t> 	main="Iris plot",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pch</a:t>
            </a:r>
            <a:r>
              <a:rPr lang="en-US" altLang="ko-KR" sz="1600" dirty="0"/>
              <a:t>=c(point),</a:t>
            </a:r>
          </a:p>
          <a:p>
            <a:r>
              <a:rPr lang="en-US" altLang="ko-KR" sz="1600" dirty="0"/>
              <a:t> 	col=color[point])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0DD3A7-13D9-4103-8AF9-1693223E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80" y="5802830"/>
            <a:ext cx="7443269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9624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Words>1157</Words>
  <Application>Microsoft Office PowerPoint</Application>
  <PresentationFormat>화면 슬라이드 쇼(4:3)</PresentationFormat>
  <Paragraphs>395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Adobe Kaiti Std R</vt:lpstr>
      <vt:lpstr>맑은 고딕</vt:lpstr>
      <vt:lpstr>Arial</vt:lpstr>
      <vt:lpstr>Verdana</vt:lpstr>
      <vt:lpstr>Wingdings</vt:lpstr>
      <vt:lpstr>ch01_JAVA 들여다보기</vt:lpstr>
      <vt:lpstr>Chapter 06. 다중변수 자료의 탐색</vt:lpstr>
      <vt:lpstr>PowerPoint 프레젠테이션</vt:lpstr>
      <vt:lpstr>PowerPoint 프레젠테이션</vt:lpstr>
      <vt:lpstr>1. 산점도</vt:lpstr>
      <vt:lpstr>1. 산점도</vt:lpstr>
      <vt:lpstr>1. 산점도</vt:lpstr>
      <vt:lpstr>1. 산점도</vt:lpstr>
      <vt:lpstr>1. 산점도</vt:lpstr>
      <vt:lpstr>1. 산점도</vt:lpstr>
      <vt:lpstr>1. 산점도</vt:lpstr>
      <vt:lpstr>PowerPoint 프레젠테이션</vt:lpstr>
      <vt:lpstr>2. 상관분석</vt:lpstr>
      <vt:lpstr>2. 상관분석</vt:lpstr>
      <vt:lpstr>2. 상관분석</vt:lpstr>
      <vt:lpstr>2. 상관분석</vt:lpstr>
      <vt:lpstr>2. 상관분석</vt:lpstr>
      <vt:lpstr>2. 상관분석</vt:lpstr>
      <vt:lpstr>2. 상관분석</vt:lpstr>
      <vt:lpstr>PowerPoint 프레젠테이션</vt:lpstr>
      <vt:lpstr>3. 선그래프</vt:lpstr>
      <vt:lpstr>3. 선그래프</vt:lpstr>
      <vt:lpstr>3. 선그래프</vt:lpstr>
      <vt:lpstr>3. 선그래프</vt:lpstr>
      <vt:lpstr>3. 선그래프</vt:lpstr>
      <vt:lpstr>3. 선그래프</vt:lpstr>
      <vt:lpstr>3. 선그래프</vt:lpstr>
      <vt:lpstr>3. 선그래프</vt:lpstr>
      <vt:lpstr>PowerPoint 프레젠테이션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4. 자료의 탐색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567</cp:revision>
  <dcterms:created xsi:type="dcterms:W3CDTF">2012-07-23T02:34:37Z</dcterms:created>
  <dcterms:modified xsi:type="dcterms:W3CDTF">2019-08-20T06:41:21Z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