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3"/>
  </p:notesMasterIdLst>
  <p:handoutMasterIdLst>
    <p:handoutMasterId r:id="rId54"/>
  </p:handoutMasterIdLst>
  <p:sldIdLst>
    <p:sldId id="329" r:id="rId2"/>
    <p:sldId id="328" r:id="rId3"/>
    <p:sldId id="567" r:id="rId4"/>
    <p:sldId id="483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68" r:id="rId14"/>
    <p:sldId id="533" r:id="rId15"/>
    <p:sldId id="534" r:id="rId16"/>
    <p:sldId id="535" r:id="rId17"/>
    <p:sldId id="536" r:id="rId18"/>
    <p:sldId id="537" r:id="rId19"/>
    <p:sldId id="569" r:id="rId20"/>
    <p:sldId id="538" r:id="rId21"/>
    <p:sldId id="539" r:id="rId22"/>
    <p:sldId id="540" r:id="rId23"/>
    <p:sldId id="541" r:id="rId24"/>
    <p:sldId id="542" r:id="rId25"/>
    <p:sldId id="570" r:id="rId26"/>
    <p:sldId id="543" r:id="rId27"/>
    <p:sldId id="544" r:id="rId28"/>
    <p:sldId id="545" r:id="rId29"/>
    <p:sldId id="546" r:id="rId30"/>
    <p:sldId id="547" r:id="rId31"/>
    <p:sldId id="571" r:id="rId32"/>
    <p:sldId id="548" r:id="rId33"/>
    <p:sldId id="549" r:id="rId34"/>
    <p:sldId id="550" r:id="rId35"/>
    <p:sldId id="551" r:id="rId36"/>
    <p:sldId id="552" r:id="rId37"/>
    <p:sldId id="553" r:id="rId38"/>
    <p:sldId id="554" r:id="rId39"/>
    <p:sldId id="572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2" r:id="rId48"/>
    <p:sldId id="563" r:id="rId49"/>
    <p:sldId id="564" r:id="rId50"/>
    <p:sldId id="565" r:id="rId51"/>
    <p:sldId id="566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84C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0899" autoAdjust="0"/>
  </p:normalViewPr>
  <p:slideViewPr>
    <p:cSldViewPr>
      <p:cViewPr varScale="1">
        <p:scale>
          <a:sx n="100" d="100"/>
          <a:sy n="100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9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9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2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2B77121-25E5-495A-B9E3-2FB113FA27F9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제목 13">
            <a:extLst>
              <a:ext uri="{FF2B5EF4-FFF2-40B4-BE49-F238E27FC236}">
                <a16:creationId xmlns:a16="http://schemas.microsoft.com/office/drawing/2014/main" id="{A2A846B7-2564-49B6-BC8C-AD17666F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B39AB-29FF-4BF7-AE07-C34926CEAECA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DD67D2-E51B-4BC3-8221-852708726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6" name="Picture 4" descr="C:\Users\김현용\Desktop\제호.jpg">
            <a:extLst>
              <a:ext uri="{FF2B5EF4-FFF2-40B4-BE49-F238E27FC236}">
                <a16:creationId xmlns:a16="http://schemas.microsoft.com/office/drawing/2014/main" id="{264643E2-9F9C-4F64-8F36-4A6B32978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3587C286-37B2-423D-A786-28D928FBD6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740848"/>
            <a:ext cx="7991475" cy="45452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2800" b="1" u="sng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07. </a:t>
            </a:r>
            <a:r>
              <a:rPr lang="ko-KR" altLang="en-US" sz="2800" b="1" u="sng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</a:t>
            </a:r>
            <a:r>
              <a:rPr lang="ko-KR" altLang="en-US" sz="2800" b="1" u="sng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전처리</a:t>
            </a:r>
            <a:endParaRPr lang="en-US" altLang="ko-KR" sz="2800" b="1" u="sng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</a:t>
            </a:r>
            <a:r>
              <a:rPr lang="ko-KR" altLang="en-US" sz="2400" b="1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결측값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</a:t>
            </a:r>
            <a:r>
              <a:rPr lang="ko-KR" altLang="en-US" sz="2400" b="1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특이값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</a:t>
            </a:r>
            <a:r>
              <a:rPr lang="ko-KR" altLang="en-US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정렬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04. </a:t>
            </a:r>
            <a:r>
              <a:rPr lang="ko-KR" altLang="en-US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분리와 선택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05. </a:t>
            </a:r>
            <a:r>
              <a:rPr lang="ko-KR" altLang="en-US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샘플링과 조합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06. </a:t>
            </a:r>
            <a:r>
              <a:rPr lang="ko-KR" altLang="en-US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집계와 병합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8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440">
            <a:extLst>
              <a:ext uri="{FF2B5EF4-FFF2-40B4-BE49-F238E27FC236}">
                <a16:creationId xmlns:a16="http://schemas.microsoft.com/office/drawing/2014/main" id="{75C6F526-F141-49AF-90FE-0E3C82871CB4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F7581211-006F-42D9-9253-724ADF43E8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1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여기서 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7907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31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5" r:id="rId3"/>
    <p:sldLayoutId id="2147483719" r:id="rId4"/>
    <p:sldLayoutId id="2147483722" r:id="rId5"/>
    <p:sldLayoutId id="2147483721" r:id="rId6"/>
    <p:sldLayoutId id="2147483724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/>
          <a:lstStyle/>
          <a:p>
            <a:r>
              <a:rPr lang="en-US" altLang="ko-KR" dirty="0"/>
              <a:t>Chapter 07. </a:t>
            </a:r>
            <a:r>
              <a:rPr lang="ko-KR" altLang="en-US" dirty="0"/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515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3.3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데이터프레임의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행별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확인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2365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rowSums</a:t>
            </a:r>
            <a:r>
              <a:rPr lang="en-US" altLang="ko-KR" sz="1600" dirty="0"/>
              <a:t>(is.na(x)) </a:t>
            </a:r>
            <a:r>
              <a:rPr lang="en-US" altLang="ko-KR" sz="1600" dirty="0">
                <a:solidFill>
                  <a:srgbClr val="4F784C"/>
                </a:solidFill>
              </a:rPr>
              <a:t>			# </a:t>
            </a:r>
            <a:r>
              <a:rPr lang="ko-KR" altLang="en-US" sz="1600" dirty="0" err="1">
                <a:solidFill>
                  <a:srgbClr val="4F784C"/>
                </a:solidFill>
              </a:rPr>
              <a:t>행별</a:t>
            </a:r>
            <a:r>
              <a:rPr lang="ko-KR" altLang="en-US" sz="1600" dirty="0">
                <a:solidFill>
                  <a:srgbClr val="4F784C"/>
                </a:solidFill>
              </a:rPr>
              <a:t> </a:t>
            </a:r>
            <a:r>
              <a:rPr lang="en-US" altLang="ko-KR" sz="1600" dirty="0">
                <a:solidFill>
                  <a:srgbClr val="4F784C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의 개수</a:t>
            </a:r>
          </a:p>
          <a:p>
            <a:r>
              <a:rPr lang="en-US" altLang="ko-KR" sz="1600" dirty="0"/>
              <a:t>sum(</a:t>
            </a:r>
            <a:r>
              <a:rPr lang="en-US" altLang="ko-KR" sz="1600" dirty="0" err="1"/>
              <a:t>rowSums</a:t>
            </a:r>
            <a:r>
              <a:rPr lang="en-US" altLang="ko-KR" sz="1600" dirty="0"/>
              <a:t>(is.na(x))&gt;0) </a:t>
            </a:r>
            <a:r>
              <a:rPr lang="en-US" altLang="ko-KR" sz="1600" dirty="0">
                <a:solidFill>
                  <a:srgbClr val="4F784C"/>
                </a:solidFill>
              </a:rPr>
              <a:t>		#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행의 개수</a:t>
            </a:r>
          </a:p>
          <a:p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sum(is.na(x)) </a:t>
            </a:r>
            <a:r>
              <a:rPr lang="en-US" altLang="ko-KR" sz="1600" dirty="0">
                <a:solidFill>
                  <a:srgbClr val="4F784C"/>
                </a:solidFill>
              </a:rPr>
              <a:t>			# </a:t>
            </a:r>
            <a:r>
              <a:rPr lang="ko-KR" altLang="en-US" sz="1600" dirty="0">
                <a:solidFill>
                  <a:srgbClr val="4F784C"/>
                </a:solidFill>
              </a:rPr>
              <a:t>데이터셋 전체에서 </a:t>
            </a:r>
            <a:r>
              <a:rPr lang="en-US" altLang="ko-KR" sz="1600" dirty="0">
                <a:solidFill>
                  <a:srgbClr val="4F784C"/>
                </a:solidFill>
              </a:rPr>
              <a:t>NA </a:t>
            </a:r>
            <a:r>
              <a:rPr lang="ko-KR" altLang="en-US" sz="1600" dirty="0">
                <a:solidFill>
                  <a:srgbClr val="4F784C"/>
                </a:solidFill>
              </a:rPr>
              <a:t>개수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4BE304-540D-4F7C-8854-85185B1B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3" y="3324780"/>
            <a:ext cx="7461349" cy="29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3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3.4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제외하고 새로운 데이터셋 만들기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2365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head(x)</a:t>
            </a:r>
          </a:p>
          <a:p>
            <a:r>
              <a:rPr lang="en-US" altLang="ko-KR" sz="1600" dirty="0"/>
              <a:t>x[!</a:t>
            </a:r>
            <a:r>
              <a:rPr lang="en-US" altLang="ko-KR" sz="1600" dirty="0" err="1"/>
              <a:t>complete.cases</a:t>
            </a:r>
            <a:r>
              <a:rPr lang="en-US" altLang="ko-KR" sz="1600" dirty="0"/>
              <a:t>(x),]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행들 출력</a:t>
            </a:r>
          </a:p>
          <a:p>
            <a:r>
              <a:rPr lang="en-US" altLang="ko-KR" sz="1600" dirty="0"/>
              <a:t>y &lt;- x[</a:t>
            </a:r>
            <a:r>
              <a:rPr lang="en-US" altLang="ko-KR" sz="1600" dirty="0" err="1"/>
              <a:t>complete.cases</a:t>
            </a:r>
            <a:r>
              <a:rPr lang="en-US" altLang="ko-KR" sz="1600" dirty="0"/>
              <a:t>(x),]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행들 제거</a:t>
            </a:r>
          </a:p>
          <a:p>
            <a:r>
              <a:rPr lang="en-US" altLang="ko-KR" sz="1600" dirty="0"/>
              <a:t>head(y) 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새로운 데이터셋 </a:t>
            </a:r>
            <a:r>
              <a:rPr lang="en-US" altLang="ko-KR" sz="1600" dirty="0">
                <a:solidFill>
                  <a:srgbClr val="4F784C"/>
                </a:solidFill>
              </a:rPr>
              <a:t>y</a:t>
            </a:r>
            <a:r>
              <a:rPr lang="ko-KR" altLang="en-US" sz="1600" dirty="0">
                <a:solidFill>
                  <a:srgbClr val="4F784C"/>
                </a:solidFill>
              </a:rPr>
              <a:t>의 내용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5394E1-452D-4EF8-9A3C-EA343A3A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59" y="3293985"/>
            <a:ext cx="7402953" cy="23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CCB531-2CF4-4CE9-B2DB-FB1E5341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67" y="1133745"/>
            <a:ext cx="7402953" cy="14788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CE3182-0ABB-4810-B421-626ECEC2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67" y="2612585"/>
            <a:ext cx="7398008" cy="633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37A14A-14FA-4CC7-ABBC-931743FC1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50" y="3194279"/>
            <a:ext cx="7390883" cy="20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4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특이값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15938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특이값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 err="1">
                <a:solidFill>
                  <a:srgbClr val="437361"/>
                </a:solidFill>
              </a:rPr>
              <a:t>특이값의</a:t>
            </a:r>
            <a:r>
              <a:rPr lang="ko-KR" altLang="en-US" sz="2000" b="1" dirty="0">
                <a:solidFill>
                  <a:srgbClr val="437361"/>
                </a:solidFill>
              </a:rPr>
              <a:t> 개념</a:t>
            </a:r>
            <a:r>
              <a:rPr lang="ko-KR" altLang="en-US" sz="1800" b="1" dirty="0">
                <a:solidFill>
                  <a:schemeClr val="accent3"/>
                </a:solidFill>
              </a:rPr>
              <a:t>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특이값</a:t>
            </a:r>
            <a:r>
              <a:rPr lang="en-US" altLang="ko-KR" sz="1600" dirty="0"/>
              <a:t>(outlier)</a:t>
            </a:r>
            <a:r>
              <a:rPr lang="ko-KR" altLang="en-US" sz="1600" dirty="0"/>
              <a:t>은 정상적이라고 생각되는 데이터의 분포 범위 밖에 위치하는 값들을 말하며</a:t>
            </a:r>
            <a:r>
              <a:rPr lang="en-US" altLang="ko-KR" sz="1600" dirty="0"/>
              <a:t>, ‘</a:t>
            </a:r>
            <a:r>
              <a:rPr lang="ko-KR" altLang="en-US" sz="1600" dirty="0" err="1"/>
              <a:t>이상치’라고도</a:t>
            </a:r>
            <a:r>
              <a:rPr lang="ko-KR" altLang="en-US" sz="1600" dirty="0"/>
              <a:t> 부름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특이값은</a:t>
            </a:r>
            <a:r>
              <a:rPr lang="ko-KR" altLang="en-US" sz="1600" dirty="0"/>
              <a:t> 입력 오류에 의해 발생하기도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일반인의 몸무게 자료에 씨름선수의 몸무게가 합쳐진 경우처럼 실제로 특이한 값일 수도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제조 공정에서 불량인 제품을 선별하거나 은행거래 시스템에서 사기거래를 탐지할 때 사용하기도 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 분석에서는 </a:t>
            </a:r>
            <a:r>
              <a:rPr lang="ko-KR" altLang="en-US" sz="1600" dirty="0" err="1"/>
              <a:t>특이값을</a:t>
            </a:r>
            <a:r>
              <a:rPr lang="ko-KR" altLang="en-US" sz="1600" dirty="0"/>
              <a:t> 포함한 채 평균 등을 계산하면 전체 데이터의 양상을 파악하는 데 왜곡을 가져올 수 있으므로 분석할 때 </a:t>
            </a:r>
            <a:r>
              <a:rPr lang="ko-KR" altLang="en-US" sz="1600" dirty="0" err="1"/>
              <a:t>특이값을</a:t>
            </a:r>
            <a:r>
              <a:rPr lang="ko-KR" altLang="en-US" sz="1600" dirty="0"/>
              <a:t> 제외하는 경우가 많음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1BBD65-E0CE-4000-B96D-BBC86783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4495104"/>
            <a:ext cx="6153150" cy="18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78962-FEB9-4DE1-8E94-F60314D5CFC8}"/>
              </a:ext>
            </a:extLst>
          </p:cNvPr>
          <p:cNvSpPr txBox="1"/>
          <p:nvPr/>
        </p:nvSpPr>
        <p:spPr>
          <a:xfrm>
            <a:off x="3187637" y="6314379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7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특이값의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사례</a:t>
            </a:r>
          </a:p>
        </p:txBody>
      </p:sp>
    </p:spTree>
    <p:extLst>
      <p:ext uri="{BB962C8B-B14F-4D97-AF65-F5344CB8AC3E}">
        <p14:creationId xmlns:p14="http://schemas.microsoft.com/office/powerpoint/2010/main" val="306563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특이값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특이값이</a:t>
            </a:r>
            <a:r>
              <a:rPr lang="ko-KR" altLang="en-US" sz="1600" dirty="0"/>
              <a:t> 포함되어 있는지 여부 확인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➀ 논리적으로 있을 수 없는 값이 있는지 찾아봄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    ex)</a:t>
            </a:r>
            <a:r>
              <a:rPr lang="ko-KR" altLang="en-US" sz="1600" dirty="0"/>
              <a:t> 좋아하는 색깔을 </a:t>
            </a:r>
            <a:r>
              <a:rPr lang="en-US" altLang="ko-KR" sz="1600" dirty="0"/>
              <a:t>1~5</a:t>
            </a:r>
            <a:r>
              <a:rPr lang="ko-KR" altLang="en-US" sz="1600" dirty="0"/>
              <a:t>로 표시하기로 했는데 </a:t>
            </a:r>
            <a:r>
              <a:rPr lang="en-US" altLang="ko-KR" sz="1600" dirty="0"/>
              <a:t>7</a:t>
            </a:r>
            <a:r>
              <a:rPr lang="ko-KR" altLang="en-US" sz="1600" dirty="0"/>
              <a:t>이 존재함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    ex) </a:t>
            </a:r>
            <a:r>
              <a:rPr lang="ko-KR" altLang="en-US" sz="1600" dirty="0"/>
              <a:t>몸무게에 마이너스 값이 있음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➁ 상식을 벗어난 값이 있는지 찾아봄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    ex)</a:t>
            </a:r>
            <a:r>
              <a:rPr lang="ko-KR" altLang="en-US" sz="1600" dirty="0"/>
              <a:t> 나이가 </a:t>
            </a:r>
            <a:r>
              <a:rPr lang="en-US" altLang="ko-KR" sz="1600" dirty="0"/>
              <a:t>120</a:t>
            </a:r>
            <a:r>
              <a:rPr lang="ko-KR" altLang="en-US" sz="1600" dirty="0"/>
              <a:t>살 이상인 사람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➂ 상자그림</a:t>
            </a:r>
            <a:r>
              <a:rPr lang="en-US" altLang="ko-KR" sz="1600" dirty="0"/>
              <a:t>(boxplot)</a:t>
            </a:r>
            <a:r>
              <a:rPr lang="ko-KR" altLang="en-US" sz="1600" dirty="0"/>
              <a:t>을 통해 찾아봄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    ex)</a:t>
            </a:r>
            <a:r>
              <a:rPr lang="ko-KR" altLang="en-US" sz="1600" dirty="0"/>
              <a:t> 정상 범위 밖에 동그라미 표시가 있으면 </a:t>
            </a:r>
            <a:r>
              <a:rPr lang="ko-KR" altLang="en-US" sz="1600" dirty="0" err="1"/>
              <a:t>특이값을</a:t>
            </a:r>
            <a:r>
              <a:rPr lang="ko-KR" altLang="en-US" sz="1600" dirty="0"/>
              <a:t> 의미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1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특이값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 err="1">
                <a:solidFill>
                  <a:srgbClr val="437361"/>
                </a:solidFill>
              </a:rPr>
              <a:t>특이값</a:t>
            </a:r>
            <a:r>
              <a:rPr lang="ko-KR" altLang="en-US" sz="2000" b="1" dirty="0">
                <a:solidFill>
                  <a:srgbClr val="437361"/>
                </a:solidFill>
              </a:rPr>
              <a:t> 추출 및 제거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상자그림을 통한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특이값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확인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53878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2012480"/>
            <a:ext cx="7443269" cy="9664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60635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7-7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2062833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st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(state.x77)</a:t>
            </a:r>
          </a:p>
          <a:p>
            <a:r>
              <a:rPr lang="en-US" altLang="ko-KR" sz="1600" dirty="0"/>
              <a:t>boxplot(</a:t>
            </a:r>
            <a:r>
              <a:rPr lang="en-US" altLang="ko-KR" sz="1600" dirty="0" err="1"/>
              <a:t>st$Income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boxplot.stats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st$Income</a:t>
            </a:r>
            <a:r>
              <a:rPr lang="en-US" altLang="ko-KR" sz="1600" dirty="0"/>
              <a:t>)$out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F4CAAD-2F77-4353-97A5-4DA866BC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2923726"/>
            <a:ext cx="7443269" cy="3390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D130AA-FD7D-4660-A953-4C0F69A8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2" y="6140324"/>
            <a:ext cx="7443269" cy="60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9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특이값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특이값을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포함한 행 제거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46152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out.val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boxplot.stats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st$Income</a:t>
            </a:r>
            <a:r>
              <a:rPr lang="en-US" altLang="ko-KR" sz="1600" dirty="0"/>
              <a:t>)$out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특이값</a:t>
            </a:r>
            <a:r>
              <a:rPr lang="ko-KR" altLang="en-US" sz="1600" dirty="0">
                <a:solidFill>
                  <a:srgbClr val="4F784C"/>
                </a:solidFill>
              </a:rPr>
              <a:t> 추출</a:t>
            </a:r>
          </a:p>
          <a:p>
            <a:r>
              <a:rPr lang="en-US" altLang="ko-KR" sz="1600" dirty="0" err="1"/>
              <a:t>st$Income</a:t>
            </a:r>
            <a:r>
              <a:rPr lang="en-US" altLang="ko-KR" sz="1600" dirty="0"/>
              <a:t>[</a:t>
            </a:r>
            <a:r>
              <a:rPr lang="en-US" altLang="ko-KR" sz="1600" dirty="0" err="1"/>
              <a:t>st$Income</a:t>
            </a:r>
            <a:r>
              <a:rPr lang="en-US" altLang="ko-KR" sz="1600" dirty="0"/>
              <a:t> %in% </a:t>
            </a:r>
            <a:r>
              <a:rPr lang="en-US" altLang="ko-KR" sz="1600" dirty="0" err="1"/>
              <a:t>out.val</a:t>
            </a:r>
            <a:r>
              <a:rPr lang="en-US" altLang="ko-KR" sz="1600" dirty="0"/>
              <a:t>] &lt;- NA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특이값을</a:t>
            </a:r>
            <a:r>
              <a:rPr lang="ko-KR" altLang="en-US" sz="1600" dirty="0">
                <a:solidFill>
                  <a:srgbClr val="4F784C"/>
                </a:solidFill>
              </a:rPr>
              <a:t> </a:t>
            </a:r>
            <a:r>
              <a:rPr lang="en-US" altLang="ko-KR" sz="1600" dirty="0">
                <a:solidFill>
                  <a:srgbClr val="4F784C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로 대체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newdata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complete.cases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),]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 제거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newdata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2B2DAF-8F63-4F53-A9F7-EC3BCB4E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506145"/>
            <a:ext cx="7443269" cy="3889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B0A4C4-ABAD-4CA9-A1D0-11A7BE6A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895103"/>
            <a:ext cx="7443269" cy="368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F567A3-7732-4567-B896-92C8F77E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87" y="4204726"/>
            <a:ext cx="7443269" cy="23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5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특이값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2C8F0-5E7D-4A08-9DF5-A7E028AF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4" y="1313765"/>
            <a:ext cx="7390883" cy="2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0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정렬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52323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벡터의 정렬</a:t>
            </a:r>
            <a:r>
              <a:rPr lang="ko-KR" altLang="en-US" sz="1800" b="1" dirty="0">
                <a:solidFill>
                  <a:schemeClr val="accent3"/>
                </a:solidFill>
              </a:rPr>
              <a:t>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정렬</a:t>
            </a:r>
            <a:r>
              <a:rPr lang="en-US" altLang="ko-KR" sz="1600" dirty="0"/>
              <a:t>(sort)</a:t>
            </a:r>
            <a:r>
              <a:rPr lang="ko-KR" altLang="en-US" sz="1600" dirty="0"/>
              <a:t>은 데이터를 주어진 기준에 따라 크기순으로 재배열하는 과정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C71A-2DE9-4130-B953-C55B6B73B93E}"/>
              </a:ext>
            </a:extLst>
          </p:cNvPr>
          <p:cNvSpPr/>
          <p:nvPr/>
        </p:nvSpPr>
        <p:spPr>
          <a:xfrm>
            <a:off x="841643" y="178534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1B84B-CFF2-4B1F-88C3-E6B649D496AF}"/>
              </a:ext>
            </a:extLst>
          </p:cNvPr>
          <p:cNvSpPr/>
          <p:nvPr/>
        </p:nvSpPr>
        <p:spPr>
          <a:xfrm>
            <a:off x="841643" y="2259036"/>
            <a:ext cx="7443269" cy="162001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39A16-9A65-4436-9E92-A8AACE71FC4A}"/>
              </a:ext>
            </a:extLst>
          </p:cNvPr>
          <p:cNvSpPr txBox="1"/>
          <p:nvPr/>
        </p:nvSpPr>
        <p:spPr>
          <a:xfrm>
            <a:off x="813092" y="185291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F08C-9614-4DF8-883F-36AF2179452E}"/>
              </a:ext>
            </a:extLst>
          </p:cNvPr>
          <p:cNvSpPr txBox="1"/>
          <p:nvPr/>
        </p:nvSpPr>
        <p:spPr>
          <a:xfrm>
            <a:off x="898440" y="2309390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v1 &lt;- c(1,7,6,8,4,2,3)</a:t>
            </a:r>
          </a:p>
          <a:p>
            <a:r>
              <a:rPr lang="en-US" altLang="ko-KR" sz="1600" dirty="0"/>
              <a:t>order(v1)</a:t>
            </a:r>
          </a:p>
          <a:p>
            <a:r>
              <a:rPr lang="en-US" altLang="ko-KR" sz="1600" dirty="0"/>
              <a:t>v1 &lt;- sort(v1)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오름차순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v2 &lt;- sort(v1, decreasing=T)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내림차순</a:t>
            </a:r>
          </a:p>
          <a:p>
            <a:r>
              <a:rPr lang="en-US" altLang="ko-KR" sz="1600" dirty="0"/>
              <a:t>v2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7B4278-A933-4FAC-B8F1-E0365FAA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876479"/>
            <a:ext cx="7443269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0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73785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매트릭스와 데이터프레임의 정렬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C71A-2DE9-4130-B953-C55B6B73B93E}"/>
              </a:ext>
            </a:extLst>
          </p:cNvPr>
          <p:cNvSpPr/>
          <p:nvPr/>
        </p:nvSpPr>
        <p:spPr>
          <a:xfrm>
            <a:off x="841643" y="131376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1B84B-CFF2-4B1F-88C3-E6B649D496AF}"/>
              </a:ext>
            </a:extLst>
          </p:cNvPr>
          <p:cNvSpPr/>
          <p:nvPr/>
        </p:nvSpPr>
        <p:spPr>
          <a:xfrm>
            <a:off x="841643" y="1787455"/>
            <a:ext cx="7443269" cy="195658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39A16-9A65-4436-9E92-A8AACE71FC4A}"/>
              </a:ext>
            </a:extLst>
          </p:cNvPr>
          <p:cNvSpPr txBox="1"/>
          <p:nvPr/>
        </p:nvSpPr>
        <p:spPr>
          <a:xfrm>
            <a:off x="813092" y="138133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F08C-9614-4DF8-883F-36AF2179452E}"/>
              </a:ext>
            </a:extLst>
          </p:cNvPr>
          <p:cNvSpPr txBox="1"/>
          <p:nvPr/>
        </p:nvSpPr>
        <p:spPr>
          <a:xfrm>
            <a:off x="898440" y="1837809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head(iris)</a:t>
            </a:r>
          </a:p>
          <a:p>
            <a:r>
              <a:rPr lang="en-US" altLang="ko-KR" sz="1600" dirty="0"/>
              <a:t>order(</a:t>
            </a:r>
            <a:r>
              <a:rPr lang="en-US" altLang="ko-KR" sz="1600" dirty="0" err="1"/>
              <a:t>iris$Sepal.Length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iris[order(</a:t>
            </a:r>
            <a:r>
              <a:rPr lang="en-US" altLang="ko-KR" sz="1600" dirty="0" err="1"/>
              <a:t>iris$Sepal.Length</a:t>
            </a:r>
            <a:r>
              <a:rPr lang="en-US" altLang="ko-KR" sz="1600" dirty="0"/>
              <a:t>),]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오름차순으로 정렬</a:t>
            </a:r>
          </a:p>
          <a:p>
            <a:r>
              <a:rPr lang="en-US" altLang="ko-KR" sz="1600" dirty="0"/>
              <a:t>iris[order(</a:t>
            </a:r>
            <a:r>
              <a:rPr lang="en-US" altLang="ko-KR" sz="1600" dirty="0" err="1"/>
              <a:t>iris$Sepal.Length</a:t>
            </a:r>
            <a:r>
              <a:rPr lang="en-US" altLang="ko-KR" sz="1600" dirty="0"/>
              <a:t>, decreasing=T),]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내림차순으로 정렬</a:t>
            </a:r>
          </a:p>
          <a:p>
            <a:r>
              <a:rPr lang="en-US" altLang="ko-KR" sz="1600" dirty="0" err="1"/>
              <a:t>iris.new</a:t>
            </a:r>
            <a:r>
              <a:rPr lang="en-US" altLang="ko-KR" sz="1600" dirty="0"/>
              <a:t> &lt;- iris[order(</a:t>
            </a:r>
            <a:r>
              <a:rPr lang="en-US" altLang="ko-KR" sz="1600" dirty="0" err="1"/>
              <a:t>iris$Sepal.Length</a:t>
            </a:r>
            <a:r>
              <a:rPr lang="en-US" altLang="ko-KR" sz="1600" dirty="0"/>
              <a:t>),]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정렬된 데이터를 저장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iris.new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iris[order(</a:t>
            </a:r>
            <a:r>
              <a:rPr lang="en-US" altLang="ko-KR" sz="1600" dirty="0" err="1"/>
              <a:t>iris$Species</a:t>
            </a:r>
            <a:r>
              <a:rPr lang="en-US" altLang="ko-KR" sz="1600" dirty="0"/>
              <a:t>, decreasing=T, </a:t>
            </a:r>
            <a:r>
              <a:rPr lang="en-US" altLang="ko-KR" sz="1600" dirty="0" err="1"/>
              <a:t>iris$Petal.Length</a:t>
            </a:r>
            <a:r>
              <a:rPr lang="en-US" altLang="ko-KR" sz="1600" dirty="0"/>
              <a:t>),]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정렬 기준이 </a:t>
            </a:r>
            <a:r>
              <a:rPr lang="en-US" altLang="ko-KR" sz="1600" dirty="0">
                <a:solidFill>
                  <a:srgbClr val="4F784C"/>
                </a:solidFill>
              </a:rPr>
              <a:t>2</a:t>
            </a:r>
            <a:r>
              <a:rPr lang="ko-KR" altLang="en-US" sz="1600" dirty="0">
                <a:solidFill>
                  <a:srgbClr val="4F784C"/>
                </a:solidFill>
              </a:rPr>
              <a:t>개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907532-4189-48DA-A62F-D108ACFB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755419"/>
            <a:ext cx="7443269" cy="2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8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정렬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1E47B6-A8E6-4611-A370-93F021F5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58" y="1133745"/>
            <a:ext cx="7390883" cy="2042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3270A7-21E9-4686-BCCC-4B96F6B8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58" y="3176539"/>
            <a:ext cx="7390883" cy="5807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91C829-2C03-4800-8472-8926F6274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57" y="3757251"/>
            <a:ext cx="7390883" cy="25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A05A8-0C5D-41E4-9552-E275A64B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99" y="1033899"/>
            <a:ext cx="7390884" cy="900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B887CF-C1A3-44DA-B2ED-9746E0B4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99" y="1934800"/>
            <a:ext cx="7390884" cy="17752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F6DCBB-90E2-4D9E-AD98-144570C3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99" y="3710018"/>
            <a:ext cx="7390884" cy="20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92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정렬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6D80C-565A-479B-8C89-FFEFAA06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83" y="708388"/>
            <a:ext cx="7390884" cy="2462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BD1B79-562F-4CBA-BE53-A890BA07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58" y="3152449"/>
            <a:ext cx="7390884" cy="24627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9C757D-0B0A-4171-8334-FE239B6EC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58" y="5615177"/>
            <a:ext cx="7398109" cy="10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5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분리와 선택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04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66842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분리와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분리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976658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976658" y="1877466"/>
            <a:ext cx="7443269" cy="119149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948107" y="147134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1033455" y="192781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sp</a:t>
            </a:r>
            <a:r>
              <a:rPr lang="en-US" altLang="ko-KR" sz="1600" dirty="0"/>
              <a:t> &lt;- split(iris, </a:t>
            </a:r>
            <a:r>
              <a:rPr lang="en-US" altLang="ko-KR" sz="1600" dirty="0" err="1"/>
              <a:t>iris$Species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품종별로 데이터 분리</a:t>
            </a:r>
          </a:p>
          <a:p>
            <a:r>
              <a:rPr lang="en-US" altLang="ko-KR" sz="1600" dirty="0" err="1"/>
              <a:t>sp</a:t>
            </a:r>
            <a:r>
              <a:rPr lang="en-US" altLang="ko-KR" sz="1600" dirty="0"/>
              <a:t> 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분리 결과 확인</a:t>
            </a:r>
          </a:p>
          <a:p>
            <a:r>
              <a:rPr lang="en-US" altLang="ko-KR" sz="1600" dirty="0"/>
              <a:t>summary(</a:t>
            </a:r>
            <a:r>
              <a:rPr lang="en-US" altLang="ko-KR" sz="1600" dirty="0" err="1"/>
              <a:t>sp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분리 결과 요약</a:t>
            </a:r>
          </a:p>
          <a:p>
            <a:r>
              <a:rPr lang="en-US" altLang="ko-KR" sz="1600" dirty="0" err="1"/>
              <a:t>sp$setosa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en-US" altLang="ko-KR" sz="1600" dirty="0" err="1">
                <a:solidFill>
                  <a:srgbClr val="4F784C"/>
                </a:solidFill>
              </a:rPr>
              <a:t>setosa</a:t>
            </a:r>
            <a:r>
              <a:rPr lang="en-US" altLang="ko-KR" sz="1600" dirty="0">
                <a:solidFill>
                  <a:srgbClr val="4F784C"/>
                </a:solidFill>
              </a:rPr>
              <a:t> </a:t>
            </a:r>
            <a:r>
              <a:rPr lang="ko-KR" altLang="en-US" sz="1600" dirty="0">
                <a:solidFill>
                  <a:srgbClr val="4F784C"/>
                </a:solidFill>
              </a:rPr>
              <a:t>품종의 데이터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2B53B7-E4A5-4046-A09F-CB645F9D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8" y="3047465"/>
            <a:ext cx="7443269" cy="4051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5A3CDA-5FB8-43BE-BEDD-9F758316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58" y="3452661"/>
            <a:ext cx="7443270" cy="1103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1919B7-A169-4ED6-A2CB-8E0BD365C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80" y="4556349"/>
            <a:ext cx="7443269" cy="14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분리와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544B4C-3D37-4433-B676-E884C43C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3" y="1106599"/>
            <a:ext cx="7397933" cy="46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분리와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884B5-DD9A-43FF-BCF7-E0E2B1EC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3" y="1077563"/>
            <a:ext cx="7397933" cy="14813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CC184B-5275-4A9C-86AB-ACADEFCC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2" y="2558903"/>
            <a:ext cx="7397933" cy="33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03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분리와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4209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선택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976658" y="132994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976658" y="1803639"/>
            <a:ext cx="7443269" cy="167036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948107" y="139751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1033455" y="1853992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subset(iris, Species == "</a:t>
            </a:r>
            <a:r>
              <a:rPr lang="en-US" altLang="ko-KR" sz="1600" dirty="0" err="1"/>
              <a:t>setosa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subset(iris,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 &gt; 7.5)</a:t>
            </a:r>
          </a:p>
          <a:p>
            <a:r>
              <a:rPr lang="en-US" altLang="ko-KR" sz="1600" dirty="0"/>
              <a:t>subset(iris,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 &gt; 5.1 &amp;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Sepal.Width</a:t>
            </a:r>
            <a:r>
              <a:rPr lang="en-US" altLang="ko-KR" sz="1600" dirty="0"/>
              <a:t> &gt; 3.9)</a:t>
            </a:r>
          </a:p>
          <a:p>
            <a:r>
              <a:rPr lang="en-US" altLang="ko-KR" sz="1600" dirty="0"/>
              <a:t>subset(iris,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 &gt; 7.6,</a:t>
            </a:r>
          </a:p>
          <a:p>
            <a:r>
              <a:rPr lang="en-US" altLang="ko-KR" sz="1600" dirty="0"/>
              <a:t> 	select=c(</a:t>
            </a:r>
            <a:r>
              <a:rPr lang="en-US" altLang="ko-KR" sz="1600" dirty="0" err="1"/>
              <a:t>Petal.Length,Petal.Width</a:t>
            </a:r>
            <a:r>
              <a:rPr lang="en-US" altLang="ko-KR" sz="1600" dirty="0"/>
              <a:t>))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2109B1-ED11-4A6F-84F3-56861B1D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8" y="3508309"/>
            <a:ext cx="7443269" cy="6533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1304BD-1243-421F-B0C5-5D77210C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02" y="4107959"/>
            <a:ext cx="7443268" cy="26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792618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분리와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219BA-F5E0-4FF0-932E-8D573B77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2" y="593685"/>
            <a:ext cx="7397933" cy="2264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DD9A67-C80F-4E9C-BF9A-03A6874A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2" y="2795615"/>
            <a:ext cx="7397933" cy="1986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020162-A076-4F80-A2E2-059D4592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53" y="4759437"/>
            <a:ext cx="7394712" cy="20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47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샘플링과 조합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05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220058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샘플링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샘플링</a:t>
            </a:r>
            <a:r>
              <a:rPr lang="en-US" altLang="ko-KR" sz="1600" dirty="0"/>
              <a:t>(sampling): </a:t>
            </a:r>
            <a:r>
              <a:rPr lang="ko-KR" altLang="en-US" sz="1600" dirty="0"/>
              <a:t>통계용어로</a:t>
            </a:r>
            <a:r>
              <a:rPr lang="en-US" altLang="ko-KR" sz="1600" dirty="0"/>
              <a:t>, </a:t>
            </a:r>
            <a:r>
              <a:rPr lang="ko-KR" altLang="en-US" sz="1600" dirty="0"/>
              <a:t>주어진 값들이 있을 때 </a:t>
            </a:r>
            <a:r>
              <a:rPr lang="ko-KR" altLang="en-US" sz="1600" dirty="0" err="1"/>
              <a:t>그중에서</a:t>
            </a:r>
            <a:r>
              <a:rPr lang="ko-KR" altLang="en-US" sz="1600" dirty="0"/>
              <a:t> 임의의 개수의 값들을 추출하는 작업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복원추출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비복원</a:t>
            </a:r>
            <a:r>
              <a:rPr lang="ko-KR" altLang="en-US" sz="1600" dirty="0"/>
              <a:t> 추출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샘플링이 필요한 경우의 예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데이터셋의 크기가 너무 커서 데이터 분석에 시간이 많이 걸리는 경우에</a:t>
            </a:r>
            <a:r>
              <a:rPr lang="en-US" altLang="ko-KR" sz="1600" dirty="0"/>
              <a:t>, </a:t>
            </a:r>
            <a:r>
              <a:rPr lang="ko-KR" altLang="en-US" sz="1600" dirty="0"/>
              <a:t>일부의 데이터만 </a:t>
            </a:r>
            <a:r>
              <a:rPr lang="ko-KR" altLang="en-US" sz="1600" dirty="0" err="1"/>
              <a:t>샘플링하여</a:t>
            </a:r>
            <a:r>
              <a:rPr lang="ko-KR" altLang="en-US" sz="1600" dirty="0"/>
              <a:t> 대략의 결과를 미리 확인하고자 할 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복원추출</a:t>
            </a:r>
            <a:r>
              <a:rPr lang="en-US" altLang="ko-KR" sz="1600" dirty="0"/>
              <a:t>: </a:t>
            </a:r>
            <a:r>
              <a:rPr lang="ko-KR" altLang="en-US" sz="1600" dirty="0"/>
              <a:t>한번 뽑은 것을 다시 뽑을 수 있는 추출 </a:t>
            </a:r>
            <a:r>
              <a:rPr lang="en-US" altLang="ko-KR" sz="1600" dirty="0"/>
              <a:t>ex)</a:t>
            </a:r>
            <a:r>
              <a:rPr lang="ko-KR" altLang="en-US" sz="1600" dirty="0"/>
              <a:t> 주머니에서 꺼낸 구슬을 도로 넣어 원상복구한 다음에 다시 구슬을 뽑음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비복원추출</a:t>
            </a:r>
            <a:r>
              <a:rPr lang="en-US" altLang="ko-KR" sz="1600" dirty="0"/>
              <a:t>: </a:t>
            </a:r>
            <a:r>
              <a:rPr lang="ko-KR" altLang="en-US" sz="1600" dirty="0"/>
              <a:t>한번 뽑은 것을 다시 뽑을 수 없는 추출 </a:t>
            </a:r>
            <a:r>
              <a:rPr lang="en-US" altLang="ko-KR" sz="1600" dirty="0"/>
              <a:t>ex) </a:t>
            </a:r>
            <a:r>
              <a:rPr lang="ko-KR" altLang="en-US" sz="1600" dirty="0"/>
              <a:t>한번 주머니에서 꺼낸 구슬은 다시 넣지 않음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41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숫자를 임의로 추출하기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02934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&lt;- 1:100</a:t>
            </a:r>
          </a:p>
          <a:p>
            <a:r>
              <a:rPr lang="en-US" altLang="ko-KR" sz="1600" dirty="0"/>
              <a:t>y &lt;- sample(x, size=10, replace = FALSE)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비복원추출</a:t>
            </a:r>
          </a:p>
          <a:p>
            <a:r>
              <a:rPr lang="en-US" altLang="ko-KR" sz="1600" dirty="0"/>
              <a:t>y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59C893-345F-4DD4-A3EE-ABA8AEA6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104980"/>
            <a:ext cx="7471820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3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행을 임의로 추출하기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26876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742451"/>
            <a:ext cx="7443269" cy="13737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33632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792804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idx</a:t>
            </a:r>
            <a:r>
              <a:rPr lang="en-US" altLang="ko-KR" sz="1600" dirty="0"/>
              <a:t> &lt;- sample(1:nrow(iris), size=50,</a:t>
            </a:r>
          </a:p>
          <a:p>
            <a:r>
              <a:rPr lang="en-US" altLang="ko-KR" sz="1600" dirty="0"/>
              <a:t> replace = FALSE)</a:t>
            </a:r>
          </a:p>
          <a:p>
            <a:r>
              <a:rPr lang="en-US" altLang="ko-KR" sz="1600" dirty="0"/>
              <a:t>iris.50 &lt;- iris[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,] 			</a:t>
            </a:r>
            <a:r>
              <a:rPr lang="en-US" altLang="ko-KR" sz="1600" dirty="0">
                <a:solidFill>
                  <a:srgbClr val="4F784C"/>
                </a:solidFill>
              </a:rPr>
              <a:t># 50</a:t>
            </a:r>
            <a:r>
              <a:rPr lang="ko-KR" altLang="en-US" sz="1600" dirty="0">
                <a:solidFill>
                  <a:srgbClr val="4F784C"/>
                </a:solidFill>
              </a:rPr>
              <a:t>개의 행 추출</a:t>
            </a:r>
          </a:p>
          <a:p>
            <a:r>
              <a:rPr lang="en-US" altLang="ko-KR" sz="1600" dirty="0"/>
              <a:t>dim(iris.50)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행과 열의 개수 확인</a:t>
            </a:r>
          </a:p>
          <a:p>
            <a:r>
              <a:rPr lang="en-US" altLang="ko-KR" sz="1600" dirty="0"/>
              <a:t>head(iris.50)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23B19E-BC9E-42F8-9CA1-FF55BC1C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158450"/>
            <a:ext cx="7443269" cy="6790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62E23A-862F-47C5-8019-414736903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706781"/>
            <a:ext cx="7443269" cy="30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3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1.3 </a:t>
            </a:r>
            <a:r>
              <a:rPr lang="en-US" altLang="ko-KR" sz="1800" b="1" dirty="0" err="1">
                <a:solidFill>
                  <a:schemeClr val="accent3">
                    <a:lumMod val="75000"/>
                  </a:schemeClr>
                </a:solidFill>
              </a:rPr>
              <a:t>set.seed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( )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함수 이해하기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272166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sample(1:20, size=5)</a:t>
            </a:r>
          </a:p>
          <a:p>
            <a:r>
              <a:rPr lang="en-US" altLang="ko-KR" sz="1600" dirty="0"/>
              <a:t>sample(1:20, size=5)</a:t>
            </a:r>
          </a:p>
          <a:p>
            <a:r>
              <a:rPr lang="en-US" altLang="ko-KR" sz="1600" dirty="0"/>
              <a:t>sample(1:20, size=5)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set.seed</a:t>
            </a:r>
            <a:r>
              <a:rPr lang="en-US" altLang="ko-KR" sz="1600" dirty="0"/>
              <a:t>(100)</a:t>
            </a:r>
          </a:p>
          <a:p>
            <a:r>
              <a:rPr lang="en-US" altLang="ko-KR" sz="1600" dirty="0"/>
              <a:t>sample(1:20, size=5)</a:t>
            </a:r>
          </a:p>
          <a:p>
            <a:r>
              <a:rPr lang="en-US" altLang="ko-KR" sz="1600" dirty="0" err="1"/>
              <a:t>set.seed</a:t>
            </a:r>
            <a:r>
              <a:rPr lang="en-US" altLang="ko-KR" sz="1600" dirty="0"/>
              <a:t>(100)</a:t>
            </a:r>
          </a:p>
          <a:p>
            <a:r>
              <a:rPr lang="en-US" altLang="ko-KR" sz="1600" dirty="0"/>
              <a:t>sample(1:20, size=5)</a:t>
            </a:r>
          </a:p>
          <a:p>
            <a:r>
              <a:rPr lang="en-US" altLang="ko-KR" sz="1600" dirty="0" err="1"/>
              <a:t>set.seed</a:t>
            </a:r>
            <a:r>
              <a:rPr lang="en-US" altLang="ko-KR" sz="1600" dirty="0"/>
              <a:t>(100)</a:t>
            </a:r>
          </a:p>
          <a:p>
            <a:r>
              <a:rPr lang="en-US" altLang="ko-KR" sz="1600" dirty="0"/>
              <a:t>sample(1:20, size=5)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4734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D718EA-8F4E-4738-B579-165D6591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3" y="1129761"/>
            <a:ext cx="7397933" cy="459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84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조합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조합</a:t>
            </a:r>
            <a:r>
              <a:rPr lang="en-US" altLang="ko-KR" sz="1600" dirty="0"/>
              <a:t>(combination): </a:t>
            </a:r>
            <a:r>
              <a:rPr lang="ko-KR" altLang="en-US" sz="1600" dirty="0"/>
              <a:t>글자 그대로 주어진 </a:t>
            </a:r>
            <a:r>
              <a:rPr lang="ko-KR" altLang="en-US" sz="1600" dirty="0" err="1"/>
              <a:t>데이터값들</a:t>
            </a:r>
            <a:r>
              <a:rPr lang="ko-KR" altLang="en-US" sz="1600" dirty="0"/>
              <a:t> 중에서 몇 개씩 짝을 지어 추출하는 작업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ACE727-52A6-4DCD-B867-51BC3C1FA360}"/>
              </a:ext>
            </a:extLst>
          </p:cNvPr>
          <p:cNvSpPr/>
          <p:nvPr/>
        </p:nvSpPr>
        <p:spPr>
          <a:xfrm>
            <a:off x="841643" y="215061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B3784F-8B6F-42A2-9710-E1D1F2CD8AB4}"/>
              </a:ext>
            </a:extLst>
          </p:cNvPr>
          <p:cNvSpPr/>
          <p:nvPr/>
        </p:nvSpPr>
        <p:spPr>
          <a:xfrm>
            <a:off x="841643" y="2624302"/>
            <a:ext cx="7443269" cy="245163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C944-F851-4E61-BB02-C398A531FFD1}"/>
              </a:ext>
            </a:extLst>
          </p:cNvPr>
          <p:cNvSpPr txBox="1"/>
          <p:nvPr/>
        </p:nvSpPr>
        <p:spPr>
          <a:xfrm>
            <a:off x="813092" y="2218179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0C4E3-45A8-4042-9CE7-07F16584D3A9}"/>
              </a:ext>
            </a:extLst>
          </p:cNvPr>
          <p:cNvSpPr txBox="1"/>
          <p:nvPr/>
        </p:nvSpPr>
        <p:spPr>
          <a:xfrm>
            <a:off x="898440" y="2674655"/>
            <a:ext cx="7093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combn</a:t>
            </a:r>
            <a:r>
              <a:rPr lang="en-US" altLang="ko-KR" sz="1600" dirty="0"/>
              <a:t>(1:5,3) 			</a:t>
            </a:r>
            <a:r>
              <a:rPr lang="en-US" altLang="ko-KR" sz="1600" dirty="0">
                <a:solidFill>
                  <a:srgbClr val="4F784C"/>
                </a:solidFill>
              </a:rPr>
              <a:t># 1~5</a:t>
            </a:r>
            <a:r>
              <a:rPr lang="ko-KR" altLang="en-US" sz="1600" dirty="0">
                <a:solidFill>
                  <a:srgbClr val="4F784C"/>
                </a:solidFill>
              </a:rPr>
              <a:t>에서 </a:t>
            </a:r>
            <a:r>
              <a:rPr lang="en-US" altLang="ko-KR" sz="1600" dirty="0">
                <a:solidFill>
                  <a:srgbClr val="4F784C"/>
                </a:solidFill>
              </a:rPr>
              <a:t>3</a:t>
            </a:r>
            <a:r>
              <a:rPr lang="ko-KR" altLang="en-US" sz="1600" dirty="0">
                <a:solidFill>
                  <a:srgbClr val="4F784C"/>
                </a:solidFill>
              </a:rPr>
              <a:t>개를 뽑는 조합</a:t>
            </a:r>
          </a:p>
          <a:p>
            <a:endParaRPr lang="en-US" altLang="ko-KR" sz="1600" dirty="0"/>
          </a:p>
          <a:p>
            <a:r>
              <a:rPr lang="en-US" altLang="ko-KR" sz="1600" dirty="0"/>
              <a:t>x = c("</a:t>
            </a:r>
            <a:r>
              <a:rPr lang="en-US" altLang="ko-KR" sz="1600" dirty="0" err="1"/>
              <a:t>red","green","blue","black","white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com &lt;- </a:t>
            </a:r>
            <a:r>
              <a:rPr lang="en-US" altLang="ko-KR" sz="1600" dirty="0" err="1"/>
              <a:t>combn</a:t>
            </a:r>
            <a:r>
              <a:rPr lang="en-US" altLang="ko-KR" sz="1600" dirty="0"/>
              <a:t>(x,2) 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의 원소를 </a:t>
            </a:r>
            <a:r>
              <a:rPr lang="en-US" altLang="ko-KR" sz="1600" dirty="0">
                <a:solidFill>
                  <a:srgbClr val="4F784C"/>
                </a:solidFill>
              </a:rPr>
              <a:t>2</a:t>
            </a:r>
            <a:r>
              <a:rPr lang="ko-KR" altLang="en-US" sz="1600" dirty="0">
                <a:solidFill>
                  <a:srgbClr val="4F784C"/>
                </a:solidFill>
              </a:rPr>
              <a:t>개씩 뽑는 조합</a:t>
            </a:r>
          </a:p>
          <a:p>
            <a:r>
              <a:rPr lang="en-US" altLang="ko-KR" sz="1600" dirty="0"/>
              <a:t>com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1:ncol(com)) {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조합을 출력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cat(com[,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], "\n")</a:t>
            </a:r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E2A9E0-0945-42C1-8007-C704B8C0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92" y="5047449"/>
            <a:ext cx="7471820" cy="17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260AC2-49BE-42D9-9F65-F8A0861E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3" y="846796"/>
            <a:ext cx="7397933" cy="1493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330100-0D27-49D3-B4E9-DA30C0BC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2" y="2241991"/>
            <a:ext cx="7397934" cy="43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9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데이터 집계와 병합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06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06901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 err="1">
                <a:solidFill>
                  <a:srgbClr val="437361"/>
                </a:solidFill>
              </a:rPr>
              <a:t>결측값의</a:t>
            </a:r>
            <a:r>
              <a:rPr lang="ko-KR" altLang="en-US" sz="2000" b="1" dirty="0">
                <a:solidFill>
                  <a:srgbClr val="437361"/>
                </a:solidFill>
              </a:rPr>
              <a:t> 개념</a:t>
            </a:r>
            <a:r>
              <a:rPr lang="ko-KR" altLang="en-US" sz="1800" b="1" dirty="0">
                <a:solidFill>
                  <a:schemeClr val="accent3"/>
                </a:solidFill>
              </a:rPr>
              <a:t>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결측값</a:t>
            </a:r>
            <a:r>
              <a:rPr lang="en-US" altLang="ko-KR" sz="1600" dirty="0"/>
              <a:t>(missing value)</a:t>
            </a:r>
            <a:r>
              <a:rPr lang="ko-KR" altLang="en-US" sz="1600" dirty="0"/>
              <a:t>은 데이터를 수집하고 저장하는 과정에서 저장할 값을 얻지 못하는 경우 발생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통계조사 응답자가 어떤 문항에 대해 응답을 </a:t>
            </a:r>
            <a:r>
              <a:rPr lang="ko-KR" altLang="en-US" sz="1600" dirty="0" err="1"/>
              <a:t>안했다고</a:t>
            </a:r>
            <a:r>
              <a:rPr lang="ko-KR" altLang="en-US" sz="1600" dirty="0"/>
              <a:t> 하면</a:t>
            </a:r>
            <a:r>
              <a:rPr lang="en-US" altLang="ko-KR" sz="1600" dirty="0"/>
              <a:t>, </a:t>
            </a:r>
            <a:r>
              <a:rPr lang="ko-KR" altLang="en-US" sz="1600" dirty="0"/>
              <a:t>그 문항의 </a:t>
            </a:r>
            <a:r>
              <a:rPr lang="ko-KR" altLang="en-US" sz="1600" dirty="0" err="1"/>
              <a:t>데이터값은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결측값이</a:t>
            </a:r>
            <a:r>
              <a:rPr lang="ko-KR" altLang="en-US" sz="1600" dirty="0"/>
              <a:t> 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데이터셋에 </a:t>
            </a:r>
            <a:r>
              <a:rPr lang="ko-KR" altLang="en-US" sz="1600" dirty="0" err="1"/>
              <a:t>결측값이</a:t>
            </a:r>
            <a:r>
              <a:rPr lang="ko-KR" altLang="en-US" sz="1600" dirty="0"/>
              <a:t> 섞여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분석 시 여러 가지 문제를 야기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성적자료에 </a:t>
            </a:r>
            <a:r>
              <a:rPr lang="ko-KR" altLang="en-US" sz="1600" dirty="0" err="1"/>
              <a:t>결측값이</a:t>
            </a:r>
            <a:r>
              <a:rPr lang="ko-KR" altLang="en-US" sz="1600" dirty="0"/>
              <a:t> 포함되어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성적자료에 대한 합계 계산이나 평균 계산 등의 작업이 불가능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결측값의</a:t>
            </a:r>
            <a:r>
              <a:rPr lang="ko-KR" altLang="en-US" sz="1600" dirty="0"/>
              <a:t> 처리 </a:t>
            </a:r>
            <a:r>
              <a:rPr lang="en-US" altLang="ko-KR" sz="1600" dirty="0"/>
              <a:t>1: </a:t>
            </a:r>
            <a:r>
              <a:rPr lang="ko-KR" altLang="en-US" sz="1600" dirty="0" err="1"/>
              <a:t>결측값을</a:t>
            </a:r>
            <a:r>
              <a:rPr lang="ko-KR" altLang="en-US" sz="1600" dirty="0"/>
              <a:t> 제거하거나 제외하고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분석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결측값의</a:t>
            </a:r>
            <a:r>
              <a:rPr lang="ko-KR" altLang="en-US" sz="1600" dirty="0"/>
              <a:t> 처리 </a:t>
            </a:r>
            <a:r>
              <a:rPr lang="en-US" altLang="ko-KR" sz="1600" dirty="0"/>
              <a:t>2: </a:t>
            </a:r>
            <a:r>
              <a:rPr lang="ko-KR" altLang="en-US" sz="1600" dirty="0" err="1"/>
              <a:t>결측값을</a:t>
            </a:r>
            <a:r>
              <a:rPr lang="ko-KR" altLang="en-US" sz="1600" dirty="0"/>
              <a:t> 추정하여 적당한 값으로 치환한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분석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52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집계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iris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데이터셋에서 각 변수의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품종별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평균 출력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차원 데이터는 데이터 그룹에 대해서 합계나 평균을 계산해야 하는 일이 많음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이와 같은 작업을 집계</a:t>
            </a:r>
            <a:r>
              <a:rPr lang="en-US" altLang="ko-KR" sz="1600" dirty="0"/>
              <a:t>(aggregation)</a:t>
            </a:r>
            <a:r>
              <a:rPr lang="ko-KR" altLang="en-US" sz="1600" dirty="0"/>
              <a:t>라고 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aggregate() </a:t>
            </a:r>
            <a:r>
              <a:rPr lang="ko-KR" altLang="en-US" sz="1600" dirty="0"/>
              <a:t>함수를 통해서 사용 가능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97067C-9350-4F2C-91C2-0135D4A7AD5D}"/>
              </a:ext>
            </a:extLst>
          </p:cNvPr>
          <p:cNvSpPr/>
          <p:nvPr/>
        </p:nvSpPr>
        <p:spPr>
          <a:xfrm>
            <a:off x="976658" y="308787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41646C-DE4F-4495-848F-DCCAFA81E234}"/>
              </a:ext>
            </a:extLst>
          </p:cNvPr>
          <p:cNvSpPr/>
          <p:nvPr/>
        </p:nvSpPr>
        <p:spPr>
          <a:xfrm>
            <a:off x="976658" y="3561569"/>
            <a:ext cx="7443269" cy="98471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3288D-42E5-4469-BFD1-E13C176464A8}"/>
              </a:ext>
            </a:extLst>
          </p:cNvPr>
          <p:cNvSpPr txBox="1"/>
          <p:nvPr/>
        </p:nvSpPr>
        <p:spPr>
          <a:xfrm>
            <a:off x="948107" y="315544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7-17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F7110-D5FB-4C97-B0ED-2468EFD6ED41}"/>
              </a:ext>
            </a:extLst>
          </p:cNvPr>
          <p:cNvSpPr txBox="1"/>
          <p:nvPr/>
        </p:nvSpPr>
        <p:spPr>
          <a:xfrm>
            <a:off x="1033455" y="3611922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agg</a:t>
            </a:r>
            <a:r>
              <a:rPr lang="en-US" altLang="ko-KR" sz="1600" dirty="0"/>
              <a:t> &lt;- aggregate(iris[,-5], by=list(</a:t>
            </a:r>
            <a:r>
              <a:rPr lang="en-US" altLang="ko-KR" sz="1600" dirty="0" err="1"/>
              <a:t>iris$Species</a:t>
            </a:r>
            <a:r>
              <a:rPr lang="en-US" altLang="ko-KR" sz="1600" dirty="0"/>
              <a:t>),</a:t>
            </a:r>
          </a:p>
          <a:p>
            <a:r>
              <a:rPr lang="en-US" altLang="ko-KR" sz="1600" dirty="0"/>
              <a:t> 	FUN=mean)</a:t>
            </a:r>
          </a:p>
          <a:p>
            <a:r>
              <a:rPr lang="en-US" altLang="ko-KR" sz="1600" dirty="0" err="1"/>
              <a:t>agg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A5AB19-248E-4747-B685-FD1C611E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80" y="4515695"/>
            <a:ext cx="7443269" cy="20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8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6FE293-4563-4933-BCBF-5D082302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1" y="1017276"/>
            <a:ext cx="7560840" cy="24117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A43430-4C93-4A7C-A572-B14403F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3654025"/>
            <a:ext cx="7542688" cy="2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19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 iris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데이터셋에서 각 변수의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품종별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표준편차 출력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02934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agg</a:t>
            </a:r>
            <a:r>
              <a:rPr lang="en-US" altLang="ko-KR" sz="1600" dirty="0"/>
              <a:t> &lt;- aggregate(iris[,-5], by=list(</a:t>
            </a:r>
            <a:r>
              <a:rPr lang="ko-KR" altLang="en-US" sz="1600" dirty="0"/>
              <a:t>표준편차</a:t>
            </a:r>
            <a:r>
              <a:rPr lang="en-US" altLang="ko-KR" sz="1600" dirty="0"/>
              <a:t>=</a:t>
            </a:r>
            <a:r>
              <a:rPr lang="en-US" altLang="ko-KR" sz="1600" dirty="0" err="1"/>
              <a:t>iris$Species</a:t>
            </a:r>
            <a:r>
              <a:rPr lang="en-US" altLang="ko-KR" sz="1600" dirty="0"/>
              <a:t>),</a:t>
            </a:r>
          </a:p>
          <a:p>
            <a:r>
              <a:rPr lang="en-US" altLang="ko-KR" sz="1600" dirty="0"/>
              <a:t> 	FUN=</a:t>
            </a:r>
            <a:r>
              <a:rPr lang="en-US" altLang="ko-KR" sz="1600" dirty="0" err="1"/>
              <a:t>sd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agg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3BB98E-70BF-4B5F-9D6E-775BE106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161207"/>
            <a:ext cx="7471820" cy="3814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A6A3AD-7ACE-40B1-9E81-FFBB40CF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8" y="3479686"/>
            <a:ext cx="7466574" cy="17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2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 </a:t>
            </a:r>
            <a:r>
              <a:rPr lang="en-US" altLang="ko-KR" sz="1800" b="1" dirty="0" err="1">
                <a:solidFill>
                  <a:schemeClr val="accent3">
                    <a:lumMod val="75000"/>
                  </a:schemeClr>
                </a:solidFill>
              </a:rPr>
              <a:t>mtcars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데이터셋에서 각 변수의 최댓값 출력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20200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head(</a:t>
            </a:r>
            <a:r>
              <a:rPr lang="en-US" altLang="ko-KR" sz="1600" dirty="0" err="1"/>
              <a:t>mtcars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agg</a:t>
            </a:r>
            <a:r>
              <a:rPr lang="en-US" altLang="ko-KR" sz="1600" dirty="0"/>
              <a:t> &lt;- aggregate(</a:t>
            </a:r>
            <a:r>
              <a:rPr lang="en-US" altLang="ko-KR" sz="1600" dirty="0" err="1"/>
              <a:t>mtcars</a:t>
            </a:r>
            <a:r>
              <a:rPr lang="en-US" altLang="ko-KR" sz="1600" dirty="0"/>
              <a:t>, by=list(</a:t>
            </a:r>
            <a:r>
              <a:rPr lang="en-US" altLang="ko-KR" sz="1600" dirty="0" err="1"/>
              <a:t>cyl</a:t>
            </a:r>
            <a:r>
              <a:rPr lang="en-US" altLang="ko-KR" sz="1600" dirty="0"/>
              <a:t>=</a:t>
            </a:r>
            <a:r>
              <a:rPr lang="en-US" altLang="ko-KR" sz="1600" dirty="0" err="1"/>
              <a:t>mtcars$cyl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	vs=</a:t>
            </a:r>
            <a:r>
              <a:rPr lang="en-US" altLang="ko-KR" sz="1600" dirty="0" err="1"/>
              <a:t>mtcars$vs</a:t>
            </a:r>
            <a:r>
              <a:rPr lang="en-US" altLang="ko-KR" sz="1600" dirty="0"/>
              <a:t>),FUN=max)</a:t>
            </a:r>
          </a:p>
          <a:p>
            <a:r>
              <a:rPr lang="en-US" altLang="ko-KR" sz="1600" dirty="0" err="1"/>
              <a:t>agg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A954AD-F104-46B6-93C4-309FDA3AF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293985"/>
            <a:ext cx="7443269" cy="31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9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76F9F8-F22D-479A-96A7-DC5D2BB3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2" y="1178750"/>
            <a:ext cx="7542687" cy="1154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810713-3BD3-41FA-A8FD-C6F53ACEB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2" y="2277588"/>
            <a:ext cx="7542687" cy="6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1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0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병합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병합</a:t>
            </a:r>
            <a:r>
              <a:rPr lang="en-US" altLang="ko-KR" sz="1600" dirty="0"/>
              <a:t>(merge) : </a:t>
            </a:r>
            <a:r>
              <a:rPr lang="ko-KR" altLang="en-US" sz="1600" dirty="0"/>
              <a:t>분리된 데이터 파일을 공통 컬럼을 기준으로 하나로 합치는 작업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017FB-1412-4E61-92FE-55613A4E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858884"/>
            <a:ext cx="5295900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17C32-FE48-46EF-BFAB-AFAB51572E72}"/>
              </a:ext>
            </a:extLst>
          </p:cNvPr>
          <p:cNvSpPr txBox="1"/>
          <p:nvPr/>
        </p:nvSpPr>
        <p:spPr>
          <a:xfrm>
            <a:off x="3311860" y="3839104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7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-2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병합이 필요한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x, y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144500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12323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596928"/>
            <a:ext cx="7443269" cy="120200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19080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7-20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647281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(name=c("</a:t>
            </a:r>
            <a:r>
              <a:rPr lang="en-US" altLang="ko-KR" sz="1600" dirty="0" err="1"/>
              <a:t>a","b","c</a:t>
            </a:r>
            <a:r>
              <a:rPr lang="en-US" altLang="ko-KR" sz="1600" dirty="0"/>
              <a:t>"), math=c(90,80,40))</a:t>
            </a:r>
          </a:p>
          <a:p>
            <a:r>
              <a:rPr lang="en-US" altLang="ko-KR" sz="1600" dirty="0"/>
              <a:t>y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(name=c("</a:t>
            </a:r>
            <a:r>
              <a:rPr lang="en-US" altLang="ko-KR" sz="1600" dirty="0" err="1"/>
              <a:t>a","b","d</a:t>
            </a:r>
            <a:r>
              <a:rPr lang="en-US" altLang="ko-KR" sz="1600" dirty="0"/>
              <a:t>"), </a:t>
            </a:r>
            <a:r>
              <a:rPr lang="en-US" altLang="ko-KR" sz="1600" dirty="0" err="1"/>
              <a:t>korean</a:t>
            </a:r>
            <a:r>
              <a:rPr lang="en-US" altLang="ko-KR" sz="1600" dirty="0"/>
              <a:t>=c(75,60,90))</a:t>
            </a:r>
          </a:p>
          <a:p>
            <a:r>
              <a:rPr lang="en-US" altLang="ko-KR" sz="1600" dirty="0"/>
              <a:t>x</a:t>
            </a:r>
          </a:p>
          <a:p>
            <a:r>
              <a:rPr lang="en-US" altLang="ko-KR" sz="1600" dirty="0"/>
              <a:t>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7B2C15-5E21-492F-B920-B5FA328B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4" y="3023128"/>
            <a:ext cx="7442660" cy="6670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83DCD3-D2EA-4047-A86D-57CF8A95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34" y="3657933"/>
            <a:ext cx="7443269" cy="28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15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12323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596928"/>
            <a:ext cx="7443269" cy="72350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19080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7-21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647281"/>
            <a:ext cx="709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600" dirty="0"/>
              <a:t>z &lt;- merge(x,y, by=c("name"))</a:t>
            </a:r>
          </a:p>
          <a:p>
            <a:r>
              <a:rPr lang="pl-PL" altLang="ko-KR" sz="1600" dirty="0"/>
              <a:t>z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65A59A-4BE0-4136-91F6-9DFD75F4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8" y="2677034"/>
            <a:ext cx="7443269" cy="14674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8E5AA0-FB8A-43F1-A0FE-1238A53C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93" y="4419110"/>
            <a:ext cx="7550382" cy="170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29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12323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596928"/>
            <a:ext cx="7443269" cy="102198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19080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7-22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647281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merge(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all.x</a:t>
            </a:r>
            <a:r>
              <a:rPr lang="en-US" altLang="ko-KR" sz="1600" dirty="0"/>
              <a:t>=T)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첫 번째 데이터셋의 행들은 모두 표시되도록</a:t>
            </a:r>
          </a:p>
          <a:p>
            <a:r>
              <a:rPr lang="en-US" altLang="ko-KR" sz="1600" dirty="0"/>
              <a:t>merge(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all.y</a:t>
            </a:r>
            <a:r>
              <a:rPr lang="en-US" altLang="ko-KR" sz="1600" dirty="0"/>
              <a:t>=T)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두 번째 데이터셋의 행들은 모두 표시되도록</a:t>
            </a:r>
          </a:p>
          <a:p>
            <a:r>
              <a:rPr lang="en-US" altLang="ko-KR" sz="1600" dirty="0"/>
              <a:t>merge(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, all=T)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두 데이터셋의 모든 행들이 표시되도록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5FE8DE-BEF8-40D3-907C-EC64C992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97" y="2820027"/>
            <a:ext cx="7459116" cy="1538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9ECC82-8F9E-471D-AD06-8A79F109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42" y="4331663"/>
            <a:ext cx="7455870" cy="151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98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076121-0D4E-4034-A13C-A20C2DEC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4" y="1521422"/>
            <a:ext cx="7472378" cy="17660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07F2CB-918A-4133-9BCE-01D4CD9AB9C3}"/>
              </a:ext>
            </a:extLst>
          </p:cNvPr>
          <p:cNvSpPr/>
          <p:nvPr/>
        </p:nvSpPr>
        <p:spPr>
          <a:xfrm>
            <a:off x="841643" y="356173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F80FA1-5225-4F8B-976D-F47E0CA1EE68}"/>
              </a:ext>
            </a:extLst>
          </p:cNvPr>
          <p:cNvSpPr/>
          <p:nvPr/>
        </p:nvSpPr>
        <p:spPr>
          <a:xfrm>
            <a:off x="841643" y="4035428"/>
            <a:ext cx="7443269" cy="13737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500B1-C5C0-4414-8C4E-13C1B50A16A2}"/>
              </a:ext>
            </a:extLst>
          </p:cNvPr>
          <p:cNvSpPr txBox="1"/>
          <p:nvPr/>
        </p:nvSpPr>
        <p:spPr>
          <a:xfrm>
            <a:off x="813092" y="362930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7-23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1382D-B200-4381-B985-9B37A13ABC7A}"/>
              </a:ext>
            </a:extLst>
          </p:cNvPr>
          <p:cNvSpPr txBox="1"/>
          <p:nvPr/>
        </p:nvSpPr>
        <p:spPr>
          <a:xfrm>
            <a:off x="898440" y="4085781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(name=c("</a:t>
            </a:r>
            <a:r>
              <a:rPr lang="en-US" altLang="ko-KR" sz="1600" dirty="0" err="1"/>
              <a:t>a","b","c</a:t>
            </a:r>
            <a:r>
              <a:rPr lang="en-US" altLang="ko-KR" sz="1600" dirty="0"/>
              <a:t>"), math=c(90,80,40))</a:t>
            </a:r>
          </a:p>
          <a:p>
            <a:r>
              <a:rPr lang="en-US" altLang="ko-KR" sz="1600" dirty="0"/>
              <a:t>y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sname</a:t>
            </a:r>
            <a:r>
              <a:rPr lang="en-US" altLang="ko-KR" sz="1600" dirty="0"/>
              <a:t>=c("</a:t>
            </a:r>
            <a:r>
              <a:rPr lang="en-US" altLang="ko-KR" sz="1600" dirty="0" err="1"/>
              <a:t>a","b","d</a:t>
            </a:r>
            <a:r>
              <a:rPr lang="en-US" altLang="ko-KR" sz="1600" dirty="0"/>
              <a:t>"), </a:t>
            </a:r>
            <a:r>
              <a:rPr lang="en-US" altLang="ko-KR" sz="1600" dirty="0" err="1"/>
              <a:t>korean</a:t>
            </a:r>
            <a:r>
              <a:rPr lang="en-US" altLang="ko-KR" sz="1600" dirty="0"/>
              <a:t>=c(75,60,90))</a:t>
            </a:r>
          </a:p>
          <a:p>
            <a:r>
              <a:rPr lang="en-US" altLang="ko-KR" sz="1600" dirty="0"/>
              <a:t>x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병합 기준 열의 이름이 </a:t>
            </a:r>
            <a:r>
              <a:rPr lang="en-US" altLang="ko-KR" sz="1600" dirty="0">
                <a:solidFill>
                  <a:srgbClr val="4F784C"/>
                </a:solidFill>
              </a:rPr>
              <a:t>name</a:t>
            </a:r>
          </a:p>
          <a:p>
            <a:r>
              <a:rPr lang="en-US" altLang="ko-KR" sz="1600" dirty="0"/>
              <a:t>y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병합 기준 열의 이름이 </a:t>
            </a:r>
            <a:r>
              <a:rPr lang="en-US" altLang="ko-KR" sz="1600" dirty="0" err="1">
                <a:solidFill>
                  <a:srgbClr val="4F784C"/>
                </a:solidFill>
              </a:rPr>
              <a:t>sname</a:t>
            </a:r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merge(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by.x</a:t>
            </a:r>
            <a:r>
              <a:rPr lang="en-US" altLang="ko-KR" sz="1600" dirty="0"/>
              <a:t>=c("name"), </a:t>
            </a:r>
            <a:r>
              <a:rPr lang="en-US" altLang="ko-KR" sz="1600" dirty="0" err="1"/>
              <a:t>by.y</a:t>
            </a:r>
            <a:r>
              <a:rPr lang="en-US" altLang="ko-KR" sz="1600" dirty="0"/>
              <a:t>=c("</a:t>
            </a:r>
            <a:r>
              <a:rPr lang="en-US" altLang="ko-KR" sz="1600" dirty="0" err="1"/>
              <a:t>sname</a:t>
            </a:r>
            <a:r>
              <a:rPr lang="en-US" altLang="ko-KR" sz="1600" dirty="0"/>
              <a:t>"))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3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37577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벡터의 </a:t>
            </a:r>
            <a:r>
              <a:rPr lang="ko-KR" altLang="en-US" sz="2000" b="1" dirty="0" err="1">
                <a:solidFill>
                  <a:srgbClr val="437361"/>
                </a:solidFill>
              </a:rPr>
              <a:t>결측값</a:t>
            </a:r>
            <a:r>
              <a:rPr lang="ko-KR" altLang="en-US" sz="2000" b="1" dirty="0">
                <a:solidFill>
                  <a:srgbClr val="437361"/>
                </a:solidFill>
              </a:rPr>
              <a:t> 처리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결측값의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특성과 존재 여부 확인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976658" y="185382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976658" y="2327515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948107" y="192139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1033455" y="2377869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c(1,2,3,NA,5,NA,8)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결측값이</a:t>
            </a:r>
            <a:r>
              <a:rPr lang="ko-KR" altLang="en-US" sz="1600" dirty="0">
                <a:solidFill>
                  <a:srgbClr val="4F784C"/>
                </a:solidFill>
              </a:rPr>
              <a:t> 포함된 벡터 </a:t>
            </a:r>
            <a:r>
              <a:rPr lang="en-US" altLang="ko-KR" sz="1600" dirty="0">
                <a:solidFill>
                  <a:srgbClr val="4F784C"/>
                </a:solidFill>
              </a:rPr>
              <a:t>z</a:t>
            </a:r>
          </a:p>
          <a:p>
            <a:r>
              <a:rPr lang="en-US" altLang="ko-KR" sz="1600" dirty="0"/>
              <a:t>sum(z) 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정상 계산이 안 됨</a:t>
            </a:r>
          </a:p>
          <a:p>
            <a:r>
              <a:rPr lang="en-US" altLang="ko-KR" sz="1600" dirty="0"/>
              <a:t>is.na(z) 				</a:t>
            </a:r>
            <a:r>
              <a:rPr lang="en-US" altLang="ko-KR" sz="1600" dirty="0">
                <a:solidFill>
                  <a:srgbClr val="4F784C"/>
                </a:solidFill>
              </a:rPr>
              <a:t># NA </a:t>
            </a:r>
            <a:r>
              <a:rPr lang="ko-KR" altLang="en-US" sz="1600" dirty="0">
                <a:solidFill>
                  <a:srgbClr val="4F784C"/>
                </a:solidFill>
              </a:rPr>
              <a:t>여부 확인</a:t>
            </a:r>
          </a:p>
          <a:p>
            <a:r>
              <a:rPr lang="en-US" altLang="ko-KR" sz="1600" dirty="0"/>
              <a:t>sum(is.na(z)) 	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의 개수 확인</a:t>
            </a:r>
          </a:p>
          <a:p>
            <a:r>
              <a:rPr lang="en-US" altLang="ko-KR" sz="1600" dirty="0"/>
              <a:t>sum(z, na.rm=TRUE)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를 제외하고 합계를 계산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D5DF82-FE92-4923-B601-5101BC82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8" y="3799796"/>
            <a:ext cx="7443269" cy="4508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9F1525-173B-4B8C-8187-C724E859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58" y="4219656"/>
            <a:ext cx="7443269" cy="6394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E9DA5A-6592-40E8-B28E-67779D29C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58" y="4836280"/>
            <a:ext cx="7443269" cy="6092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61E30C-1917-4F14-9A47-A882769C1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58" y="5444791"/>
            <a:ext cx="7443269" cy="6437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687E3D-5690-4CC8-A743-76A34E8CF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563" y="5995271"/>
            <a:ext cx="7443270" cy="8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46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6DA8CA-2684-43DF-A454-7C7EE93F0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5" y="1313765"/>
            <a:ext cx="7443269" cy="2881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8DEF21-1892-4F43-B7EE-FC341EDF3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38" y="4195601"/>
            <a:ext cx="7452996" cy="17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0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53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대체 및 제거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5"/>
            <a:ext cx="7443269" cy="16865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z1 &lt;- c(1,2,3,NA,5,NA,8)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결측값이</a:t>
            </a:r>
            <a:r>
              <a:rPr lang="ko-KR" altLang="en-US" sz="1600" dirty="0">
                <a:solidFill>
                  <a:srgbClr val="4F784C"/>
                </a:solidFill>
              </a:rPr>
              <a:t> 포함된 벡터 </a:t>
            </a:r>
            <a:r>
              <a:rPr lang="en-US" altLang="ko-KR" sz="1600" dirty="0">
                <a:solidFill>
                  <a:srgbClr val="4F784C"/>
                </a:solidFill>
              </a:rPr>
              <a:t>z1</a:t>
            </a:r>
          </a:p>
          <a:p>
            <a:r>
              <a:rPr lang="en-US" altLang="ko-KR" sz="1600" dirty="0"/>
              <a:t>z2 &lt;- c(5,8,1,NA,3,NA,7)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결측값이</a:t>
            </a:r>
            <a:r>
              <a:rPr lang="ko-KR" altLang="en-US" sz="1600" dirty="0">
                <a:solidFill>
                  <a:srgbClr val="4F784C"/>
                </a:solidFill>
              </a:rPr>
              <a:t> 포함된 벡터 </a:t>
            </a:r>
            <a:r>
              <a:rPr lang="en-US" altLang="ko-KR" sz="1600" dirty="0">
                <a:solidFill>
                  <a:srgbClr val="4F784C"/>
                </a:solidFill>
              </a:rPr>
              <a:t>z2</a:t>
            </a:r>
          </a:p>
          <a:p>
            <a:r>
              <a:rPr lang="en-US" altLang="ko-KR" sz="1600" dirty="0"/>
              <a:t>z1[is.na(z1)] &lt;- 0 	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를 </a:t>
            </a:r>
            <a:r>
              <a:rPr lang="en-US" altLang="ko-KR" sz="1600" dirty="0">
                <a:solidFill>
                  <a:srgbClr val="4F784C"/>
                </a:solidFill>
              </a:rPr>
              <a:t>0</a:t>
            </a:r>
            <a:r>
              <a:rPr lang="ko-KR" altLang="en-US" sz="1600" dirty="0">
                <a:solidFill>
                  <a:srgbClr val="4F784C"/>
                </a:solidFill>
              </a:rPr>
              <a:t>으로 치환</a:t>
            </a:r>
          </a:p>
          <a:p>
            <a:r>
              <a:rPr lang="en-US" altLang="ko-KR" sz="1600" dirty="0"/>
              <a:t>z1</a:t>
            </a:r>
          </a:p>
          <a:p>
            <a:r>
              <a:rPr lang="en-US" altLang="ko-KR" sz="1600" dirty="0"/>
              <a:t>z3 &lt;- </a:t>
            </a:r>
            <a:r>
              <a:rPr lang="en-US" altLang="ko-KR" sz="1600" dirty="0" err="1"/>
              <a:t>as.vector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na.omit</a:t>
            </a:r>
            <a:r>
              <a:rPr lang="en-US" altLang="ko-KR" sz="1600" dirty="0"/>
              <a:t>(z2))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를 제거하고 새로운 벡터 생성</a:t>
            </a:r>
          </a:p>
          <a:p>
            <a:r>
              <a:rPr lang="en-US" altLang="ko-KR" sz="1600" dirty="0"/>
              <a:t>z3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0E32BD-D03F-45EE-B133-0225B8D0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0" y="3787783"/>
            <a:ext cx="7429697" cy="17920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B3776B-6C51-449C-AF28-BE296A97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20" y="5539592"/>
            <a:ext cx="7429697" cy="6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매트릭스와 데이터프레임의 </a:t>
            </a:r>
            <a:r>
              <a:rPr lang="ko-KR" altLang="en-US" sz="2000" b="1" dirty="0" err="1">
                <a:solidFill>
                  <a:srgbClr val="437361"/>
                </a:solidFill>
              </a:rPr>
              <a:t>결측값</a:t>
            </a:r>
            <a:r>
              <a:rPr lang="ko-KR" altLang="en-US" sz="2000" b="1" dirty="0">
                <a:solidFill>
                  <a:srgbClr val="437361"/>
                </a:solidFill>
              </a:rPr>
              <a:t> 처리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결측값이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포함된 데이터프레임 생성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976658" y="1898493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976658" y="2372183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948107" y="196606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1033455" y="2422537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를 포함하는 </a:t>
            </a:r>
            <a:r>
              <a:rPr lang="en-US" altLang="ko-KR" sz="1600" dirty="0">
                <a:solidFill>
                  <a:srgbClr val="4F784C"/>
                </a:solidFill>
              </a:rPr>
              <a:t>test </a:t>
            </a:r>
            <a:r>
              <a:rPr lang="ko-KR" altLang="en-US" sz="1600" dirty="0">
                <a:solidFill>
                  <a:srgbClr val="4F784C"/>
                </a:solidFill>
              </a:rPr>
              <a:t>데이터 생성</a:t>
            </a:r>
          </a:p>
          <a:p>
            <a:r>
              <a:rPr lang="en-US" altLang="ko-KR" sz="1600" dirty="0"/>
              <a:t>x &lt;- iris</a:t>
            </a:r>
          </a:p>
          <a:p>
            <a:r>
              <a:rPr lang="en-US" altLang="ko-KR" sz="1600" dirty="0"/>
              <a:t>x[1,2]&lt;- NA; x[1,3]&lt;- NA</a:t>
            </a:r>
          </a:p>
          <a:p>
            <a:r>
              <a:rPr lang="en-US" altLang="ko-KR" sz="1600" dirty="0"/>
              <a:t>x[2,3]&lt;- NA; x[3,4]&lt;- NA</a:t>
            </a:r>
          </a:p>
          <a:p>
            <a:r>
              <a:rPr lang="en-US" altLang="ko-KR" sz="1600" dirty="0"/>
              <a:t>head(x)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514953-B40B-47CA-BD43-40A443C0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63" y="3948449"/>
            <a:ext cx="7443269" cy="236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데이터프레임의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열별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확인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5"/>
            <a:ext cx="7443269" cy="334356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784C"/>
                </a:solidFill>
              </a:rPr>
              <a:t># for</a:t>
            </a:r>
            <a:r>
              <a:rPr lang="ko-KR" altLang="en-US" sz="1600" dirty="0">
                <a:solidFill>
                  <a:srgbClr val="4F784C"/>
                </a:solidFill>
              </a:rPr>
              <a:t>문을 이용한 방법</a:t>
            </a:r>
          </a:p>
          <a:p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1:ncol(x)) {</a:t>
            </a:r>
          </a:p>
          <a:p>
            <a:r>
              <a:rPr lang="en-US" altLang="ko-KR" sz="1600" dirty="0"/>
              <a:t> this.na &lt;- is.na(x[,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</a:t>
            </a:r>
          </a:p>
          <a:p>
            <a:r>
              <a:rPr lang="en-US" altLang="ko-KR" sz="1600" dirty="0"/>
              <a:t> cat(</a:t>
            </a:r>
            <a:r>
              <a:rPr lang="en-US" altLang="ko-KR" sz="1600" dirty="0" err="1"/>
              <a:t>colnames</a:t>
            </a:r>
            <a:r>
              <a:rPr lang="en-US" altLang="ko-KR" sz="1600" dirty="0"/>
              <a:t>(x)[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], "\t", sum(this.na), "\n")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 apply</a:t>
            </a:r>
            <a:r>
              <a:rPr lang="ko-KR" altLang="en-US" sz="1600" dirty="0">
                <a:solidFill>
                  <a:srgbClr val="4F784C"/>
                </a:solidFill>
              </a:rPr>
              <a:t>를 이용한 방법</a:t>
            </a:r>
          </a:p>
          <a:p>
            <a:r>
              <a:rPr lang="en-US" altLang="ko-KR" sz="1600" dirty="0" err="1"/>
              <a:t>col_na</a:t>
            </a:r>
            <a:r>
              <a:rPr lang="en-US" altLang="ko-KR" sz="1600" dirty="0"/>
              <a:t> &lt;- function(y) {</a:t>
            </a:r>
          </a:p>
          <a:p>
            <a:r>
              <a:rPr lang="en-US" altLang="ko-KR" sz="1600" dirty="0"/>
              <a:t> return(sum(is.na(y)))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na_count</a:t>
            </a:r>
            <a:r>
              <a:rPr lang="en-US" altLang="ko-KR" sz="1600" dirty="0"/>
              <a:t> &lt;-apply(x, 2, FUN=</a:t>
            </a:r>
            <a:r>
              <a:rPr lang="en-US" altLang="ko-KR" sz="1600" dirty="0" err="1"/>
              <a:t>col_na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na_count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935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DEE1B1-6B14-44C1-8E2C-35E80810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773705"/>
            <a:ext cx="7443269" cy="58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5076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3643</TotalTime>
  <Words>1332</Words>
  <Application>Microsoft Office PowerPoint</Application>
  <PresentationFormat>화면 슬라이드 쇼(4:3)</PresentationFormat>
  <Paragraphs>450</Paragraphs>
  <Slides>51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Adobe Kaiti Std R</vt:lpstr>
      <vt:lpstr>맑은 고딕</vt:lpstr>
      <vt:lpstr>Arial</vt:lpstr>
      <vt:lpstr>Verdana</vt:lpstr>
      <vt:lpstr>Wingdings</vt:lpstr>
      <vt:lpstr>ch01_JAVA 들여다보기</vt:lpstr>
      <vt:lpstr>Chapter 07. 데이터 전처리</vt:lpstr>
      <vt:lpstr>PowerPoint 프레젠테이션</vt:lpstr>
      <vt:lpstr>PowerPoint 프레젠테이션</vt:lpstr>
      <vt:lpstr>1. 결측값</vt:lpstr>
      <vt:lpstr>1. 결측값</vt:lpstr>
      <vt:lpstr>1. 결측값</vt:lpstr>
      <vt:lpstr>1. 결측값</vt:lpstr>
      <vt:lpstr>1. 결측값</vt:lpstr>
      <vt:lpstr>1. 결측값</vt:lpstr>
      <vt:lpstr>1. 결측값</vt:lpstr>
      <vt:lpstr>1. 결측값</vt:lpstr>
      <vt:lpstr>1. 결측값</vt:lpstr>
      <vt:lpstr>PowerPoint 프레젠테이션</vt:lpstr>
      <vt:lpstr>2. 특이값</vt:lpstr>
      <vt:lpstr>2. 특이값</vt:lpstr>
      <vt:lpstr>2. 특이값</vt:lpstr>
      <vt:lpstr>2. 특이값</vt:lpstr>
      <vt:lpstr>2. 특이값</vt:lpstr>
      <vt:lpstr>PowerPoint 프레젠테이션</vt:lpstr>
      <vt:lpstr>3. 데이터 정렬</vt:lpstr>
      <vt:lpstr>3. 데이터 정렬</vt:lpstr>
      <vt:lpstr>3. 데이터 정렬</vt:lpstr>
      <vt:lpstr>3. 데이터 정렬</vt:lpstr>
      <vt:lpstr>3. 데이터 정렬</vt:lpstr>
      <vt:lpstr>PowerPoint 프레젠테이션</vt:lpstr>
      <vt:lpstr>4. 데이터 분리와 선택</vt:lpstr>
      <vt:lpstr>4. 데이터 분리와 선택</vt:lpstr>
      <vt:lpstr>4. 데이터 분리와 선택</vt:lpstr>
      <vt:lpstr>4. 데이터 분리와 선택</vt:lpstr>
      <vt:lpstr>4. 데이터 분리와 선택</vt:lpstr>
      <vt:lpstr>PowerPoint 프레젠테이션</vt:lpstr>
      <vt:lpstr>5. 데이터 샘플링과 조합</vt:lpstr>
      <vt:lpstr>5. 데이터 샘플링과 조합</vt:lpstr>
      <vt:lpstr>5. 데이터 샘플링과 조합</vt:lpstr>
      <vt:lpstr>5. 데이터 샘플링과 조합</vt:lpstr>
      <vt:lpstr>5. 데이터 샘플링과 조합</vt:lpstr>
      <vt:lpstr>5. 데이터 샘플링과 조합</vt:lpstr>
      <vt:lpstr>5. 데이터 샘플링과 조합</vt:lpstr>
      <vt:lpstr>PowerPoint 프레젠테이션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617</cp:revision>
  <dcterms:created xsi:type="dcterms:W3CDTF">2012-07-23T02:34:37Z</dcterms:created>
  <dcterms:modified xsi:type="dcterms:W3CDTF">2019-08-20T06:42:33Z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