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2"/>
  </p:notesMasterIdLst>
  <p:handoutMasterIdLst>
    <p:handoutMasterId r:id="rId53"/>
  </p:handoutMasterIdLst>
  <p:sldIdLst>
    <p:sldId id="329" r:id="rId2"/>
    <p:sldId id="328" r:id="rId3"/>
    <p:sldId id="583" r:id="rId4"/>
    <p:sldId id="537" r:id="rId5"/>
    <p:sldId id="538" r:id="rId6"/>
    <p:sldId id="539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50" r:id="rId17"/>
    <p:sldId id="551" r:id="rId18"/>
    <p:sldId id="552" r:id="rId19"/>
    <p:sldId id="553" r:id="rId20"/>
    <p:sldId id="554" r:id="rId21"/>
    <p:sldId id="584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69" r:id="rId37"/>
    <p:sldId id="570" r:id="rId38"/>
    <p:sldId id="571" r:id="rId39"/>
    <p:sldId id="572" r:id="rId40"/>
    <p:sldId id="585" r:id="rId41"/>
    <p:sldId id="573" r:id="rId42"/>
    <p:sldId id="574" r:id="rId43"/>
    <p:sldId id="575" r:id="rId44"/>
    <p:sldId id="576" r:id="rId45"/>
    <p:sldId id="577" r:id="rId46"/>
    <p:sldId id="578" r:id="rId47"/>
    <p:sldId id="579" r:id="rId48"/>
    <p:sldId id="580" r:id="rId49"/>
    <p:sldId id="581" r:id="rId50"/>
    <p:sldId id="582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84C"/>
    <a:srgbClr val="8C146D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0899" autoAdjust="0"/>
  </p:normalViewPr>
  <p:slideViewPr>
    <p:cSldViewPr>
      <p:cViewPr varScale="1">
        <p:scale>
          <a:sx n="100" d="100"/>
          <a:sy n="100" d="100"/>
        </p:scale>
        <p:origin x="18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7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7341ECE-888B-4E8E-8B80-229E2CDA5088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제목 13">
            <a:extLst>
              <a:ext uri="{FF2B5EF4-FFF2-40B4-BE49-F238E27FC236}">
                <a16:creationId xmlns:a16="http://schemas.microsoft.com/office/drawing/2014/main" id="{239999DC-94FE-439C-9B8B-C538FFF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071834-EF27-40EE-BA60-26DDF959C803}"/>
              </a:ext>
            </a:extLst>
          </p:cNvPr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2E8E17-64F7-45E0-B8A0-8D5623A60B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6" name="Picture 4" descr="C:\Users\김현용\Desktop\제호.jpg">
            <a:extLst>
              <a:ext uri="{FF2B5EF4-FFF2-40B4-BE49-F238E27FC236}">
                <a16:creationId xmlns:a16="http://schemas.microsoft.com/office/drawing/2014/main" id="{BB7C539C-A3B9-471D-9B92-C0595A337F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FEA2C08D-5EF5-44B2-92EB-644A460555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2452" y="723407"/>
            <a:ext cx="7991475" cy="29756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32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Chapter 08. </a:t>
            </a:r>
            <a:r>
              <a:rPr lang="ko-KR" altLang="en-US" sz="32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데이터 시각화</a:t>
            </a:r>
            <a:endParaRPr lang="en-US" altLang="ko-KR" sz="3200" b="1" u="sng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01.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데이터 시각화 기법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02. </a:t>
            </a:r>
            <a:r>
              <a:rPr lang="en-US" altLang="ko-KR" sz="2400" b="1" spc="-150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ggplot</a:t>
            </a: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패키지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03.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차원 축소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7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12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12734E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12734E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3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b="1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27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FE7C0A2A-856A-437F-A292-917F7328D229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2274048C-CCE5-44E3-BE35-DB14126882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3" r:id="rId3"/>
    <p:sldLayoutId id="2147483722" r:id="rId4"/>
    <p:sldLayoutId id="2147483719" r:id="rId5"/>
    <p:sldLayoutId id="2147483721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</p:spPr>
        <p:txBody>
          <a:bodyPr/>
          <a:lstStyle/>
          <a:p>
            <a:r>
              <a:rPr lang="en-US" altLang="ko-KR" dirty="0"/>
              <a:t>Chapter 08. </a:t>
            </a:r>
            <a:r>
              <a:rPr lang="ko-KR" altLang="en-US" dirty="0"/>
              <a:t>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7440A7-58F0-41E5-BF5E-8AD98A47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58" y="1403775"/>
            <a:ext cx="7438684" cy="431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6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버블차트</a:t>
            </a:r>
            <a:r>
              <a:rPr lang="ko-KR" altLang="en-US" sz="1800" b="1" dirty="0">
                <a:solidFill>
                  <a:schemeClr val="accent3"/>
                </a:solidFill>
              </a:rPr>
              <a:t>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버블 차트</a:t>
            </a:r>
            <a:r>
              <a:rPr lang="en-US" altLang="ko-KR" sz="1600" dirty="0"/>
              <a:t>(bubble chart): </a:t>
            </a:r>
            <a:r>
              <a:rPr lang="ko-KR" altLang="en-US" sz="1600" dirty="0"/>
              <a:t>앞에서 배운 </a:t>
            </a:r>
            <a:r>
              <a:rPr lang="ko-KR" altLang="en-US" sz="1600" dirty="0" err="1"/>
              <a:t>산점도</a:t>
            </a:r>
            <a:r>
              <a:rPr lang="ko-KR" altLang="en-US" sz="1600" dirty="0"/>
              <a:t> 위에 버블의 크기로 정보를 표시하는 시각화 방법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산점도가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변수에 의한 위치 정보를 표시한다면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버블 차트는 </a:t>
            </a:r>
            <a:r>
              <a:rPr lang="en-US" altLang="ko-KR" sz="1600" dirty="0"/>
              <a:t>3</a:t>
            </a:r>
            <a:r>
              <a:rPr lang="ko-KR" altLang="en-US" sz="1600" dirty="0"/>
              <a:t>개의 변수 정보를 하나의 그래프에 표시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8F03C1-9B38-4548-8B9F-4E0521AE27F4}"/>
              </a:ext>
            </a:extLst>
          </p:cNvPr>
          <p:cNvSpPr/>
          <p:nvPr/>
        </p:nvSpPr>
        <p:spPr>
          <a:xfrm>
            <a:off x="999161" y="278590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9F2FC5-45C7-4D3E-82E9-5E02000F0DB8}"/>
              </a:ext>
            </a:extLst>
          </p:cNvPr>
          <p:cNvSpPr/>
          <p:nvPr/>
        </p:nvSpPr>
        <p:spPr>
          <a:xfrm>
            <a:off x="999161" y="3259596"/>
            <a:ext cx="7443269" cy="353943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F763B-13C2-4417-9AEE-8FC26ED327E6}"/>
              </a:ext>
            </a:extLst>
          </p:cNvPr>
          <p:cNvSpPr txBox="1"/>
          <p:nvPr/>
        </p:nvSpPr>
        <p:spPr>
          <a:xfrm>
            <a:off x="970610" y="285347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BFAB3-02EC-474C-B799-D022498B66B0}"/>
              </a:ext>
            </a:extLst>
          </p:cNvPr>
          <p:cNvSpPr txBox="1"/>
          <p:nvPr/>
        </p:nvSpPr>
        <p:spPr>
          <a:xfrm>
            <a:off x="1055958" y="3309950"/>
            <a:ext cx="70939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st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(state.x77)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매트릭스를 데이터프레임으로 변환</a:t>
            </a:r>
          </a:p>
          <a:p>
            <a:r>
              <a:rPr lang="en-US" altLang="ko-KR" sz="1600" dirty="0"/>
              <a:t>symbols(</a:t>
            </a:r>
            <a:r>
              <a:rPr lang="en-US" altLang="ko-KR" sz="1600" dirty="0" err="1"/>
              <a:t>st$Illiteracy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st$Murder</a:t>
            </a:r>
            <a:r>
              <a:rPr lang="en-US" altLang="ko-KR" sz="1600" dirty="0"/>
              <a:t>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원의 </a:t>
            </a:r>
            <a:r>
              <a:rPr lang="en-US" altLang="ko-KR" sz="1600" dirty="0">
                <a:solidFill>
                  <a:srgbClr val="4F784C"/>
                </a:solidFill>
              </a:rPr>
              <a:t>x, y </a:t>
            </a:r>
            <a:r>
              <a:rPr lang="ko-KR" altLang="en-US" sz="1600" dirty="0">
                <a:solidFill>
                  <a:srgbClr val="4F784C"/>
                </a:solidFill>
              </a:rPr>
              <a:t>좌표의 열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circles=</a:t>
            </a:r>
            <a:r>
              <a:rPr lang="en-US" altLang="ko-KR" sz="1600" dirty="0" err="1"/>
              <a:t>st$Population</a:t>
            </a:r>
            <a:r>
              <a:rPr lang="en-US" altLang="ko-KR" sz="1600" dirty="0"/>
              <a:t>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원의 반지름의 열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inches=0.3,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원의 크기 </a:t>
            </a:r>
            <a:r>
              <a:rPr lang="ko-KR" altLang="en-US" sz="1600" dirty="0" err="1">
                <a:solidFill>
                  <a:srgbClr val="4F784C"/>
                </a:solidFill>
              </a:rPr>
              <a:t>조절값</a:t>
            </a:r>
            <a:endParaRPr lang="ko-KR" altLang="en-US" sz="1600" dirty="0">
              <a:solidFill>
                <a:srgbClr val="4F784C"/>
              </a:solidFill>
            </a:endParaRP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fg</a:t>
            </a:r>
            <a:r>
              <a:rPr lang="en-US" altLang="ko-KR" sz="1600" dirty="0"/>
              <a:t>="white",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원의 테두리 색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lightgray</a:t>
            </a:r>
            <a:r>
              <a:rPr lang="en-US" altLang="ko-KR" sz="1600" dirty="0"/>
              <a:t>",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원의 바탕색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lwd</a:t>
            </a:r>
            <a:r>
              <a:rPr lang="en-US" altLang="ko-KR" sz="1600" dirty="0"/>
              <a:t>=1.5,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원의 테두리선 두께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xlab</a:t>
            </a:r>
            <a:r>
              <a:rPr lang="en-US" altLang="ko-KR" sz="1600" dirty="0"/>
              <a:t>="rate of Illiteracy",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ylab</a:t>
            </a:r>
            <a:r>
              <a:rPr lang="en-US" altLang="ko-KR" sz="1600" dirty="0"/>
              <a:t>="crime(murder) rate",</a:t>
            </a:r>
          </a:p>
          <a:p>
            <a:r>
              <a:rPr lang="en-US" altLang="ko-KR" sz="1600" dirty="0"/>
              <a:t> 	main="Illiteracy and Crime")</a:t>
            </a:r>
          </a:p>
          <a:p>
            <a:r>
              <a:rPr lang="en-US" altLang="ko-KR" sz="1600" dirty="0"/>
              <a:t>text(</a:t>
            </a:r>
            <a:r>
              <a:rPr lang="en-US" altLang="ko-KR" sz="1600" dirty="0" err="1"/>
              <a:t>st$Illiteracy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st$Murder</a:t>
            </a:r>
            <a:r>
              <a:rPr lang="en-US" altLang="ko-KR" sz="1600" dirty="0"/>
              <a:t>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텍스트가 출력될 </a:t>
            </a:r>
            <a:r>
              <a:rPr lang="en-US" altLang="ko-KR" sz="1600" dirty="0">
                <a:solidFill>
                  <a:srgbClr val="4F784C"/>
                </a:solidFill>
              </a:rPr>
              <a:t>x, y </a:t>
            </a:r>
            <a:r>
              <a:rPr lang="ko-KR" altLang="en-US" sz="1600" dirty="0">
                <a:solidFill>
                  <a:srgbClr val="4F784C"/>
                </a:solidFill>
              </a:rPr>
              <a:t>좌표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rownames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),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출력할 텍스트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cex</a:t>
            </a:r>
            <a:r>
              <a:rPr lang="en-US" altLang="ko-KR" sz="1600" dirty="0"/>
              <a:t>=0.6,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폰트 크기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col="brown")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폰트 컬러</a:t>
            </a:r>
          </a:p>
        </p:txBody>
      </p:sp>
    </p:spTree>
    <p:extLst>
      <p:ext uri="{BB962C8B-B14F-4D97-AF65-F5344CB8AC3E}">
        <p14:creationId xmlns:p14="http://schemas.microsoft.com/office/powerpoint/2010/main" val="352416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53E026-0B14-472D-BB3D-D6B8DD5A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58" y="1403775"/>
            <a:ext cx="7438684" cy="4317806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51AA071-DC6D-4D57-BB69-E31D6A955DAE}"/>
              </a:ext>
            </a:extLst>
          </p:cNvPr>
          <p:cNvSpPr txBox="1">
            <a:spLocks/>
          </p:cNvSpPr>
          <p:nvPr/>
        </p:nvSpPr>
        <p:spPr>
          <a:xfrm>
            <a:off x="4572000" y="4014065"/>
            <a:ext cx="3719342" cy="1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전반적으로 문맹률이 높아질수록 범죄율이 증가하는 추세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인구수가 많은 주가 대체로 범죄율도 높은 것을 확인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범죄율이 가장 낮은 주는 </a:t>
            </a:r>
            <a:r>
              <a:rPr lang="en-US" altLang="ko-KR" sz="1400" dirty="0"/>
              <a:t>North Dakota</a:t>
            </a:r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551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7DB3ED-FE5E-4D90-9F44-9B70C6BB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92" y="593685"/>
            <a:ext cx="7487816" cy="626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2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CAF14-4164-400E-80F4-69C7AB4E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93" y="998730"/>
            <a:ext cx="7487816" cy="11762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158E8F-3332-4818-BCE9-BD248CF7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73" y="2123855"/>
            <a:ext cx="7506000" cy="22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4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4. </a:t>
            </a:r>
            <a:r>
              <a:rPr lang="ko-KR" altLang="en-US" sz="2000" b="1" dirty="0">
                <a:solidFill>
                  <a:srgbClr val="437361"/>
                </a:solidFill>
              </a:rPr>
              <a:t>모자이크 플롯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모자이크 플롯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mosic</a:t>
            </a:r>
            <a:r>
              <a:rPr lang="en-US" altLang="ko-KR" sz="1600" dirty="0"/>
              <a:t> plot): </a:t>
            </a:r>
            <a:r>
              <a:rPr lang="ko-KR" altLang="en-US" sz="1600" dirty="0"/>
              <a:t>다중변수 범주형 데이터에 대해 각 변수의 그룹별 비율을 면적으로 표시하여 정보를 전달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50CDA7-33AB-4F60-B9C7-D4677518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2469645"/>
            <a:ext cx="2867025" cy="3133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2B07E0-BE8D-44B4-9FF5-235E905D7CFC}"/>
              </a:ext>
            </a:extLst>
          </p:cNvPr>
          <p:cNvSpPr txBox="1"/>
          <p:nvPr/>
        </p:nvSpPr>
        <p:spPr>
          <a:xfrm>
            <a:off x="1286635" y="5549214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8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-2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모자이크 플롯의 예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9DA926B-A105-4D45-8DCA-2FEE67337153}"/>
              </a:ext>
            </a:extLst>
          </p:cNvPr>
          <p:cNvSpPr txBox="1">
            <a:spLocks/>
          </p:cNvSpPr>
          <p:nvPr/>
        </p:nvSpPr>
        <p:spPr>
          <a:xfrm>
            <a:off x="3703610" y="4058642"/>
            <a:ext cx="4885135" cy="140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예제 데이터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UCBAdmissions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미국의 버클리대학교 대학원의 지원자와 합격자 통계를 성별</a:t>
            </a:r>
            <a:r>
              <a:rPr lang="en-US" altLang="ko-KR" sz="1400" dirty="0"/>
              <a:t>, </a:t>
            </a:r>
            <a:r>
              <a:rPr lang="ko-KR" altLang="en-US" sz="1400" dirty="0"/>
              <a:t>학과별로 정리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아래는 지원자와 합격자 통계를 성별로 구분하여 모자이크 플롯으로 나타낸 것</a:t>
            </a: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158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B07E0-BE8D-44B4-9FF5-235E905D7CFC}"/>
              </a:ext>
            </a:extLst>
          </p:cNvPr>
          <p:cNvSpPr txBox="1"/>
          <p:nvPr/>
        </p:nvSpPr>
        <p:spPr>
          <a:xfrm>
            <a:off x="3187637" y="3955169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8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-3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모자이크 플롯의 해석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9DA926B-A105-4D45-8DCA-2FEE67337153}"/>
              </a:ext>
            </a:extLst>
          </p:cNvPr>
          <p:cNvSpPr txBox="1">
            <a:spLocks/>
          </p:cNvSpPr>
          <p:nvPr/>
        </p:nvSpPr>
        <p:spPr>
          <a:xfrm>
            <a:off x="1039788" y="4374105"/>
            <a:ext cx="7785100" cy="2340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왼쪽의 전체 면적이 남성</a:t>
            </a:r>
            <a:r>
              <a:rPr lang="en-US" altLang="ko-KR" sz="1600" dirty="0"/>
              <a:t>(male) </a:t>
            </a:r>
            <a:r>
              <a:rPr lang="ko-KR" altLang="en-US" sz="1600" dirty="0"/>
              <a:t>지원자의 수를 나타내고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오른쪽의 전체 면적이 여성</a:t>
            </a:r>
            <a:r>
              <a:rPr lang="en-US" altLang="ko-KR" sz="1600" dirty="0"/>
              <a:t>(female) </a:t>
            </a:r>
            <a:r>
              <a:rPr lang="ko-KR" altLang="en-US" sz="1600" dirty="0"/>
              <a:t>지원자의 수를 나타냄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남성 지원자의 수가 여성 지원자 수에 비해 </a:t>
            </a:r>
            <a:r>
              <a:rPr lang="en-US" altLang="ko-KR" sz="1600" dirty="0"/>
              <a:t>1.5</a:t>
            </a:r>
            <a:r>
              <a:rPr lang="ko-KR" altLang="en-US" sz="1600" dirty="0"/>
              <a:t>배 정도 많음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위쪽 빨간색 면적은 합격자의 수를</a:t>
            </a:r>
            <a:r>
              <a:rPr lang="en-US" altLang="ko-KR" sz="1600" dirty="0"/>
              <a:t>, </a:t>
            </a:r>
            <a:r>
              <a:rPr lang="ko-KR" altLang="en-US" sz="1600" dirty="0"/>
              <a:t>아래쪽 회색 면적은 불합격자의 수를 나타냄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전체 지원자에서 합격자의 비율이 </a:t>
            </a:r>
            <a:r>
              <a:rPr lang="en-US" altLang="ko-KR" sz="1600" dirty="0"/>
              <a:t>50%</a:t>
            </a:r>
            <a:r>
              <a:rPr lang="ko-KR" altLang="en-US" sz="1600" dirty="0"/>
              <a:t>가 안 되는 것을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6CE86E-8F2F-43F4-9C78-DDC8D0B0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35" y="1092229"/>
            <a:ext cx="4956305" cy="29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3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B07E0-BE8D-44B4-9FF5-235E905D7CFC}"/>
              </a:ext>
            </a:extLst>
          </p:cNvPr>
          <p:cNvSpPr txBox="1"/>
          <p:nvPr/>
        </p:nvSpPr>
        <p:spPr>
          <a:xfrm>
            <a:off x="3187637" y="3992487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8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-4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모자이크 플롯의 해석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9DA926B-A105-4D45-8DCA-2FEE67337153}"/>
              </a:ext>
            </a:extLst>
          </p:cNvPr>
          <p:cNvSpPr txBox="1">
            <a:spLocks/>
          </p:cNvSpPr>
          <p:nvPr/>
        </p:nvSpPr>
        <p:spPr>
          <a:xfrm>
            <a:off x="1061610" y="4618766"/>
            <a:ext cx="7605845" cy="187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남성 지원자의 합격자 비율과 불합격자 비율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여성 지원자의 합격자 비율과 불합격자 비율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여성 지원자의 합격률이 남성 지원자의 합격률보다 눈에 띠게 낮음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BD49C0-F320-4408-95D1-063DEF43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33" y="1000919"/>
            <a:ext cx="5038933" cy="30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7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B78FE3-3E90-455C-9A25-E2859C8645B7}"/>
              </a:ext>
            </a:extLst>
          </p:cNvPr>
          <p:cNvSpPr/>
          <p:nvPr/>
        </p:nvSpPr>
        <p:spPr>
          <a:xfrm>
            <a:off x="841643" y="104373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2B653B-5A2E-417C-AFE7-CA0184264C02}"/>
              </a:ext>
            </a:extLst>
          </p:cNvPr>
          <p:cNvSpPr/>
          <p:nvPr/>
        </p:nvSpPr>
        <p:spPr>
          <a:xfrm>
            <a:off x="841643" y="1517425"/>
            <a:ext cx="7443269" cy="97405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CA87-FEC8-46C4-AB3F-B2D39284CD9D}"/>
              </a:ext>
            </a:extLst>
          </p:cNvPr>
          <p:cNvSpPr txBox="1"/>
          <p:nvPr/>
        </p:nvSpPr>
        <p:spPr>
          <a:xfrm>
            <a:off x="813092" y="111130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9041E-4829-4728-9AE7-BEE736559BE5}"/>
              </a:ext>
            </a:extLst>
          </p:cNvPr>
          <p:cNvSpPr txBox="1"/>
          <p:nvPr/>
        </p:nvSpPr>
        <p:spPr>
          <a:xfrm>
            <a:off x="898440" y="1567779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head(</a:t>
            </a:r>
            <a:r>
              <a:rPr lang="en-US" altLang="ko-KR" sz="1600" dirty="0" err="1"/>
              <a:t>mtcars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mosaicplot</a:t>
            </a:r>
            <a:r>
              <a:rPr lang="en-US" altLang="ko-KR" sz="1600" dirty="0"/>
              <a:t>(~</a:t>
            </a:r>
            <a:r>
              <a:rPr lang="en-US" altLang="ko-KR" sz="1600" dirty="0" err="1"/>
              <a:t>gear+vs</a:t>
            </a:r>
            <a:r>
              <a:rPr lang="en-US" altLang="ko-KR" sz="1600" dirty="0"/>
              <a:t>, data = </a:t>
            </a:r>
            <a:r>
              <a:rPr lang="en-US" altLang="ko-KR" sz="1600" dirty="0" err="1"/>
              <a:t>mtcars</a:t>
            </a:r>
            <a:r>
              <a:rPr lang="en-US" altLang="ko-KR" sz="1600" dirty="0"/>
              <a:t>, color=TRUE,</a:t>
            </a:r>
          </a:p>
          <a:p>
            <a:r>
              <a:rPr lang="en-US" altLang="ko-KR" sz="1600" dirty="0"/>
              <a:t> 	main ="Gear and Vs")</a:t>
            </a:r>
          </a:p>
          <a:p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218409-30A4-4BB4-B0D9-386F69111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2695350"/>
            <a:ext cx="7443269" cy="289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1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79F11F-25B1-44AF-A73D-D4B79828D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728700"/>
            <a:ext cx="7453093" cy="2892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386644-8A0D-46E8-A6E0-323D9D8C1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8" y="3565806"/>
            <a:ext cx="7477169" cy="32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1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0919C9-FE1B-4CB4-B972-5792F07B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98" y="1268760"/>
            <a:ext cx="7461804" cy="365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5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9DCF86E-6726-4219-AF09-B8B34EF06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DF741-B413-4083-A985-A115CFDCFE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02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262717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지금까지는 그래프를 작성할 때 주로 </a:t>
            </a:r>
            <a:r>
              <a:rPr lang="en-US" altLang="ko-KR" sz="1600" dirty="0"/>
              <a:t>R</a:t>
            </a:r>
            <a:r>
              <a:rPr lang="ko-KR" altLang="en-US" sz="1600" dirty="0"/>
              <a:t>에서 제공하는 기본적인 함수들을 이용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보다 미적인 그래프를 작성하려면 </a:t>
            </a:r>
            <a:r>
              <a:rPr lang="en-US" altLang="ko-KR" sz="1600" dirty="0" err="1"/>
              <a:t>ggplot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패키지를 주로 이용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ggplot</a:t>
            </a:r>
            <a:r>
              <a:rPr lang="ko-KR" altLang="en-US" sz="1600" dirty="0"/>
              <a:t>은 </a:t>
            </a:r>
            <a:r>
              <a:rPr lang="en-US" altLang="ko-KR" sz="1600" dirty="0"/>
              <a:t>R</a:t>
            </a:r>
            <a:r>
              <a:rPr lang="ko-KR" altLang="en-US" sz="1600" dirty="0"/>
              <a:t>의 강점 중의 하나가 </a:t>
            </a:r>
            <a:r>
              <a:rPr lang="en-US" altLang="ko-KR" sz="1600" dirty="0" err="1"/>
              <a:t>ggplot</a:t>
            </a:r>
            <a:r>
              <a:rPr lang="ko-KR" altLang="en-US" sz="1600" dirty="0"/>
              <a:t>이라고 할 만큼 데이터 시각화에서 널리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ggplot</a:t>
            </a:r>
            <a:r>
              <a:rPr lang="ko-KR" altLang="en-US" sz="1600" dirty="0"/>
              <a:t>은 복잡하고 화려한 그래프를 작성할 수 있다는 장점이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그만큼 배우기 어렵다는 것이 단점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ggplot2 </a:t>
            </a:r>
            <a:r>
              <a:rPr lang="ko-KR" altLang="en-US" sz="1600" dirty="0"/>
              <a:t>패키지의 설치 필요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25BEB9-ED17-44C1-97BA-E4845E17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3612300"/>
            <a:ext cx="3751512" cy="3102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667AD7-6553-4EB0-9A8B-A6B3ED3372B1}"/>
              </a:ext>
            </a:extLst>
          </p:cNvPr>
          <p:cNvSpPr txBox="1"/>
          <p:nvPr/>
        </p:nvSpPr>
        <p:spPr>
          <a:xfrm>
            <a:off x="4508879" y="6314379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8-5 </a:t>
            </a:r>
            <a:r>
              <a:rPr lang="en-US" altLang="ko-KR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ggplot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의 사례</a:t>
            </a:r>
          </a:p>
        </p:txBody>
      </p:sp>
    </p:spTree>
    <p:extLst>
      <p:ext uri="{BB962C8B-B14F-4D97-AF65-F5344CB8AC3E}">
        <p14:creationId xmlns:p14="http://schemas.microsoft.com/office/powerpoint/2010/main" val="658537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0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en-US" altLang="ko-KR" sz="2000" b="1" dirty="0" err="1">
                <a:solidFill>
                  <a:srgbClr val="437361"/>
                </a:solidFill>
              </a:rPr>
              <a:t>ggplot</a:t>
            </a:r>
            <a:r>
              <a:rPr lang="en-US" altLang="ko-KR" sz="2000" b="1" dirty="0">
                <a:solidFill>
                  <a:srgbClr val="437361"/>
                </a:solidFill>
              </a:rPr>
              <a:t> </a:t>
            </a:r>
            <a:r>
              <a:rPr lang="ko-KR" altLang="en-US" sz="2000" b="1" dirty="0">
                <a:solidFill>
                  <a:srgbClr val="437361"/>
                </a:solidFill>
              </a:rPr>
              <a:t>명령문의 기본 구조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하나의 </a:t>
            </a:r>
            <a:r>
              <a:rPr lang="en-US" altLang="ko-KR" sz="1600" dirty="0" err="1"/>
              <a:t>ggplot</a:t>
            </a:r>
            <a:r>
              <a:rPr lang="en-US" altLang="ko-KR" sz="1600" dirty="0"/>
              <a:t>() </a:t>
            </a:r>
            <a:r>
              <a:rPr lang="ko-KR" altLang="en-US" sz="1600" dirty="0"/>
              <a:t>함수와 여러 개의 </a:t>
            </a:r>
            <a:r>
              <a:rPr lang="en-US" altLang="ko-KR" sz="1600" dirty="0" err="1"/>
              <a:t>geom_xx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함수들이 </a:t>
            </a:r>
            <a:r>
              <a:rPr lang="en-US" altLang="ko-KR" sz="1600" dirty="0"/>
              <a:t>+</a:t>
            </a:r>
            <a:r>
              <a:rPr lang="ko-KR" altLang="en-US" sz="1600" dirty="0"/>
              <a:t>로 연결되어 하나의 그래프를 완성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ggplot</a:t>
            </a:r>
            <a:r>
              <a:rPr lang="en-US" altLang="ko-KR" sz="1600" dirty="0"/>
              <a:t>() </a:t>
            </a:r>
            <a:r>
              <a:rPr lang="ko-KR" altLang="en-US" sz="1600" dirty="0"/>
              <a:t>함수의 매개변수로 그래프를 작성할 때 사용할 데이터셋 </a:t>
            </a:r>
            <a:r>
              <a:rPr lang="en-US" altLang="ko-KR" sz="1600" dirty="0"/>
              <a:t>(data=xx)</a:t>
            </a:r>
            <a:r>
              <a:rPr lang="ko-KR" altLang="en-US" sz="1600" dirty="0"/>
              <a:t>와 데이터셋 안에서 </a:t>
            </a:r>
            <a:r>
              <a:rPr lang="en-US" altLang="ko-KR" sz="1600" dirty="0"/>
              <a:t>x</a:t>
            </a:r>
            <a:r>
              <a:rPr lang="ko-KR" altLang="en-US" sz="1600" dirty="0"/>
              <a:t>축</a:t>
            </a:r>
            <a:r>
              <a:rPr lang="en-US" altLang="ko-KR" sz="1600" dirty="0"/>
              <a:t>, y</a:t>
            </a:r>
            <a:r>
              <a:rPr lang="ko-KR" altLang="en-US" sz="1600" dirty="0"/>
              <a:t>축으로 사용할 열 이름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(x=x1,y=x2))</a:t>
            </a:r>
            <a:r>
              <a:rPr lang="ko-KR" altLang="en-US" sz="1600" dirty="0"/>
              <a:t>을 지정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 데이터를 이용하여 어떤 형태의 그래프를 그릴지를 </a:t>
            </a:r>
            <a:r>
              <a:rPr lang="en-US" altLang="ko-KR" sz="1600" dirty="0" err="1"/>
              <a:t>geom_xx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지정 </a:t>
            </a:r>
            <a:br>
              <a:rPr lang="en-US" altLang="ko-KR" sz="1600" dirty="0"/>
            </a:br>
            <a:r>
              <a:rPr lang="en-US" altLang="ko-KR" sz="1600" dirty="0"/>
              <a:t>ex) </a:t>
            </a:r>
            <a:r>
              <a:rPr lang="en-US" altLang="ko-KR" sz="1600" dirty="0" err="1"/>
              <a:t>geom_bar</a:t>
            </a:r>
            <a:r>
              <a:rPr lang="en-US" altLang="ko-KR" sz="1600" dirty="0"/>
              <a:t>()</a:t>
            </a: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AB6FA-1F10-445B-9647-1B3368E5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34" y="3699030"/>
            <a:ext cx="7472732" cy="15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71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막대그래프의 작성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기본적인 막대그래프 작성하기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BD74C6-10D2-4328-862B-B85836E72146}"/>
              </a:ext>
            </a:extLst>
          </p:cNvPr>
          <p:cNvSpPr/>
          <p:nvPr/>
        </p:nvSpPr>
        <p:spPr>
          <a:xfrm>
            <a:off x="976658" y="1814379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6B70C0-E960-42FA-8944-FAB18D573546}"/>
              </a:ext>
            </a:extLst>
          </p:cNvPr>
          <p:cNvSpPr/>
          <p:nvPr/>
        </p:nvSpPr>
        <p:spPr>
          <a:xfrm>
            <a:off x="976658" y="2288068"/>
            <a:ext cx="7443269" cy="270274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A2BCB-A2AA-4AB8-BDB5-3D97A0A070D9}"/>
              </a:ext>
            </a:extLst>
          </p:cNvPr>
          <p:cNvSpPr txBox="1"/>
          <p:nvPr/>
        </p:nvSpPr>
        <p:spPr>
          <a:xfrm>
            <a:off x="948107" y="188194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649C3-1007-4C98-BF44-30AC7475D976}"/>
              </a:ext>
            </a:extLst>
          </p:cNvPr>
          <p:cNvSpPr txBox="1"/>
          <p:nvPr/>
        </p:nvSpPr>
        <p:spPr>
          <a:xfrm>
            <a:off x="1033455" y="2338423"/>
            <a:ext cx="7093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library(ggplot2)</a:t>
            </a:r>
          </a:p>
          <a:p>
            <a:r>
              <a:rPr lang="en-US" altLang="ko-KR" sz="1600" dirty="0"/>
              <a:t>month &lt;- c(1,2,3,4,5,6)</a:t>
            </a:r>
          </a:p>
          <a:p>
            <a:r>
              <a:rPr lang="en-US" altLang="ko-KR" sz="1600" dirty="0"/>
              <a:t>rain &lt;- c(55,50,45,50,60,70)</a:t>
            </a:r>
          </a:p>
          <a:p>
            <a:r>
              <a:rPr lang="en-US" altLang="ko-KR" sz="1600" dirty="0"/>
              <a:t>df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month,rain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그래프를 작성할 대상 데이터</a:t>
            </a:r>
          </a:p>
          <a:p>
            <a:r>
              <a:rPr lang="en-US" altLang="ko-KR" sz="1600" dirty="0"/>
              <a:t>Df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(df,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(x=</a:t>
            </a:r>
            <a:r>
              <a:rPr lang="en-US" altLang="ko-KR" sz="1600" dirty="0" err="1"/>
              <a:t>month,y</a:t>
            </a:r>
            <a:r>
              <a:rPr lang="en-US" altLang="ko-KR" sz="1600" dirty="0"/>
              <a:t>=rain)) +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그래프를 그릴 데이터 지정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 err="1"/>
              <a:t>geom_bar</a:t>
            </a:r>
            <a:r>
              <a:rPr lang="en-US" altLang="ko-KR" sz="1600" dirty="0"/>
              <a:t>(stat="identity",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막대의 높이는 </a:t>
            </a:r>
            <a:r>
              <a:rPr lang="en-US" altLang="ko-KR" sz="1600" dirty="0">
                <a:solidFill>
                  <a:srgbClr val="4F784C"/>
                </a:solidFill>
              </a:rPr>
              <a:t>y</a:t>
            </a:r>
            <a:r>
              <a:rPr lang="ko-KR" altLang="en-US" sz="1600" dirty="0">
                <a:solidFill>
                  <a:srgbClr val="4F784C"/>
                </a:solidFill>
              </a:rPr>
              <a:t>축에 해당하는 열의 값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width=0.7,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막대의 폭 지정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fill="</a:t>
            </a:r>
            <a:r>
              <a:rPr lang="en-US" altLang="ko-KR" sz="1600" dirty="0" err="1"/>
              <a:t>steelblue</a:t>
            </a:r>
            <a:r>
              <a:rPr lang="en-US" altLang="ko-KR" sz="1600" dirty="0"/>
              <a:t>")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막대의 색 지정</a:t>
            </a:r>
          </a:p>
          <a:p>
            <a:endParaRPr lang="ko-KR" altLang="en-US" sz="1600" dirty="0">
              <a:solidFill>
                <a:srgbClr val="4F7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75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35041-9B81-434B-BB2C-21B1406B6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98" y="1127713"/>
            <a:ext cx="7461804" cy="38733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A502E9-C2F7-425B-9CCE-E2FD5567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98" y="5001058"/>
            <a:ext cx="7461804" cy="12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75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A0781A-2D18-4E3F-9902-1C6BC834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98" y="1133475"/>
            <a:ext cx="7572199" cy="2295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66B268-BAB6-4BB6-AD7C-B88EC22A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9" y="3429000"/>
            <a:ext cx="7549200" cy="4463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74EA02-1053-4341-87CB-94701E50B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29" y="3968750"/>
            <a:ext cx="7570707" cy="23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46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67C796-8AFE-4236-A183-BA2E5D28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67" y="1448780"/>
            <a:ext cx="7491519" cy="28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46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막대그래프 꾸미기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57D937-1C49-47B1-B951-5E9884FF812D}"/>
              </a:ext>
            </a:extLst>
          </p:cNvPr>
          <p:cNvSpPr/>
          <p:nvPr/>
        </p:nvSpPr>
        <p:spPr>
          <a:xfrm>
            <a:off x="841643" y="146769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CD31F6-7BE7-47B2-8DDF-525A38B69CCB}"/>
              </a:ext>
            </a:extLst>
          </p:cNvPr>
          <p:cNvSpPr/>
          <p:nvPr/>
        </p:nvSpPr>
        <p:spPr>
          <a:xfrm>
            <a:off x="841643" y="1941387"/>
            <a:ext cx="7443269" cy="229770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7E493-0542-4CDC-84FE-030C53146BAA}"/>
              </a:ext>
            </a:extLst>
          </p:cNvPr>
          <p:cNvSpPr txBox="1"/>
          <p:nvPr/>
        </p:nvSpPr>
        <p:spPr>
          <a:xfrm>
            <a:off x="813092" y="1535266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8-6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917C2-DBED-48E2-9C1A-85EB74F1B521}"/>
              </a:ext>
            </a:extLst>
          </p:cNvPr>
          <p:cNvSpPr txBox="1"/>
          <p:nvPr/>
        </p:nvSpPr>
        <p:spPr>
          <a:xfrm>
            <a:off x="898439" y="1991742"/>
            <a:ext cx="73189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ggplot</a:t>
            </a:r>
            <a:r>
              <a:rPr lang="en-US" altLang="ko-KR" sz="1600" dirty="0"/>
              <a:t>(df,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(x=</a:t>
            </a:r>
            <a:r>
              <a:rPr lang="en-US" altLang="ko-KR" sz="1600" dirty="0" err="1"/>
              <a:t>month,y</a:t>
            </a:r>
            <a:r>
              <a:rPr lang="en-US" altLang="ko-KR" sz="1600" dirty="0"/>
              <a:t>=rain)) + 	# </a:t>
            </a:r>
            <a:r>
              <a:rPr lang="ko-KR" altLang="en-US" sz="1600" dirty="0"/>
              <a:t>그래프를 그릴 데이터 지정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 err="1"/>
              <a:t>geom_bar</a:t>
            </a:r>
            <a:r>
              <a:rPr lang="en-US" altLang="ko-KR" sz="1600" dirty="0"/>
              <a:t>(stat="identity", 	# </a:t>
            </a:r>
            <a:r>
              <a:rPr lang="ko-KR" altLang="en-US" sz="1600" dirty="0"/>
              <a:t>막대 높이는 </a:t>
            </a:r>
            <a:r>
              <a:rPr lang="en-US" altLang="ko-KR" sz="1600" dirty="0"/>
              <a:t>y</a:t>
            </a:r>
            <a:r>
              <a:rPr lang="ko-KR" altLang="en-US" sz="1600" dirty="0"/>
              <a:t>축에 해당하는 열의 값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width=0.7, 			# </a:t>
            </a:r>
            <a:r>
              <a:rPr lang="ko-KR" altLang="en-US" sz="1600" dirty="0"/>
              <a:t>막대의 폭 지정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fill="</a:t>
            </a:r>
            <a:r>
              <a:rPr lang="en-US" altLang="ko-KR" sz="1600" dirty="0" err="1"/>
              <a:t>steelblue</a:t>
            </a:r>
            <a:r>
              <a:rPr lang="en-US" altLang="ko-KR" sz="1600" dirty="0"/>
              <a:t>") + 			# </a:t>
            </a:r>
            <a:r>
              <a:rPr lang="ko-KR" altLang="en-US" sz="1600" dirty="0"/>
              <a:t>막대의 색 지정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 err="1"/>
              <a:t>ggtitle</a:t>
            </a:r>
            <a:r>
              <a:rPr lang="en-US" altLang="ko-KR" sz="1600" dirty="0"/>
              <a:t>("</a:t>
            </a:r>
            <a:r>
              <a:rPr lang="ko-KR" altLang="en-US" sz="1600" dirty="0"/>
              <a:t>월별 강수량</a:t>
            </a:r>
            <a:r>
              <a:rPr lang="en-US" altLang="ko-KR" sz="1600" dirty="0"/>
              <a:t>") + 		# </a:t>
            </a:r>
            <a:r>
              <a:rPr lang="ko-KR" altLang="en-US" sz="1600" dirty="0"/>
              <a:t>그래프의 제목 지정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theme(</a:t>
            </a:r>
            <a:r>
              <a:rPr lang="en-US" altLang="ko-KR" sz="1600" dirty="0" err="1"/>
              <a:t>plot.title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element_text</a:t>
            </a:r>
            <a:r>
              <a:rPr lang="en-US" altLang="ko-KR" sz="1600" dirty="0"/>
              <a:t>(size=25, face="bold", </a:t>
            </a:r>
            <a:r>
              <a:rPr lang="en-US" altLang="ko-KR" sz="1600" dirty="0" err="1"/>
              <a:t>colour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steelblue</a:t>
            </a:r>
            <a:r>
              <a:rPr lang="en-US" altLang="ko-KR" sz="1600" dirty="0"/>
              <a:t>")) +</a:t>
            </a:r>
          </a:p>
          <a:p>
            <a:r>
              <a:rPr lang="en-US" altLang="ko-KR" sz="1600" dirty="0"/>
              <a:t> labs(x="</a:t>
            </a:r>
            <a:r>
              <a:rPr lang="ko-KR" altLang="en-US" sz="1600" dirty="0"/>
              <a:t>월</a:t>
            </a:r>
            <a:r>
              <a:rPr lang="en-US" altLang="ko-KR" sz="1600" dirty="0"/>
              <a:t>",y="</a:t>
            </a:r>
            <a:r>
              <a:rPr lang="ko-KR" altLang="en-US" sz="1600" dirty="0"/>
              <a:t>강수량</a:t>
            </a:r>
            <a:r>
              <a:rPr lang="en-US" altLang="ko-KR" sz="1600" dirty="0"/>
              <a:t>") + 		# </a:t>
            </a:r>
            <a:r>
              <a:rPr lang="ko-KR" altLang="en-US" sz="1600" dirty="0"/>
              <a:t>그래프의 </a:t>
            </a:r>
            <a:r>
              <a:rPr lang="en-US" altLang="ko-KR" sz="1600" dirty="0"/>
              <a:t>x, y</a:t>
            </a:r>
            <a:r>
              <a:rPr lang="ko-KR" altLang="en-US" sz="1600" dirty="0"/>
              <a:t>축 레이블 지정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 err="1"/>
              <a:t>coord_flip</a:t>
            </a:r>
            <a:r>
              <a:rPr lang="en-US" altLang="ko-KR" sz="1600" dirty="0"/>
              <a:t>( ) 			# </a:t>
            </a:r>
            <a:r>
              <a:rPr lang="ko-KR" altLang="en-US" sz="1600" dirty="0"/>
              <a:t>그래프를 가로 방향으로 출력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59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0BEC55-4767-45DF-AE64-F21E4565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04" y="608862"/>
            <a:ext cx="7487568" cy="28880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FD7BA0-4942-4E69-9793-D0801D10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72" y="3519110"/>
            <a:ext cx="7496056" cy="330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7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9DCF86E-6726-4219-AF09-B8B34EF06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시각화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DF741-B413-4083-A985-A115CFDCFE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01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18847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히스토그램의 작성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기본적인 히스토그램 작성하기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BD74C6-10D2-4328-862B-B85836E72146}"/>
              </a:ext>
            </a:extLst>
          </p:cNvPr>
          <p:cNvSpPr/>
          <p:nvPr/>
        </p:nvSpPr>
        <p:spPr>
          <a:xfrm>
            <a:off x="841643" y="187274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6B70C0-E960-42FA-8944-FAB18D573546}"/>
              </a:ext>
            </a:extLst>
          </p:cNvPr>
          <p:cNvSpPr/>
          <p:nvPr/>
        </p:nvSpPr>
        <p:spPr>
          <a:xfrm>
            <a:off x="841643" y="2346432"/>
            <a:ext cx="7443269" cy="12625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A2BCB-A2AA-4AB8-BDB5-3D97A0A070D9}"/>
              </a:ext>
            </a:extLst>
          </p:cNvPr>
          <p:cNvSpPr txBox="1"/>
          <p:nvPr/>
        </p:nvSpPr>
        <p:spPr>
          <a:xfrm>
            <a:off x="813092" y="194031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8-7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649C3-1007-4C98-BF44-30AC7475D976}"/>
              </a:ext>
            </a:extLst>
          </p:cNvPr>
          <p:cNvSpPr txBox="1"/>
          <p:nvPr/>
        </p:nvSpPr>
        <p:spPr>
          <a:xfrm>
            <a:off x="898440" y="2396786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library(ggplot2)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(iris,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(x=</a:t>
            </a:r>
            <a:r>
              <a:rPr lang="en-US" altLang="ko-KR" sz="1600" dirty="0" err="1"/>
              <a:t>Petal.Length</a:t>
            </a:r>
            <a:r>
              <a:rPr lang="en-US" altLang="ko-KR" sz="1600" dirty="0"/>
              <a:t>)) +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그래프를 그릴 데이터 지정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 err="1"/>
              <a:t>geom_histogram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binwidth</a:t>
            </a:r>
            <a:r>
              <a:rPr lang="en-US" altLang="ko-KR" sz="1600" dirty="0"/>
              <a:t>=0.5)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히스토그램 작성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56C3E5-E391-4DFA-913E-243A465DC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11" y="3617331"/>
            <a:ext cx="7449778" cy="282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27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그룹별 히스토그램 작성하기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BD74C6-10D2-4328-862B-B85836E72146}"/>
              </a:ext>
            </a:extLst>
          </p:cNvPr>
          <p:cNvSpPr/>
          <p:nvPr/>
        </p:nvSpPr>
        <p:spPr>
          <a:xfrm>
            <a:off x="841643" y="146769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6B70C0-E960-42FA-8944-FAB18D573546}"/>
              </a:ext>
            </a:extLst>
          </p:cNvPr>
          <p:cNvSpPr/>
          <p:nvPr/>
        </p:nvSpPr>
        <p:spPr>
          <a:xfrm>
            <a:off x="802291" y="1941387"/>
            <a:ext cx="7443269" cy="137379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A2BCB-A2AA-4AB8-BDB5-3D97A0A070D9}"/>
              </a:ext>
            </a:extLst>
          </p:cNvPr>
          <p:cNvSpPr txBox="1"/>
          <p:nvPr/>
        </p:nvSpPr>
        <p:spPr>
          <a:xfrm>
            <a:off x="813092" y="1535266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8-8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649C3-1007-4C98-BF44-30AC7475D976}"/>
              </a:ext>
            </a:extLst>
          </p:cNvPr>
          <p:cNvSpPr txBox="1"/>
          <p:nvPr/>
        </p:nvSpPr>
        <p:spPr>
          <a:xfrm>
            <a:off x="898440" y="1991742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library(ggplot2)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(iris,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(x=</a:t>
            </a:r>
            <a:r>
              <a:rPr lang="en-US" altLang="ko-KR" sz="1600" dirty="0" err="1"/>
              <a:t>Sepal.Width</a:t>
            </a:r>
            <a:r>
              <a:rPr lang="en-US" altLang="ko-KR" sz="1600" dirty="0"/>
              <a:t>, fill=Species, color=Species)) +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geom_histogram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binwidth</a:t>
            </a:r>
            <a:r>
              <a:rPr lang="en-US" altLang="ko-KR" sz="1600" dirty="0"/>
              <a:t> = 0.5, position="dodge") +</a:t>
            </a:r>
          </a:p>
          <a:p>
            <a:r>
              <a:rPr lang="en-US" altLang="ko-KR" sz="1600" dirty="0"/>
              <a:t> 	theme(</a:t>
            </a:r>
            <a:r>
              <a:rPr lang="en-US" altLang="ko-KR" sz="1600" dirty="0" err="1"/>
              <a:t>legend.position</a:t>
            </a:r>
            <a:r>
              <a:rPr lang="en-US" altLang="ko-KR" sz="1600" dirty="0"/>
              <a:t>="top")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9CFF03-FCB7-4F2D-B691-3851B3EC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91" y="3476852"/>
            <a:ext cx="7443269" cy="28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02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2302C6-FAC2-46C0-869D-62B7D0C7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91" y="1178750"/>
            <a:ext cx="7454705" cy="1496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F658BA-2454-401B-8543-4927D6975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22" y="2674910"/>
            <a:ext cx="7443269" cy="14190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4E0E1E-8777-4436-9B10-8E6391585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2" y="4183091"/>
            <a:ext cx="7443270" cy="22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4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373CBB-BB1B-4F52-A04A-819217BC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365221"/>
            <a:ext cx="4248150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9A1F35-1D2D-4C63-BA8F-8D6C12C1E23C}"/>
              </a:ext>
            </a:extLst>
          </p:cNvPr>
          <p:cNvSpPr txBox="1"/>
          <p:nvPr/>
        </p:nvSpPr>
        <p:spPr>
          <a:xfrm>
            <a:off x="2614282" y="3879050"/>
            <a:ext cx="391543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8-6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꽃받침의 폭에 대한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품종별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히스토그램</a:t>
            </a:r>
          </a:p>
        </p:txBody>
      </p:sp>
    </p:spTree>
    <p:extLst>
      <p:ext uri="{BB962C8B-B14F-4D97-AF65-F5344CB8AC3E}">
        <p14:creationId xmlns:p14="http://schemas.microsoft.com/office/powerpoint/2010/main" val="1143105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4. </a:t>
            </a:r>
            <a:r>
              <a:rPr lang="ko-KR" altLang="en-US" sz="2000" b="1" dirty="0" err="1">
                <a:solidFill>
                  <a:srgbClr val="437361"/>
                </a:solidFill>
              </a:rPr>
              <a:t>산점도의</a:t>
            </a:r>
            <a:r>
              <a:rPr lang="ko-KR" altLang="en-US" sz="2000" b="1" dirty="0">
                <a:solidFill>
                  <a:srgbClr val="437361"/>
                </a:solidFill>
              </a:rPr>
              <a:t> 작성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기본적인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산점도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작성하기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C5698D-DFC9-4DE5-B3E8-FC1C3CA49A4B}"/>
              </a:ext>
            </a:extLst>
          </p:cNvPr>
          <p:cNvSpPr/>
          <p:nvPr/>
        </p:nvSpPr>
        <p:spPr>
          <a:xfrm>
            <a:off x="841643" y="191774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0D0F24-01E4-4DA2-8645-5804E80A381E}"/>
              </a:ext>
            </a:extLst>
          </p:cNvPr>
          <p:cNvSpPr/>
          <p:nvPr/>
        </p:nvSpPr>
        <p:spPr>
          <a:xfrm>
            <a:off x="841643" y="2391438"/>
            <a:ext cx="7443269" cy="103756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A18FF-38EC-482B-BD38-F390674E5FF5}"/>
              </a:ext>
            </a:extLst>
          </p:cNvPr>
          <p:cNvSpPr txBox="1"/>
          <p:nvPr/>
        </p:nvSpPr>
        <p:spPr>
          <a:xfrm>
            <a:off x="813092" y="1985316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21BD7-E7BE-41B5-B16A-BA32E116D750}"/>
              </a:ext>
            </a:extLst>
          </p:cNvPr>
          <p:cNvSpPr txBox="1"/>
          <p:nvPr/>
        </p:nvSpPr>
        <p:spPr>
          <a:xfrm>
            <a:off x="898440" y="2441792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library(ggplot2)</a:t>
            </a:r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(data=iris,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(x=</a:t>
            </a:r>
            <a:r>
              <a:rPr lang="en-US" altLang="ko-KR" sz="1600" dirty="0" err="1"/>
              <a:t>Petal.Length</a:t>
            </a:r>
            <a:r>
              <a:rPr lang="en-US" altLang="ko-KR" sz="1600" dirty="0"/>
              <a:t>, y=</a:t>
            </a:r>
            <a:r>
              <a:rPr lang="en-US" altLang="ko-KR" sz="1600" dirty="0" err="1"/>
              <a:t>Petal.Width</a:t>
            </a:r>
            <a:r>
              <a:rPr lang="en-US" altLang="ko-KR" sz="1600" dirty="0"/>
              <a:t>)) +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geom_point</a:t>
            </a:r>
            <a:r>
              <a:rPr lang="en-US" altLang="ko-KR" sz="1600" dirty="0"/>
              <a:t>( 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E47DBE-9A33-4C5D-B1FF-FE94BAEF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419722"/>
            <a:ext cx="7443269" cy="31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9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그룹이 구분되는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산점도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작성하기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C5698D-DFC9-4DE5-B3E8-FC1C3CA49A4B}"/>
              </a:ext>
            </a:extLst>
          </p:cNvPr>
          <p:cNvSpPr/>
          <p:nvPr/>
        </p:nvSpPr>
        <p:spPr>
          <a:xfrm>
            <a:off x="841643" y="146769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0D0F24-01E4-4DA2-8645-5804E80A381E}"/>
              </a:ext>
            </a:extLst>
          </p:cNvPr>
          <p:cNvSpPr/>
          <p:nvPr/>
        </p:nvSpPr>
        <p:spPr>
          <a:xfrm>
            <a:off x="841643" y="1941387"/>
            <a:ext cx="7443269" cy="17126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A18FF-38EC-482B-BD38-F390674E5FF5}"/>
              </a:ext>
            </a:extLst>
          </p:cNvPr>
          <p:cNvSpPr txBox="1"/>
          <p:nvPr/>
        </p:nvSpPr>
        <p:spPr>
          <a:xfrm>
            <a:off x="813092" y="153526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8-10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21BD7-E7BE-41B5-B16A-BA32E116D750}"/>
              </a:ext>
            </a:extLst>
          </p:cNvPr>
          <p:cNvSpPr txBox="1"/>
          <p:nvPr/>
        </p:nvSpPr>
        <p:spPr>
          <a:xfrm>
            <a:off x="898440" y="1991742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library(ggplot2)</a:t>
            </a:r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(data=iris,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(x=</a:t>
            </a:r>
            <a:r>
              <a:rPr lang="en-US" altLang="ko-KR" sz="1600" dirty="0" err="1"/>
              <a:t>Petal.Length</a:t>
            </a:r>
            <a:r>
              <a:rPr lang="en-US" altLang="ko-KR" sz="1600" dirty="0"/>
              <a:t>, y=</a:t>
            </a:r>
            <a:r>
              <a:rPr lang="en-US" altLang="ko-KR" sz="1600" dirty="0" err="1"/>
              <a:t>Petal.Width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	color=Species)) +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geom_point</a:t>
            </a:r>
            <a:r>
              <a:rPr lang="en-US" altLang="ko-KR" sz="1600" dirty="0"/>
              <a:t>(size=3) +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ggtitle</a:t>
            </a:r>
            <a:r>
              <a:rPr lang="en-US" altLang="ko-KR" sz="1600" dirty="0"/>
              <a:t>("</a:t>
            </a:r>
            <a:r>
              <a:rPr lang="ko-KR" altLang="en-US" sz="1600" dirty="0"/>
              <a:t>꽃잎의 길이와 폭</a:t>
            </a:r>
            <a:r>
              <a:rPr lang="en-US" altLang="ko-KR" sz="1600" dirty="0"/>
              <a:t>") +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그래프의 제목 지정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theme(</a:t>
            </a:r>
            <a:r>
              <a:rPr lang="en-US" altLang="ko-KR" sz="1600" dirty="0" err="1"/>
              <a:t>plot.title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element_text</a:t>
            </a:r>
            <a:r>
              <a:rPr lang="en-US" altLang="ko-KR" sz="1600" dirty="0"/>
              <a:t>(size=25, face="bold", </a:t>
            </a:r>
            <a:r>
              <a:rPr lang="en-US" altLang="ko-KR" sz="1600" dirty="0" err="1"/>
              <a:t>colour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steelblue</a:t>
            </a:r>
            <a:r>
              <a:rPr lang="en-US" altLang="ko-KR" sz="1600" dirty="0"/>
              <a:t>")) 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3788F7-C661-4785-B46C-4F6CF51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23" y="3721591"/>
            <a:ext cx="7471820" cy="30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2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5. </a:t>
            </a:r>
            <a:r>
              <a:rPr lang="ko-KR" altLang="en-US" sz="2000" b="1" dirty="0">
                <a:solidFill>
                  <a:srgbClr val="437361"/>
                </a:solidFill>
              </a:rPr>
              <a:t>상자그림의 작성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5.1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기본적인 상자그림 작성하기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C5698D-DFC9-4DE5-B3E8-FC1C3CA49A4B}"/>
              </a:ext>
            </a:extLst>
          </p:cNvPr>
          <p:cNvSpPr/>
          <p:nvPr/>
        </p:nvSpPr>
        <p:spPr>
          <a:xfrm>
            <a:off x="841643" y="188206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0D0F24-01E4-4DA2-8645-5804E80A381E}"/>
              </a:ext>
            </a:extLst>
          </p:cNvPr>
          <p:cNvSpPr/>
          <p:nvPr/>
        </p:nvSpPr>
        <p:spPr>
          <a:xfrm>
            <a:off x="841643" y="2355751"/>
            <a:ext cx="7443269" cy="116325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A18FF-38EC-482B-BD38-F390674E5FF5}"/>
              </a:ext>
            </a:extLst>
          </p:cNvPr>
          <p:cNvSpPr txBox="1"/>
          <p:nvPr/>
        </p:nvSpPr>
        <p:spPr>
          <a:xfrm>
            <a:off x="813092" y="194963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8-11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21BD7-E7BE-41B5-B16A-BA32E116D750}"/>
              </a:ext>
            </a:extLst>
          </p:cNvPr>
          <p:cNvSpPr txBox="1"/>
          <p:nvPr/>
        </p:nvSpPr>
        <p:spPr>
          <a:xfrm>
            <a:off x="898440" y="2406106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library(ggplot2)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(data=iris,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(y=</a:t>
            </a:r>
            <a:r>
              <a:rPr lang="en-US" altLang="ko-KR" sz="1600" dirty="0" err="1"/>
              <a:t>Petal.Length</a:t>
            </a:r>
            <a:r>
              <a:rPr lang="en-US" altLang="ko-KR" sz="1600" dirty="0"/>
              <a:t>)) +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geom_boxplot</a:t>
            </a:r>
            <a:r>
              <a:rPr lang="en-US" altLang="ko-KR" sz="1600" dirty="0"/>
              <a:t>(fill="yellow") 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CC70AF-D6C8-4039-AC56-8AEC85D1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90" y="3540163"/>
            <a:ext cx="7471820" cy="29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3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5.2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그룹별 상자그림 작성하기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C5698D-DFC9-4DE5-B3E8-FC1C3CA49A4B}"/>
              </a:ext>
            </a:extLst>
          </p:cNvPr>
          <p:cNvSpPr/>
          <p:nvPr/>
        </p:nvSpPr>
        <p:spPr>
          <a:xfrm>
            <a:off x="841643" y="146769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0D0F24-01E4-4DA2-8645-5804E80A381E}"/>
              </a:ext>
            </a:extLst>
          </p:cNvPr>
          <p:cNvSpPr/>
          <p:nvPr/>
        </p:nvSpPr>
        <p:spPr>
          <a:xfrm>
            <a:off x="841643" y="1941387"/>
            <a:ext cx="7443269" cy="116325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A18FF-38EC-482B-BD38-F390674E5FF5}"/>
              </a:ext>
            </a:extLst>
          </p:cNvPr>
          <p:cNvSpPr txBox="1"/>
          <p:nvPr/>
        </p:nvSpPr>
        <p:spPr>
          <a:xfrm>
            <a:off x="813092" y="153526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8-12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21BD7-E7BE-41B5-B16A-BA32E116D750}"/>
              </a:ext>
            </a:extLst>
          </p:cNvPr>
          <p:cNvSpPr txBox="1"/>
          <p:nvPr/>
        </p:nvSpPr>
        <p:spPr>
          <a:xfrm>
            <a:off x="898440" y="1991742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library(ggplot2)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(data=iris,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(y=</a:t>
            </a:r>
            <a:r>
              <a:rPr lang="en-US" altLang="ko-KR" sz="1600" dirty="0" err="1"/>
              <a:t>Petal.Length</a:t>
            </a:r>
            <a:r>
              <a:rPr lang="en-US" altLang="ko-KR" sz="1600" dirty="0"/>
              <a:t>, fill=Species)) +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geom_boxplot</a:t>
            </a:r>
            <a:r>
              <a:rPr lang="en-US" altLang="ko-KR" sz="1600" dirty="0"/>
              <a:t>( ) 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3BCA76-DDA0-4DD2-B6E6-6222A41E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289051"/>
            <a:ext cx="7443268" cy="32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6. </a:t>
            </a:r>
            <a:r>
              <a:rPr lang="ko-KR" altLang="en-US" sz="2000" b="1" dirty="0">
                <a:solidFill>
                  <a:srgbClr val="437361"/>
                </a:solidFill>
              </a:rPr>
              <a:t>선그래프의 작성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C5698D-DFC9-4DE5-B3E8-FC1C3CA49A4B}"/>
              </a:ext>
            </a:extLst>
          </p:cNvPr>
          <p:cNvSpPr/>
          <p:nvPr/>
        </p:nvSpPr>
        <p:spPr>
          <a:xfrm>
            <a:off x="841643" y="146769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0D0F24-01E4-4DA2-8645-5804E80A381E}"/>
              </a:ext>
            </a:extLst>
          </p:cNvPr>
          <p:cNvSpPr/>
          <p:nvPr/>
        </p:nvSpPr>
        <p:spPr>
          <a:xfrm>
            <a:off x="841643" y="1941387"/>
            <a:ext cx="7443269" cy="243271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A18FF-38EC-482B-BD38-F390674E5FF5}"/>
              </a:ext>
            </a:extLst>
          </p:cNvPr>
          <p:cNvSpPr txBox="1"/>
          <p:nvPr/>
        </p:nvSpPr>
        <p:spPr>
          <a:xfrm>
            <a:off x="813092" y="153526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8-13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21BD7-E7BE-41B5-B16A-BA32E116D750}"/>
              </a:ext>
            </a:extLst>
          </p:cNvPr>
          <p:cNvSpPr txBox="1"/>
          <p:nvPr/>
        </p:nvSpPr>
        <p:spPr>
          <a:xfrm>
            <a:off x="912002" y="2008956"/>
            <a:ext cx="7093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library(ggplot2)</a:t>
            </a:r>
          </a:p>
          <a:p>
            <a:endParaRPr lang="en-US" altLang="ko-KR" sz="1600" dirty="0"/>
          </a:p>
          <a:p>
            <a:r>
              <a:rPr lang="en-US" altLang="ko-KR" sz="1600" dirty="0"/>
              <a:t>year &lt;- 1937:1960</a:t>
            </a:r>
          </a:p>
          <a:p>
            <a:r>
              <a:rPr lang="en-US" altLang="ko-KR" sz="1600" dirty="0" err="1"/>
              <a:t>cnt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as.vector</a:t>
            </a:r>
            <a:r>
              <a:rPr lang="en-US" altLang="ko-KR" sz="1600" dirty="0"/>
              <a:t>(airmiles)</a:t>
            </a:r>
          </a:p>
          <a:p>
            <a:r>
              <a:rPr lang="en-US" altLang="ko-KR" sz="1600" dirty="0"/>
              <a:t>df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year,cnt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데이터 준비</a:t>
            </a:r>
          </a:p>
          <a:p>
            <a:r>
              <a:rPr lang="en-US" altLang="ko-KR" sz="1600" dirty="0"/>
              <a:t>head(df)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(data=df,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(x=</a:t>
            </a:r>
            <a:r>
              <a:rPr lang="en-US" altLang="ko-KR" sz="1600" dirty="0" err="1"/>
              <a:t>year,y</a:t>
            </a:r>
            <a:r>
              <a:rPr lang="en-US" altLang="ko-KR" sz="1600" dirty="0"/>
              <a:t>=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)) +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선그래프 작성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 err="1"/>
              <a:t>geom_line</a:t>
            </a:r>
            <a:r>
              <a:rPr lang="en-US" altLang="ko-KR" sz="1600" dirty="0"/>
              <a:t>(col="red")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90B332-0CBB-465E-8B75-48BCD330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68" y="4689497"/>
            <a:ext cx="7428944" cy="110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28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ggplot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D973DC-400C-4889-80C0-F34E0134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44" y="773705"/>
            <a:ext cx="7503311" cy="58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데이터 시각화의 중요성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 시각화</a:t>
            </a:r>
            <a:r>
              <a:rPr lang="en-US" altLang="ko-KR" sz="1600" dirty="0"/>
              <a:t>(data visualization) :  </a:t>
            </a:r>
            <a:r>
              <a:rPr lang="ko-KR" altLang="en-US" sz="1600" dirty="0"/>
              <a:t>숫자 형태의 데이터를 그래프나 그림 등의 형태로 표현하는 과정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 분석 과정에서 중요한 기술 중의 하나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데이터를 시각화 하면 데이터가 담고 있는 정보나 의미를 보다 쉽게 파악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경우에 따라서는 시각화 결과로부터 중요한 영감을 얻기도 함</a:t>
            </a: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D0A1B-7D81-4999-B047-4C84E39A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3365140"/>
            <a:ext cx="5143500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41B56-DEA8-419B-8B10-4CF44C704BCF}"/>
              </a:ext>
            </a:extLst>
          </p:cNvPr>
          <p:cNvSpPr txBox="1"/>
          <p:nvPr/>
        </p:nvSpPr>
        <p:spPr>
          <a:xfrm>
            <a:off x="3187637" y="6404389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8-1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다양한 데이터 시각화 사례들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6121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9DCF86E-6726-4219-AF09-B8B34EF06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차원 축소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DF741-B413-4083-A985-A115CFDCFE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03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188309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515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차원 축소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차원 축소의 개념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산점도는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차원 평면상에 두 변수의 값으로 좌표로 정하여 위치를 나타내는 방법으로 데이터의 분포를 관찰할 수 있는 시각화 도구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변수가 </a:t>
            </a:r>
            <a:r>
              <a:rPr lang="en-US" altLang="ko-KR" sz="1600" dirty="0"/>
              <a:t>4</a:t>
            </a:r>
            <a:r>
              <a:rPr lang="ko-KR" altLang="en-US" sz="1600" dirty="0"/>
              <a:t>개인 </a:t>
            </a:r>
            <a:r>
              <a:rPr lang="en-US" altLang="ko-KR" sz="1600" dirty="0"/>
              <a:t>4</a:t>
            </a:r>
            <a:r>
              <a:rPr lang="ko-KR" altLang="en-US" sz="1600" dirty="0"/>
              <a:t>차원 데이터에 대한 </a:t>
            </a:r>
            <a:r>
              <a:rPr lang="ko-KR" altLang="en-US" sz="1600" dirty="0" err="1"/>
              <a:t>산점도는</a:t>
            </a:r>
            <a:r>
              <a:rPr lang="ko-KR" altLang="en-US" sz="1600" dirty="0"/>
              <a:t> 어떻게 그릴 수 있을까</a:t>
            </a:r>
            <a:r>
              <a:rPr lang="en-US" altLang="ko-KR" sz="1600" dirty="0"/>
              <a:t>? → 4</a:t>
            </a:r>
            <a:r>
              <a:rPr lang="ko-KR" altLang="en-US" sz="1600" dirty="0"/>
              <a:t>차원을 </a:t>
            </a:r>
            <a:r>
              <a:rPr lang="en-US" altLang="ko-KR" sz="1600" dirty="0"/>
              <a:t>2</a:t>
            </a:r>
            <a:r>
              <a:rPr lang="ko-KR" altLang="en-US" sz="1600" dirty="0"/>
              <a:t>차원으로 축소하여 그림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차원 축소</a:t>
            </a:r>
            <a:r>
              <a:rPr lang="en-US" altLang="ko-KR" sz="1600" dirty="0"/>
              <a:t>(dimension reduction)</a:t>
            </a:r>
            <a:r>
              <a:rPr lang="ko-KR" altLang="en-US" sz="1600" dirty="0"/>
              <a:t>란 고차원 데이터를 </a:t>
            </a:r>
            <a:r>
              <a:rPr lang="en-US" altLang="ko-KR" sz="1600" dirty="0"/>
              <a:t>2,3 </a:t>
            </a:r>
            <a:r>
              <a:rPr lang="ko-KR" altLang="en-US" sz="1600" dirty="0"/>
              <a:t>차원 데이터로 축소하는 기법을 말하는데</a:t>
            </a:r>
            <a:r>
              <a:rPr lang="en-US" altLang="ko-KR" sz="1600" dirty="0"/>
              <a:t>, 2,3 </a:t>
            </a:r>
            <a:r>
              <a:rPr lang="ko-KR" altLang="en-US" sz="1600" dirty="0"/>
              <a:t>차원으로 축소된 데이터로 </a:t>
            </a:r>
            <a:r>
              <a:rPr lang="ko-KR" altLang="en-US" sz="1600" dirty="0" err="1"/>
              <a:t>산점도를</a:t>
            </a:r>
            <a:r>
              <a:rPr lang="ko-KR" altLang="en-US" sz="1600" dirty="0"/>
              <a:t> 작성하여 데이터 분포를 확인하면 고차원상의 데이터 분포를 추정 가능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어떻게 차원을 축소 하는가</a:t>
            </a:r>
            <a:r>
              <a:rPr lang="en-US" altLang="ko-KR" sz="1600" dirty="0"/>
              <a:t>? → 3</a:t>
            </a:r>
            <a:r>
              <a:rPr lang="ko-KR" altLang="en-US" sz="1600" dirty="0"/>
              <a:t>차원상의 물체에 빛을 비추면 </a:t>
            </a:r>
            <a:r>
              <a:rPr lang="en-US" altLang="ko-KR" sz="1600" dirty="0"/>
              <a:t>2</a:t>
            </a:r>
            <a:r>
              <a:rPr lang="ko-KR" altLang="en-US" sz="1600" dirty="0"/>
              <a:t>차원 평면에 물체의 그림자가 생기는 것과 비슷한 방법</a:t>
            </a:r>
            <a:r>
              <a:rPr lang="en-US" altLang="ko-KR" sz="1600" dirty="0"/>
              <a:t>(3</a:t>
            </a:r>
            <a:r>
              <a:rPr lang="ko-KR" altLang="en-US" sz="1600" dirty="0"/>
              <a:t>차원이 </a:t>
            </a:r>
            <a:r>
              <a:rPr lang="en-US" altLang="ko-KR" sz="1600" dirty="0"/>
              <a:t>2</a:t>
            </a:r>
            <a:r>
              <a:rPr lang="ko-KR" altLang="en-US" sz="1600" dirty="0"/>
              <a:t>차원으로 축소됨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데이터의 차원을 축소하면 원래 가지고 있던 정보의 손실이 </a:t>
            </a:r>
            <a:r>
              <a:rPr lang="ko-KR" altLang="en-US" sz="1600" dirty="0" err="1"/>
              <a:t>일어남</a:t>
            </a: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C78E5-D457-4401-B6EF-D034A6D72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26" y="5130838"/>
            <a:ext cx="3781088" cy="1535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262F5-4161-41B5-9D78-6137AE71782D}"/>
              </a:ext>
            </a:extLst>
          </p:cNvPr>
          <p:cNvSpPr txBox="1"/>
          <p:nvPr/>
        </p:nvSpPr>
        <p:spPr>
          <a:xfrm>
            <a:off x="4842030" y="6032983"/>
            <a:ext cx="2970331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8-7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차원상의 데이터 분포를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차원상의 분포로 변환하는 사례</a:t>
            </a:r>
          </a:p>
        </p:txBody>
      </p:sp>
    </p:spTree>
    <p:extLst>
      <p:ext uri="{BB962C8B-B14F-4D97-AF65-F5344CB8AC3E}">
        <p14:creationId xmlns:p14="http://schemas.microsoft.com/office/powerpoint/2010/main" val="1170207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차원 축소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03727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R</a:t>
            </a:r>
            <a:r>
              <a:rPr lang="ko-KR" altLang="en-US" sz="2000" b="1" dirty="0">
                <a:solidFill>
                  <a:srgbClr val="437361"/>
                </a:solidFill>
              </a:rPr>
              <a:t>을 이용한 차원 축소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차원 데이터를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차원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산점도로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작성하기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5C657-2FC0-4844-A2F5-5D21FC85B773}"/>
              </a:ext>
            </a:extLst>
          </p:cNvPr>
          <p:cNvSpPr/>
          <p:nvPr/>
        </p:nvSpPr>
        <p:spPr>
          <a:xfrm>
            <a:off x="976658" y="173880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F8DCB2-E409-4316-99B0-68E85765C781}"/>
              </a:ext>
            </a:extLst>
          </p:cNvPr>
          <p:cNvSpPr/>
          <p:nvPr/>
        </p:nvSpPr>
        <p:spPr>
          <a:xfrm>
            <a:off x="976658" y="2212491"/>
            <a:ext cx="7443269" cy="459188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049E1-F0F4-43E7-8339-3EC86E1033B6}"/>
              </a:ext>
            </a:extLst>
          </p:cNvPr>
          <p:cNvSpPr txBox="1"/>
          <p:nvPr/>
        </p:nvSpPr>
        <p:spPr>
          <a:xfrm>
            <a:off x="948107" y="180637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8-14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7A818-6060-4D41-AB16-309523FED7DC}"/>
              </a:ext>
            </a:extLst>
          </p:cNvPr>
          <p:cNvSpPr txBox="1"/>
          <p:nvPr/>
        </p:nvSpPr>
        <p:spPr>
          <a:xfrm>
            <a:off x="1047017" y="2280060"/>
            <a:ext cx="70939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library(</a:t>
            </a:r>
            <a:r>
              <a:rPr lang="en-US" altLang="ko-KR" sz="1600" dirty="0" err="1"/>
              <a:t>Rtsne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library(ggplot2)</a:t>
            </a:r>
          </a:p>
          <a:p>
            <a:r>
              <a:rPr lang="en-US" altLang="ko-KR" sz="1600" dirty="0"/>
              <a:t>ds &lt;- iris[,-5]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품종 정보 제외</a:t>
            </a:r>
            <a:endParaRPr lang="en-US" altLang="ko-KR" sz="1600" dirty="0">
              <a:solidFill>
                <a:srgbClr val="4F784C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>
                <a:solidFill>
                  <a:srgbClr val="4F784C"/>
                </a:solidFill>
              </a:rPr>
              <a:t>## </a:t>
            </a:r>
            <a:r>
              <a:rPr lang="ko-KR" altLang="en-US" sz="1600" dirty="0">
                <a:solidFill>
                  <a:srgbClr val="4F784C"/>
                </a:solidFill>
              </a:rPr>
              <a:t>중복 데이터 제거</a:t>
            </a:r>
          </a:p>
          <a:p>
            <a:r>
              <a:rPr lang="en-US" altLang="ko-KR" sz="1600" dirty="0"/>
              <a:t>dup = which(duplicated(ds))</a:t>
            </a:r>
          </a:p>
          <a:p>
            <a:r>
              <a:rPr lang="en-US" altLang="ko-KR" sz="1600" dirty="0"/>
              <a:t>dup 			</a:t>
            </a:r>
            <a:r>
              <a:rPr lang="en-US" altLang="ko-KR" sz="1600" dirty="0">
                <a:solidFill>
                  <a:srgbClr val="4F784C"/>
                </a:solidFill>
              </a:rPr>
              <a:t># 143</a:t>
            </a:r>
            <a:r>
              <a:rPr lang="ko-KR" altLang="en-US" sz="1600" dirty="0">
                <a:solidFill>
                  <a:srgbClr val="4F784C"/>
                </a:solidFill>
              </a:rPr>
              <a:t>번째 행 중복</a:t>
            </a:r>
          </a:p>
          <a:p>
            <a:r>
              <a:rPr lang="en-US" altLang="ko-KR" sz="1600" dirty="0"/>
              <a:t>ds &lt;- ds[-dup,]</a:t>
            </a:r>
          </a:p>
          <a:p>
            <a:r>
              <a:rPr lang="en-US" altLang="ko-KR" sz="1600" dirty="0" err="1"/>
              <a:t>ds.y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iris$Species</a:t>
            </a:r>
            <a:r>
              <a:rPr lang="en-US" altLang="ko-KR" sz="1600" dirty="0"/>
              <a:t>[-dup]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중복을 제외한 품종 정보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F784C"/>
                </a:solidFill>
              </a:rPr>
              <a:t>## t-SNE </a:t>
            </a:r>
            <a:r>
              <a:rPr lang="ko-KR" altLang="en-US" sz="1600" dirty="0">
                <a:solidFill>
                  <a:srgbClr val="4F784C"/>
                </a:solidFill>
              </a:rPr>
              <a:t>실행</a:t>
            </a:r>
          </a:p>
          <a:p>
            <a:r>
              <a:rPr lang="en-US" altLang="ko-KR" sz="1600" dirty="0" err="1"/>
              <a:t>tsne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Rtsne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ds,dims</a:t>
            </a:r>
            <a:r>
              <a:rPr lang="en-US" altLang="ko-KR" sz="1600" dirty="0"/>
              <a:t>=2, perplexity=10)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F784C"/>
                </a:solidFill>
              </a:rPr>
              <a:t>## </a:t>
            </a:r>
            <a:r>
              <a:rPr lang="ko-KR" altLang="en-US" sz="1600" dirty="0">
                <a:solidFill>
                  <a:srgbClr val="4F784C"/>
                </a:solidFill>
              </a:rPr>
              <a:t>축소결과 시각화</a:t>
            </a:r>
          </a:p>
          <a:p>
            <a:r>
              <a:rPr lang="en-US" altLang="ko-KR" sz="1600" dirty="0" err="1"/>
              <a:t>df.tsne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tsne$Y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df.tsne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df.tsne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(x=X1, y=X2, color=</a:t>
            </a:r>
            <a:r>
              <a:rPr lang="en-US" altLang="ko-KR" sz="1600" dirty="0" err="1"/>
              <a:t>ds.y</a:t>
            </a:r>
            <a:r>
              <a:rPr lang="en-US" altLang="ko-KR" sz="1600" dirty="0"/>
              <a:t>)) +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geom_point</a:t>
            </a:r>
            <a:r>
              <a:rPr lang="en-US" altLang="ko-KR" sz="1600" dirty="0"/>
              <a:t>(size=2) 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87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차원 축소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8C0277-E630-41C0-B85E-2441A787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44" y="998730"/>
            <a:ext cx="7503311" cy="23971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8A4124-3308-492D-8E80-DF90F32B7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43" y="3395869"/>
            <a:ext cx="7503311" cy="735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DD8E3B-04AD-4EF2-B6E5-BC2A24459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43" y="4095633"/>
            <a:ext cx="7503311" cy="67442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9765F9D-D606-4C10-9A10-87CCB99704ED}"/>
              </a:ext>
            </a:extLst>
          </p:cNvPr>
          <p:cNvSpPr txBox="1">
            <a:spLocks/>
          </p:cNvSpPr>
          <p:nvPr/>
        </p:nvSpPr>
        <p:spPr>
          <a:xfrm>
            <a:off x="296525" y="4824155"/>
            <a:ext cx="8235915" cy="205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t-</a:t>
            </a:r>
            <a:r>
              <a:rPr lang="en-US" altLang="ko-KR" sz="1600" dirty="0" err="1"/>
              <a:t>sne</a:t>
            </a:r>
            <a:r>
              <a:rPr lang="ko-KR" altLang="en-US" sz="1600" dirty="0"/>
              <a:t>를 이용하려면 중복된 데이터가 존재하면 안됨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이것을 검사하는 명령문이 </a:t>
            </a:r>
            <a:r>
              <a:rPr lang="en-US" altLang="ko-KR" sz="1600" dirty="0"/>
              <a:t>which(duplicated(ds))</a:t>
            </a:r>
            <a:r>
              <a:rPr lang="ko-KR" altLang="en-US" sz="1600" dirty="0"/>
              <a:t>인데</a:t>
            </a:r>
            <a:r>
              <a:rPr lang="en-US" altLang="ko-KR" sz="1600" dirty="0"/>
              <a:t>, </a:t>
            </a:r>
            <a:r>
              <a:rPr lang="ko-KR" altLang="en-US" sz="1600" dirty="0"/>
              <a:t>만일 중복이 있으면 중복된 행의 번호를 </a:t>
            </a:r>
            <a:r>
              <a:rPr lang="en-US" altLang="ko-KR" sz="1600" dirty="0"/>
              <a:t>dup</a:t>
            </a:r>
            <a:r>
              <a:rPr lang="ko-KR" altLang="en-US" sz="1600" dirty="0"/>
              <a:t>에 보관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dup</a:t>
            </a:r>
            <a:r>
              <a:rPr lang="ko-KR" altLang="en-US" sz="1600" dirty="0"/>
              <a:t>의 값을 보면 </a:t>
            </a:r>
            <a:r>
              <a:rPr lang="en-US" altLang="ko-KR" sz="1600" dirty="0"/>
              <a:t>143</a:t>
            </a:r>
            <a:r>
              <a:rPr lang="ko-KR" altLang="en-US" sz="1600" dirty="0"/>
              <a:t>번째 행이 중복되었다고 나오는데 실제로 </a:t>
            </a:r>
            <a:r>
              <a:rPr lang="en-US" altLang="ko-KR" sz="1600" dirty="0"/>
              <a:t>143</a:t>
            </a:r>
            <a:r>
              <a:rPr lang="ko-KR" altLang="en-US" sz="1600" dirty="0"/>
              <a:t>번째 행은 </a:t>
            </a:r>
            <a:r>
              <a:rPr lang="en-US" altLang="ko-KR" sz="1600" dirty="0"/>
              <a:t>102</a:t>
            </a:r>
            <a:r>
              <a:rPr lang="ko-KR" altLang="en-US" sz="1600" dirty="0"/>
              <a:t>번째 행과 동일</a:t>
            </a: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6311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차원 축소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1DBFD7-DACC-4B96-A6C3-D80759AD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59" y="1088740"/>
            <a:ext cx="7577082" cy="27116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A76E4A-97C8-462A-AF69-D7BA7412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44" y="3854663"/>
            <a:ext cx="7503311" cy="29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56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차원 축소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8A4124-3308-492D-8E80-DF90F32B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43" y="3629992"/>
            <a:ext cx="7503311" cy="735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DD8E3B-04AD-4EF2-B6E5-BC2A24459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43" y="4329756"/>
            <a:ext cx="7503311" cy="6744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0E8DDB-3F39-4A37-829D-80209E361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65" y="1277072"/>
            <a:ext cx="7461989" cy="372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21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차원 축소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차원 데이터를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차원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산점도로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작성하기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1A0283-D64D-4543-BCDE-426C7228F0BE}"/>
              </a:ext>
            </a:extLst>
          </p:cNvPr>
          <p:cNvSpPr/>
          <p:nvPr/>
        </p:nvSpPr>
        <p:spPr>
          <a:xfrm>
            <a:off x="841643" y="146769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689AF5-FFFD-4C68-9521-733268E85B75}"/>
              </a:ext>
            </a:extLst>
          </p:cNvPr>
          <p:cNvSpPr/>
          <p:nvPr/>
        </p:nvSpPr>
        <p:spPr>
          <a:xfrm>
            <a:off x="841643" y="1941386"/>
            <a:ext cx="7443269" cy="459188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16DC9-48DE-4FE6-A593-D8AD9B2006C2}"/>
              </a:ext>
            </a:extLst>
          </p:cNvPr>
          <p:cNvSpPr txBox="1"/>
          <p:nvPr/>
        </p:nvSpPr>
        <p:spPr>
          <a:xfrm>
            <a:off x="813092" y="153526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8-15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DF4EC-82D1-4255-A373-62682E254A13}"/>
              </a:ext>
            </a:extLst>
          </p:cNvPr>
          <p:cNvSpPr txBox="1"/>
          <p:nvPr/>
        </p:nvSpPr>
        <p:spPr>
          <a:xfrm>
            <a:off x="912002" y="2008956"/>
            <a:ext cx="70939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install.packages</a:t>
            </a:r>
            <a:r>
              <a:rPr lang="en-US" altLang="ko-KR" sz="1600" dirty="0"/>
              <a:t>(c("</a:t>
            </a:r>
            <a:r>
              <a:rPr lang="en-US" altLang="ko-KR" sz="1600" dirty="0" err="1"/>
              <a:t>rgl</a:t>
            </a:r>
            <a:r>
              <a:rPr lang="en-US" altLang="ko-KR" sz="1600" dirty="0"/>
              <a:t>", "car"))</a:t>
            </a:r>
          </a:p>
          <a:p>
            <a:r>
              <a:rPr lang="en-US" altLang="ko-KR" sz="1600" dirty="0"/>
              <a:t>library("car")</a:t>
            </a:r>
          </a:p>
          <a:p>
            <a:r>
              <a:rPr lang="en-US" altLang="ko-KR" sz="1600" dirty="0"/>
              <a:t>library("</a:t>
            </a:r>
            <a:r>
              <a:rPr lang="en-US" altLang="ko-KR" sz="1600" dirty="0" err="1"/>
              <a:t>rgl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library("</a:t>
            </a:r>
            <a:r>
              <a:rPr lang="en-US" altLang="ko-KR" sz="1600" dirty="0" err="1"/>
              <a:t>mgcv</a:t>
            </a:r>
            <a:r>
              <a:rPr lang="en-US" altLang="ko-KR" sz="1600" dirty="0"/>
              <a:t>")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tsne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Rtsne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ds,dims</a:t>
            </a:r>
            <a:r>
              <a:rPr lang="en-US" altLang="ko-KR" sz="1600" dirty="0"/>
              <a:t>=3, perplexity=10)</a:t>
            </a:r>
          </a:p>
          <a:p>
            <a:r>
              <a:rPr lang="en-US" altLang="ko-KR" sz="1600" dirty="0" err="1"/>
              <a:t>df.tsne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tsne$Y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df.tsne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회귀면이 포함된 </a:t>
            </a:r>
            <a:r>
              <a:rPr lang="en-US" altLang="ko-KR" sz="1600" dirty="0">
                <a:solidFill>
                  <a:srgbClr val="4F784C"/>
                </a:solidFill>
              </a:rPr>
              <a:t>3</a:t>
            </a:r>
            <a:r>
              <a:rPr lang="ko-KR" altLang="en-US" sz="1600" dirty="0">
                <a:solidFill>
                  <a:srgbClr val="4F784C"/>
                </a:solidFill>
              </a:rPr>
              <a:t>차원 </a:t>
            </a:r>
            <a:r>
              <a:rPr lang="ko-KR" altLang="en-US" sz="1600" dirty="0" err="1">
                <a:solidFill>
                  <a:srgbClr val="4F784C"/>
                </a:solidFill>
              </a:rPr>
              <a:t>산점도</a:t>
            </a:r>
            <a:endParaRPr lang="ko-KR" altLang="en-US" sz="1600" dirty="0">
              <a:solidFill>
                <a:srgbClr val="4F784C"/>
              </a:solidFill>
            </a:endParaRPr>
          </a:p>
          <a:p>
            <a:r>
              <a:rPr lang="en-US" altLang="ko-KR" sz="1600" dirty="0"/>
              <a:t>scatter3d(x=df.tsne$X1, y=df.tsne$X2, z=df.tsne$X3)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회귀면이 없는 </a:t>
            </a:r>
            <a:r>
              <a:rPr lang="en-US" altLang="ko-KR" sz="1600" dirty="0">
                <a:solidFill>
                  <a:srgbClr val="4F784C"/>
                </a:solidFill>
              </a:rPr>
              <a:t>3</a:t>
            </a:r>
            <a:r>
              <a:rPr lang="ko-KR" altLang="en-US" sz="1600" dirty="0">
                <a:solidFill>
                  <a:srgbClr val="4F784C"/>
                </a:solidFill>
              </a:rPr>
              <a:t>차원 </a:t>
            </a:r>
            <a:r>
              <a:rPr lang="ko-KR" altLang="en-US" sz="1600" dirty="0" err="1">
                <a:solidFill>
                  <a:srgbClr val="4F784C"/>
                </a:solidFill>
              </a:rPr>
              <a:t>산점도</a:t>
            </a:r>
            <a:endParaRPr lang="ko-KR" altLang="en-US" sz="1600" dirty="0">
              <a:solidFill>
                <a:srgbClr val="4F784C"/>
              </a:solidFill>
            </a:endParaRPr>
          </a:p>
          <a:p>
            <a:r>
              <a:rPr lang="en-US" altLang="ko-KR" sz="1600" dirty="0"/>
              <a:t>points &lt;- </a:t>
            </a:r>
            <a:r>
              <a:rPr lang="en-US" altLang="ko-KR" sz="1600" dirty="0" err="1"/>
              <a:t>as.integer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ds.y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color &lt;- c('</a:t>
            </a:r>
            <a:r>
              <a:rPr lang="en-US" altLang="ko-KR" sz="1600" dirty="0" err="1"/>
              <a:t>red','green','blue</a:t>
            </a:r>
            <a:r>
              <a:rPr lang="en-US" altLang="ko-KR" sz="1600" dirty="0"/>
              <a:t>')</a:t>
            </a:r>
          </a:p>
          <a:p>
            <a:r>
              <a:rPr lang="en-US" altLang="ko-KR" sz="1600" dirty="0"/>
              <a:t>scatter3d(x=df.tsne$X1, y=df.tsne$X2, z=df.tsne$X3,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point.col</a:t>
            </a:r>
            <a:r>
              <a:rPr lang="en-US" altLang="ko-KR" sz="1600" dirty="0"/>
              <a:t> = color[points],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점의 색을 품종별로 다르게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surface=FALSE)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회귀면을 표시하지 않음 </a:t>
            </a:r>
          </a:p>
        </p:txBody>
      </p:sp>
    </p:spTree>
    <p:extLst>
      <p:ext uri="{BB962C8B-B14F-4D97-AF65-F5344CB8AC3E}">
        <p14:creationId xmlns:p14="http://schemas.microsoft.com/office/powerpoint/2010/main" val="185166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차원 축소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40140E-0C39-4BFE-86C8-BB352F2CD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65" y="1268760"/>
            <a:ext cx="7420670" cy="12354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4AEAA9-430D-4EF2-861B-8B9BA39D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65" y="2504259"/>
            <a:ext cx="7420670" cy="4483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2C3A21-48B5-4FC0-84F5-6B4B15A1F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68" y="2901979"/>
            <a:ext cx="7416867" cy="257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9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차원 축소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760124-2F08-4BCD-A62F-2015493F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06" y="1043735"/>
            <a:ext cx="7420388" cy="322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11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차원 축소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EA7E7B-6B7B-4F97-A13C-32A47C80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06" y="1178750"/>
            <a:ext cx="7420387" cy="49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8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 err="1">
                <a:solidFill>
                  <a:srgbClr val="437361"/>
                </a:solidFill>
              </a:rPr>
              <a:t>트리맵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GNI2014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데이터셋으로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트리맵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작성하기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사각타일의 형태로 구성되어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타일의 크기와 색깔로 데이터의 크기를 나타냄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각각의 타일은 계층 구조가 있기 때문에 데이터에 존재하는 계층 구조도 표현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treemap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 설치 필요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예제 데이터셋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treemap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 안에 포함된 </a:t>
            </a:r>
            <a:r>
              <a:rPr lang="en-US" altLang="ko-KR" sz="1600" dirty="0"/>
              <a:t>GNI2014. 2014</a:t>
            </a:r>
            <a:r>
              <a:rPr lang="ko-KR" altLang="en-US" sz="1600" dirty="0"/>
              <a:t>년도의 전 세계 국가별 인구</a:t>
            </a:r>
            <a:r>
              <a:rPr lang="en-US" altLang="ko-KR" sz="1600" dirty="0"/>
              <a:t>, </a:t>
            </a:r>
            <a:r>
              <a:rPr lang="ko-KR" altLang="en-US" sz="1600" dirty="0"/>
              <a:t>국민총소득</a:t>
            </a:r>
            <a:r>
              <a:rPr lang="en-US" altLang="ko-KR" sz="1600" dirty="0"/>
              <a:t>(GNI), </a:t>
            </a:r>
            <a:r>
              <a:rPr lang="ko-KR" altLang="en-US" sz="1600" dirty="0"/>
              <a:t>소속 대륙의 정보를 담고 있음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0DF137-B320-4934-B544-520A0C63C7C0}"/>
              </a:ext>
            </a:extLst>
          </p:cNvPr>
          <p:cNvSpPr/>
          <p:nvPr/>
        </p:nvSpPr>
        <p:spPr>
          <a:xfrm>
            <a:off x="976658" y="356401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5F3930-8F7C-4DDF-AFC3-B3F4CFD281A6}"/>
              </a:ext>
            </a:extLst>
          </p:cNvPr>
          <p:cNvSpPr/>
          <p:nvPr/>
        </p:nvSpPr>
        <p:spPr>
          <a:xfrm>
            <a:off x="976658" y="4037705"/>
            <a:ext cx="7443269" cy="26766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A3219-F88C-423C-8401-6612C20FE19C}"/>
              </a:ext>
            </a:extLst>
          </p:cNvPr>
          <p:cNvSpPr txBox="1"/>
          <p:nvPr/>
        </p:nvSpPr>
        <p:spPr>
          <a:xfrm>
            <a:off x="948107" y="363158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BD958-8A6D-404E-8E52-F4512C5A7163}"/>
              </a:ext>
            </a:extLst>
          </p:cNvPr>
          <p:cNvSpPr txBox="1"/>
          <p:nvPr/>
        </p:nvSpPr>
        <p:spPr>
          <a:xfrm>
            <a:off x="1033455" y="4088059"/>
            <a:ext cx="70939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library(</a:t>
            </a:r>
            <a:r>
              <a:rPr lang="en-US" altLang="ko-KR" sz="1600" dirty="0" err="1"/>
              <a:t>treemap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en-US" altLang="ko-KR" sz="1600" dirty="0" err="1">
                <a:solidFill>
                  <a:srgbClr val="4F784C"/>
                </a:solidFill>
              </a:rPr>
              <a:t>treemap</a:t>
            </a:r>
            <a:r>
              <a:rPr lang="en-US" altLang="ko-KR" sz="1600" dirty="0">
                <a:solidFill>
                  <a:srgbClr val="4F784C"/>
                </a:solidFill>
              </a:rPr>
              <a:t> </a:t>
            </a:r>
            <a:r>
              <a:rPr lang="ko-KR" altLang="en-US" sz="1600" dirty="0">
                <a:solidFill>
                  <a:srgbClr val="4F784C"/>
                </a:solidFill>
              </a:rPr>
              <a:t>패키지 불러오기</a:t>
            </a:r>
          </a:p>
          <a:p>
            <a:r>
              <a:rPr lang="en-US" altLang="ko-KR" sz="1600" dirty="0"/>
              <a:t>data(GNI2014)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데이터 불러오기</a:t>
            </a:r>
          </a:p>
          <a:p>
            <a:r>
              <a:rPr lang="en-US" altLang="ko-KR" sz="1600" dirty="0"/>
              <a:t>head(GNI2014)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데이터 내용보기</a:t>
            </a:r>
          </a:p>
          <a:p>
            <a:r>
              <a:rPr lang="en-US" altLang="ko-KR" sz="1600" dirty="0" err="1"/>
              <a:t>treemap</a:t>
            </a:r>
            <a:r>
              <a:rPr lang="en-US" altLang="ko-KR" sz="1600" dirty="0"/>
              <a:t>(GNI2014,</a:t>
            </a:r>
          </a:p>
          <a:p>
            <a:r>
              <a:rPr lang="en-US" altLang="ko-KR" sz="1600" dirty="0"/>
              <a:t> 	index=c("continent","iso3"),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계층구조 설정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대륙</a:t>
            </a:r>
            <a:r>
              <a:rPr lang="en-US" altLang="ko-KR" sz="1600" dirty="0">
                <a:solidFill>
                  <a:srgbClr val="4F784C"/>
                </a:solidFill>
              </a:rPr>
              <a:t>-</a:t>
            </a:r>
            <a:r>
              <a:rPr lang="ko-KR" altLang="en-US" sz="1600" dirty="0">
                <a:solidFill>
                  <a:srgbClr val="4F784C"/>
                </a:solidFill>
              </a:rPr>
              <a:t>국가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vSize</a:t>
            </a:r>
            <a:r>
              <a:rPr lang="en-US" altLang="ko-KR" sz="1600" dirty="0"/>
              <a:t>="population",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타일의 크기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vColor</a:t>
            </a:r>
            <a:r>
              <a:rPr lang="en-US" altLang="ko-KR" sz="1600" dirty="0"/>
              <a:t>="GNI",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타일의 컬러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type="value",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타일 </a:t>
            </a:r>
            <a:r>
              <a:rPr lang="ko-KR" altLang="en-US" sz="1600" dirty="0" err="1">
                <a:solidFill>
                  <a:srgbClr val="4F784C"/>
                </a:solidFill>
              </a:rPr>
              <a:t>컬러링</a:t>
            </a:r>
            <a:r>
              <a:rPr lang="ko-KR" altLang="en-US" sz="1600" dirty="0">
                <a:solidFill>
                  <a:srgbClr val="4F784C"/>
                </a:solidFill>
              </a:rPr>
              <a:t> 방법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bg.labels</a:t>
            </a:r>
            <a:r>
              <a:rPr lang="en-US" altLang="ko-KR" sz="1600" dirty="0"/>
              <a:t>="yellow",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레이블의 배경색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title="World's GNI")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트리맵</a:t>
            </a:r>
            <a:r>
              <a:rPr lang="ko-KR" altLang="en-US" sz="1600" dirty="0">
                <a:solidFill>
                  <a:srgbClr val="4F784C"/>
                </a:solidFill>
              </a:rPr>
              <a:t> 제목 </a:t>
            </a:r>
          </a:p>
        </p:txBody>
      </p:sp>
    </p:spTree>
    <p:extLst>
      <p:ext uri="{BB962C8B-B14F-4D97-AF65-F5344CB8AC3E}">
        <p14:creationId xmlns:p14="http://schemas.microsoft.com/office/powerpoint/2010/main" val="2793055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2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FAC160-B321-44BA-93E9-549870E6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4" y="1043735"/>
            <a:ext cx="7469571" cy="29683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78CA5A-E2F0-40AE-B4C8-D9EF4994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37" y="4104075"/>
            <a:ext cx="4524375" cy="2552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C31513-7114-4C9E-AFBF-62A9EF6B716F}"/>
              </a:ext>
            </a:extLst>
          </p:cNvPr>
          <p:cNvSpPr txBox="1"/>
          <p:nvPr/>
        </p:nvSpPr>
        <p:spPr>
          <a:xfrm>
            <a:off x="5325864" y="6168774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8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-1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GNI2014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의 각 열의 의미</a:t>
            </a:r>
          </a:p>
        </p:txBody>
      </p:sp>
    </p:spTree>
    <p:extLst>
      <p:ext uri="{BB962C8B-B14F-4D97-AF65-F5344CB8AC3E}">
        <p14:creationId xmlns:p14="http://schemas.microsoft.com/office/powerpoint/2010/main" val="19099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23606-515F-4450-9BC8-BF985A04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4" y="659002"/>
            <a:ext cx="7469571" cy="612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5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CEC224-D95B-4AE0-BCEE-1E170426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4" y="697186"/>
            <a:ext cx="7469571" cy="58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9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시각화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state.x77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데이터셋으로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트리맵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작성하기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B78FE3-3E90-455C-9A25-E2859C8645B7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2B653B-5A2E-417C-AFE7-CA0184264C02}"/>
              </a:ext>
            </a:extLst>
          </p:cNvPr>
          <p:cNvSpPr/>
          <p:nvPr/>
        </p:nvSpPr>
        <p:spPr>
          <a:xfrm>
            <a:off x="841643" y="1877465"/>
            <a:ext cx="7443269" cy="26766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CA87-FEC8-46C4-AB3F-B2D39284CD9D}"/>
              </a:ext>
            </a:extLst>
          </p:cNvPr>
          <p:cNvSpPr txBox="1"/>
          <p:nvPr/>
        </p:nvSpPr>
        <p:spPr>
          <a:xfrm>
            <a:off x="813092" y="14713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8-2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9041E-4829-4728-9AE7-BEE736559BE5}"/>
              </a:ext>
            </a:extLst>
          </p:cNvPr>
          <p:cNvSpPr txBox="1"/>
          <p:nvPr/>
        </p:nvSpPr>
        <p:spPr>
          <a:xfrm>
            <a:off x="898440" y="1927819"/>
            <a:ext cx="70939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library(</a:t>
            </a:r>
            <a:r>
              <a:rPr lang="en-US" altLang="ko-KR" sz="1600" dirty="0" err="1"/>
              <a:t>treemap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en-US" altLang="ko-KR" sz="1600" dirty="0" err="1">
                <a:solidFill>
                  <a:srgbClr val="4F784C"/>
                </a:solidFill>
              </a:rPr>
              <a:t>treemap</a:t>
            </a:r>
            <a:r>
              <a:rPr lang="en-US" altLang="ko-KR" sz="1600" dirty="0">
                <a:solidFill>
                  <a:srgbClr val="4F784C"/>
                </a:solidFill>
              </a:rPr>
              <a:t> </a:t>
            </a:r>
            <a:r>
              <a:rPr lang="ko-KR" altLang="en-US" sz="1600" dirty="0">
                <a:solidFill>
                  <a:srgbClr val="4F784C"/>
                </a:solidFill>
              </a:rPr>
              <a:t>패키지 불러오기</a:t>
            </a:r>
          </a:p>
          <a:p>
            <a:r>
              <a:rPr lang="en-US" altLang="ko-KR" sz="1600" dirty="0" err="1"/>
              <a:t>st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(state.x77)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매트릭스를 데이터프레임으로 변환</a:t>
            </a:r>
          </a:p>
          <a:p>
            <a:r>
              <a:rPr lang="en-US" altLang="ko-KR" sz="1600" dirty="0" err="1"/>
              <a:t>st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stname</a:t>
            </a:r>
            <a:r>
              <a:rPr lang="en-US" altLang="ko-KR" sz="1600" dirty="0"/>
              <a:t>=</a:t>
            </a:r>
            <a:r>
              <a:rPr lang="en-US" altLang="ko-KR" sz="1600" dirty="0" err="1"/>
              <a:t>rownames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)) 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주 이름 열 </a:t>
            </a:r>
            <a:r>
              <a:rPr lang="en-US" altLang="ko-KR" sz="1600" dirty="0" err="1">
                <a:solidFill>
                  <a:srgbClr val="4F784C"/>
                </a:solidFill>
              </a:rPr>
              <a:t>stname</a:t>
            </a:r>
            <a:r>
              <a:rPr lang="ko-KR" altLang="en-US" sz="1600" dirty="0">
                <a:solidFill>
                  <a:srgbClr val="4F784C"/>
                </a:solidFill>
              </a:rPr>
              <a:t>을 추가</a:t>
            </a:r>
            <a:endParaRPr lang="en-US" altLang="ko-KR" sz="1600" dirty="0">
              <a:solidFill>
                <a:srgbClr val="4F784C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 err="1"/>
              <a:t>treemap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index=c("</a:t>
            </a:r>
            <a:r>
              <a:rPr lang="en-US" altLang="ko-KR" sz="1600" dirty="0" err="1"/>
              <a:t>stname</a:t>
            </a:r>
            <a:r>
              <a:rPr lang="en-US" altLang="ko-KR" sz="1600" dirty="0"/>
              <a:t>"),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타일에 주 이름 표기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 err="1"/>
              <a:t>vSize</a:t>
            </a:r>
            <a:r>
              <a:rPr lang="en-US" altLang="ko-KR" sz="1600" dirty="0"/>
              <a:t>="Area",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타일의 크기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 err="1"/>
              <a:t>vColor</a:t>
            </a:r>
            <a:r>
              <a:rPr lang="en-US" altLang="ko-KR" sz="1600" dirty="0"/>
              <a:t>="Income",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타일의 컬러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type="value",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타일 </a:t>
            </a:r>
            <a:r>
              <a:rPr lang="ko-KR" altLang="en-US" sz="1600" dirty="0" err="1">
                <a:solidFill>
                  <a:srgbClr val="4F784C"/>
                </a:solidFill>
              </a:rPr>
              <a:t>컬러링</a:t>
            </a:r>
            <a:r>
              <a:rPr lang="ko-KR" altLang="en-US" sz="1600" dirty="0">
                <a:solidFill>
                  <a:srgbClr val="4F784C"/>
                </a:solidFill>
              </a:rPr>
              <a:t> 방법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title="USA states area and income" 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트리맵의</a:t>
            </a:r>
            <a:r>
              <a:rPr lang="ko-KR" altLang="en-US" sz="1600" dirty="0">
                <a:solidFill>
                  <a:srgbClr val="4F784C"/>
                </a:solidFill>
              </a:rPr>
              <a:t> 제목</a:t>
            </a:r>
          </a:p>
        </p:txBody>
      </p:sp>
    </p:spTree>
    <p:extLst>
      <p:ext uri="{BB962C8B-B14F-4D97-AF65-F5344CB8AC3E}">
        <p14:creationId xmlns:p14="http://schemas.microsoft.com/office/powerpoint/2010/main" val="1898996473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3911</TotalTime>
  <Words>1373</Words>
  <Application>Microsoft Office PowerPoint</Application>
  <PresentationFormat>화면 슬라이드 쇼(4:3)</PresentationFormat>
  <Paragraphs>439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Adobe Kaiti Std R</vt:lpstr>
      <vt:lpstr>맑은 고딕</vt:lpstr>
      <vt:lpstr>Arial</vt:lpstr>
      <vt:lpstr>Verdana</vt:lpstr>
      <vt:lpstr>Wingdings</vt:lpstr>
      <vt:lpstr>ch01_JAVA 들여다보기</vt:lpstr>
      <vt:lpstr>Chapter 08. 데이터 시각화</vt:lpstr>
      <vt:lpstr>PowerPoint 프레젠테이션</vt:lpstr>
      <vt:lpstr>PowerPoint 프레젠테이션</vt:lpstr>
      <vt:lpstr>1. 데이터 시각화 기법</vt:lpstr>
      <vt:lpstr>1. 데이터 시각화 기법</vt:lpstr>
      <vt:lpstr>1. 데이터 시각화 기법</vt:lpstr>
      <vt:lpstr>1. 데이터 시각화 기법</vt:lpstr>
      <vt:lpstr>1. 데이터 시각화 기법</vt:lpstr>
      <vt:lpstr>1. 데이터 시각화 기법</vt:lpstr>
      <vt:lpstr>1. 데이터 시각화 기법</vt:lpstr>
      <vt:lpstr>1. 데이터 시각화 기법</vt:lpstr>
      <vt:lpstr>1. 데이터 시각화 기법</vt:lpstr>
      <vt:lpstr>1. 데이터 시각화 기법</vt:lpstr>
      <vt:lpstr>1. 데이터 시각화 기법</vt:lpstr>
      <vt:lpstr>1. 데이터 시각화 기법</vt:lpstr>
      <vt:lpstr>1. 데이터 시각화 기법</vt:lpstr>
      <vt:lpstr>1. 데이터 시각화 기법</vt:lpstr>
      <vt:lpstr>1. 데이터 시각화 기법</vt:lpstr>
      <vt:lpstr>1. 데이터 시각화 기법</vt:lpstr>
      <vt:lpstr>1. 데이터 시각화 기법</vt:lpstr>
      <vt:lpstr>PowerPoint 프레젠테이션</vt:lpstr>
      <vt:lpstr>2. ggplot 패키지</vt:lpstr>
      <vt:lpstr>2. ggplot 패키지</vt:lpstr>
      <vt:lpstr>2. ggplot 패키지</vt:lpstr>
      <vt:lpstr>2. ggplot 패키지</vt:lpstr>
      <vt:lpstr>2. ggplot 패키지</vt:lpstr>
      <vt:lpstr>2. ggplot 패키지</vt:lpstr>
      <vt:lpstr>2. ggplot 패키지</vt:lpstr>
      <vt:lpstr>2. ggplot 패키지</vt:lpstr>
      <vt:lpstr>2. ggplot 패키지</vt:lpstr>
      <vt:lpstr>2. ggplot 패키지</vt:lpstr>
      <vt:lpstr>2. ggplot 패키지</vt:lpstr>
      <vt:lpstr>2. ggplot 패키지</vt:lpstr>
      <vt:lpstr>2. ggplot 패키지</vt:lpstr>
      <vt:lpstr>2. ggplot 패키지</vt:lpstr>
      <vt:lpstr>2. ggplot 패키지</vt:lpstr>
      <vt:lpstr>2. ggplot 패키지</vt:lpstr>
      <vt:lpstr>2. ggplot 패키지</vt:lpstr>
      <vt:lpstr>2. ggplot 패키지</vt:lpstr>
      <vt:lpstr>PowerPoint 프레젠테이션</vt:lpstr>
      <vt:lpstr>3. 차원 축소</vt:lpstr>
      <vt:lpstr>3. 차원 축소</vt:lpstr>
      <vt:lpstr>3. 차원 축소</vt:lpstr>
      <vt:lpstr>3. 차원 축소</vt:lpstr>
      <vt:lpstr>3. 차원 축소</vt:lpstr>
      <vt:lpstr>3. 차원 축소</vt:lpstr>
      <vt:lpstr>3. 차원 축소</vt:lpstr>
      <vt:lpstr>3. 차원 축소</vt:lpstr>
      <vt:lpstr>3. 차원 축소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643</cp:revision>
  <dcterms:created xsi:type="dcterms:W3CDTF">2012-07-23T02:34:37Z</dcterms:created>
  <dcterms:modified xsi:type="dcterms:W3CDTF">2019-08-20T06:43:01Z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