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1"/>
  </p:notesMasterIdLst>
  <p:handoutMasterIdLst>
    <p:handoutMasterId r:id="rId32"/>
  </p:handoutMasterIdLst>
  <p:sldIdLst>
    <p:sldId id="329" r:id="rId2"/>
    <p:sldId id="328" r:id="rId3"/>
    <p:sldId id="550" r:id="rId4"/>
    <p:sldId id="525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51" r:id="rId18"/>
    <p:sldId id="539" r:id="rId19"/>
    <p:sldId id="540" r:id="rId20"/>
    <p:sldId id="541" r:id="rId21"/>
    <p:sldId id="542" r:id="rId22"/>
    <p:sldId id="543" r:id="rId23"/>
    <p:sldId id="544" r:id="rId24"/>
    <p:sldId id="552" r:id="rId25"/>
    <p:sldId id="545" r:id="rId26"/>
    <p:sldId id="546" r:id="rId27"/>
    <p:sldId id="547" r:id="rId28"/>
    <p:sldId id="548" r:id="rId29"/>
    <p:sldId id="549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0E6672-EC4D-4177-99E5-1C1D22266672}">
          <p14:sldIdLst>
            <p14:sldId id="329"/>
            <p14:sldId id="328"/>
            <p14:sldId id="550"/>
            <p14:sldId id="525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51"/>
            <p14:sldId id="539"/>
            <p14:sldId id="540"/>
            <p14:sldId id="541"/>
            <p14:sldId id="542"/>
            <p14:sldId id="543"/>
            <p14:sldId id="544"/>
            <p14:sldId id="552"/>
            <p14:sldId id="545"/>
            <p14:sldId id="546"/>
            <p14:sldId id="547"/>
            <p14:sldId id="548"/>
            <p14:sldId id="549"/>
          </p14:sldIdLst>
        </p14:section>
        <p14:section name="제목 없는 구역" id="{AF099608-933E-40F4-9C9B-B6DB293916F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84C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0899" autoAdjust="0"/>
  </p:normalViewPr>
  <p:slideViewPr>
    <p:cSldViewPr>
      <p:cViewPr varScale="1">
        <p:scale>
          <a:sx n="100" d="100"/>
          <a:sy n="100" d="100"/>
        </p:scale>
        <p:origin x="18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8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6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3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0C36AB4-CBBB-46A4-8D4A-9F592B5C48DA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제목 13">
            <a:extLst>
              <a:ext uri="{FF2B5EF4-FFF2-40B4-BE49-F238E27FC236}">
                <a16:creationId xmlns:a16="http://schemas.microsoft.com/office/drawing/2014/main" id="{5247675D-10C4-4F71-B40A-EE965C1A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3FC26-9F2A-4561-AECD-28FB0956B2A8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6A3463-C405-4D9D-92B0-58BE1E480C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6" name="Picture 4" descr="C:\Users\김현용\Desktop\제호.jpg">
            <a:extLst>
              <a:ext uri="{FF2B5EF4-FFF2-40B4-BE49-F238E27FC236}">
                <a16:creationId xmlns:a16="http://schemas.microsoft.com/office/drawing/2014/main" id="{6C8EFFC2-2DED-4CDB-919E-C0E9EBBF2E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99C34DA9-8997-4F2F-B3B0-094F25FE75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452" y="674036"/>
            <a:ext cx="7991475" cy="29756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Chapter 10. </a:t>
            </a:r>
            <a:r>
              <a:rPr lang="ko-KR" altLang="en-US" sz="3200" b="1" u="sng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워드클라우드</a:t>
            </a:r>
            <a:endParaRPr lang="en-US" altLang="ko-KR" sz="2400" b="1" u="sng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01. </a:t>
            </a:r>
            <a:r>
              <a:rPr lang="ko-KR" altLang="en-US" sz="2400" b="1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워드클라우드의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개요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02.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인터넷 검색어 분석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03.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공공 빅데이터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7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80F7E21C-5B37-4634-8BA6-CBCE3F4A2D43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D96CCA8-3973-4469-B916-CC37BD4332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D4054ABA-CA9F-4DF7-94A3-0F155D391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제목 9">
            <a:extLst>
              <a:ext uri="{FF2B5EF4-FFF2-40B4-BE49-F238E27FC236}">
                <a16:creationId xmlns:a16="http://schemas.microsoft.com/office/drawing/2014/main" id="{FDEFBDDB-B352-4852-9C45-8785FF5EF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1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여기서 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17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4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4" r:id="rId3"/>
    <p:sldLayoutId id="2147483719" r:id="rId4"/>
    <p:sldLayoutId id="2147483722" r:id="rId5"/>
    <p:sldLayoutId id="2147483723" r:id="rId6"/>
    <p:sldLayoutId id="214748372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</p:spPr>
        <p:txBody>
          <a:bodyPr/>
          <a:lstStyle/>
          <a:p>
            <a:r>
              <a:rPr lang="en-US" altLang="ko-KR" dirty="0"/>
              <a:t>Chapter 10 </a:t>
            </a:r>
            <a:r>
              <a:rPr lang="ko-KR" altLang="en-US" dirty="0" err="1"/>
              <a:t>워드클라우드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32E2BB-9B65-4E67-A2F9-F2FE7124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967789"/>
            <a:ext cx="7443269" cy="44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1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3.3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워드클라우드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7D424A-9DE9-4C5A-AFF7-BE0CC0F54663}"/>
              </a:ext>
            </a:extLst>
          </p:cNvPr>
          <p:cNvSpPr/>
          <p:nvPr/>
        </p:nvSpPr>
        <p:spPr>
          <a:xfrm>
            <a:off x="841643" y="149378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AD05EF-62C4-49AE-A5F9-A0595D6127BB}"/>
              </a:ext>
            </a:extLst>
          </p:cNvPr>
          <p:cNvSpPr/>
          <p:nvPr/>
        </p:nvSpPr>
        <p:spPr>
          <a:xfrm>
            <a:off x="841643" y="1967475"/>
            <a:ext cx="7443269" cy="18662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16DE5-266A-4C53-A71B-C04778F84F04}"/>
              </a:ext>
            </a:extLst>
          </p:cNvPr>
          <p:cNvSpPr txBox="1"/>
          <p:nvPr/>
        </p:nvSpPr>
        <p:spPr>
          <a:xfrm>
            <a:off x="813092" y="156135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10-3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27824-9229-423B-8D3B-1361D04BD71C}"/>
              </a:ext>
            </a:extLst>
          </p:cNvPr>
          <p:cNvSpPr txBox="1"/>
          <p:nvPr/>
        </p:nvSpPr>
        <p:spPr>
          <a:xfrm>
            <a:off x="898440" y="2017830"/>
            <a:ext cx="7273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wordcloud</a:t>
            </a:r>
            <a:r>
              <a:rPr lang="en-US" altLang="ko-KR" sz="1600" dirty="0"/>
              <a:t>(names(wordcount),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단어들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freq</a:t>
            </a:r>
            <a:r>
              <a:rPr lang="en-US" altLang="ko-KR" sz="1600" dirty="0"/>
              <a:t>=wordcount,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단어들의 빈도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scale=c(6,0.7),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단어의 폰트 크기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min.freq</a:t>
            </a:r>
            <a:r>
              <a:rPr lang="en-US" altLang="ko-KR" sz="1600" dirty="0"/>
              <a:t>=3,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단어의 최소 빈도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random.order</a:t>
            </a:r>
            <a:r>
              <a:rPr lang="en-US" altLang="ko-KR" sz="1600" dirty="0"/>
              <a:t>=F,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단어의 출력 위치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rot.per</a:t>
            </a:r>
            <a:r>
              <a:rPr lang="en-US" altLang="ko-KR" sz="1600" dirty="0"/>
              <a:t>=.1, 		</a:t>
            </a:r>
            <a:r>
              <a:rPr lang="en-US" altLang="ko-KR" sz="1600" dirty="0">
                <a:solidFill>
                  <a:srgbClr val="4F784C"/>
                </a:solidFill>
              </a:rPr>
              <a:t># 90</a:t>
            </a:r>
            <a:r>
              <a:rPr lang="ko-KR" altLang="en-US" sz="1600" dirty="0">
                <a:solidFill>
                  <a:srgbClr val="4F784C"/>
                </a:solidFill>
              </a:rPr>
              <a:t>도 회전 단어 비율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colors=pal2)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단어의 색</a:t>
            </a:r>
          </a:p>
        </p:txBody>
      </p:sp>
    </p:spTree>
    <p:extLst>
      <p:ext uri="{BB962C8B-B14F-4D97-AF65-F5344CB8AC3E}">
        <p14:creationId xmlns:p14="http://schemas.microsoft.com/office/powerpoint/2010/main" val="37992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207919-9E6D-4533-8CCB-5EF21ACF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9" y="1227888"/>
            <a:ext cx="7377942" cy="44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8B9F2-861C-46DE-A248-5FBE8243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9" y="1135124"/>
            <a:ext cx="7393789" cy="22332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0C44A7-EE2A-4696-B461-51EACC07C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60" y="3338990"/>
            <a:ext cx="7380000" cy="31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4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3.4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워드클라우드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수정하기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7D424A-9DE9-4C5A-AFF7-BE0CC0F54663}"/>
              </a:ext>
            </a:extLst>
          </p:cNvPr>
          <p:cNvSpPr/>
          <p:nvPr/>
        </p:nvSpPr>
        <p:spPr>
          <a:xfrm>
            <a:off x="841643" y="149378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AD05EF-62C4-49AE-A5F9-A0595D6127BB}"/>
              </a:ext>
            </a:extLst>
          </p:cNvPr>
          <p:cNvSpPr/>
          <p:nvPr/>
        </p:nvSpPr>
        <p:spPr>
          <a:xfrm>
            <a:off x="841643" y="1967475"/>
            <a:ext cx="7443269" cy="45746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16DE5-266A-4C53-A71B-C04778F84F04}"/>
              </a:ext>
            </a:extLst>
          </p:cNvPr>
          <p:cNvSpPr txBox="1"/>
          <p:nvPr/>
        </p:nvSpPr>
        <p:spPr>
          <a:xfrm>
            <a:off x="813092" y="156135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10-4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27824-9229-423B-8D3B-1361D04BD71C}"/>
              </a:ext>
            </a:extLst>
          </p:cNvPr>
          <p:cNvSpPr txBox="1"/>
          <p:nvPr/>
        </p:nvSpPr>
        <p:spPr>
          <a:xfrm>
            <a:off x="898440" y="2017830"/>
            <a:ext cx="7273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빈도수 높은데 </a:t>
            </a:r>
            <a:r>
              <a:rPr lang="ko-KR" altLang="en-US" sz="1600" dirty="0" err="1">
                <a:solidFill>
                  <a:srgbClr val="4F784C"/>
                </a:solidFill>
              </a:rPr>
              <a:t>워드클라우드에</a:t>
            </a:r>
            <a:r>
              <a:rPr lang="ko-KR" altLang="en-US" sz="1600" dirty="0">
                <a:solidFill>
                  <a:srgbClr val="4F784C"/>
                </a:solidFill>
              </a:rPr>
              <a:t> 없으면 사용자 사전에 추가</a:t>
            </a:r>
          </a:p>
          <a:p>
            <a:r>
              <a:rPr lang="en-US" altLang="ko-KR" sz="1600" dirty="0" err="1"/>
              <a:t>buildDictionary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ext_dic</a:t>
            </a:r>
            <a:r>
              <a:rPr lang="en-US" altLang="ko-KR" sz="1600" dirty="0"/>
              <a:t> = "</a:t>
            </a:r>
            <a:r>
              <a:rPr lang="en-US" altLang="ko-KR" sz="1600" dirty="0" err="1"/>
              <a:t>woorimalsam</a:t>
            </a:r>
            <a:r>
              <a:rPr lang="en-US" altLang="ko-KR" sz="1600" dirty="0"/>
              <a:t>",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user_dic</a:t>
            </a:r>
            <a:r>
              <a:rPr lang="en-US" altLang="ko-KR" sz="1600" dirty="0"/>
              <a:t>=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("</a:t>
            </a:r>
            <a:r>
              <a:rPr lang="ko-KR" altLang="en-US" sz="1600" dirty="0"/>
              <a:t>정치</a:t>
            </a:r>
            <a:r>
              <a:rPr lang="en-US" altLang="ko-KR" sz="1600" dirty="0"/>
              <a:t>", "</a:t>
            </a:r>
            <a:r>
              <a:rPr lang="en-US" altLang="ko-KR" sz="1600" dirty="0" err="1"/>
              <a:t>ncn</a:t>
            </a:r>
            <a:r>
              <a:rPr lang="en-US" altLang="ko-KR" sz="1600" dirty="0"/>
              <a:t>"),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replace_usr_dic</a:t>
            </a:r>
            <a:r>
              <a:rPr lang="en-US" altLang="ko-KR" sz="1600" dirty="0"/>
              <a:t> = T)</a:t>
            </a:r>
          </a:p>
          <a:p>
            <a:r>
              <a:rPr lang="en-US" altLang="ko-KR" sz="1600" dirty="0"/>
              <a:t>noun &lt;- </a:t>
            </a:r>
            <a:r>
              <a:rPr lang="en-US" altLang="ko-KR" sz="1600" dirty="0" err="1"/>
              <a:t>sapply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text,extractNoun</a:t>
            </a:r>
            <a:r>
              <a:rPr lang="en-US" altLang="ko-KR" sz="1600" dirty="0"/>
              <a:t>, USE.NAMES=F)</a:t>
            </a:r>
          </a:p>
          <a:p>
            <a:r>
              <a:rPr lang="en-US" altLang="ko-KR" sz="1600" dirty="0"/>
              <a:t>noun2 &lt;- </a:t>
            </a:r>
            <a:r>
              <a:rPr lang="en-US" altLang="ko-KR" sz="1600" dirty="0" err="1"/>
              <a:t>unlist</a:t>
            </a:r>
            <a:r>
              <a:rPr lang="en-US" altLang="ko-KR" sz="1600" dirty="0"/>
              <a:t>(noun)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추출된 명사 통합</a:t>
            </a:r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무의미한 단어 제거</a:t>
            </a:r>
          </a:p>
          <a:p>
            <a:r>
              <a:rPr lang="en-US" altLang="ko-KR" sz="1600" dirty="0"/>
              <a:t>noun2 &lt;- noun2[</a:t>
            </a:r>
            <a:r>
              <a:rPr lang="en-US" altLang="ko-KR" sz="1600" dirty="0" err="1"/>
              <a:t>nchar</a:t>
            </a:r>
            <a:r>
              <a:rPr lang="en-US" altLang="ko-KR" sz="1600" dirty="0"/>
              <a:t>(noun2)&gt;1] 	</a:t>
            </a:r>
            <a:r>
              <a:rPr lang="en-US" altLang="ko-KR" sz="1600" dirty="0">
                <a:solidFill>
                  <a:srgbClr val="4F784C"/>
                </a:solidFill>
              </a:rPr>
              <a:t># 1</a:t>
            </a:r>
            <a:r>
              <a:rPr lang="ko-KR" altLang="en-US" sz="1600" dirty="0">
                <a:solidFill>
                  <a:srgbClr val="4F784C"/>
                </a:solidFill>
              </a:rPr>
              <a:t>글자 단어 제거</a:t>
            </a:r>
          </a:p>
          <a:p>
            <a:r>
              <a:rPr lang="en-US" altLang="ko-KR" sz="1600" dirty="0"/>
              <a:t>noun2 &lt;- </a:t>
            </a:r>
            <a:r>
              <a:rPr lang="en-US" altLang="ko-KR" sz="1600" dirty="0" err="1"/>
              <a:t>gsub</a:t>
            </a:r>
            <a:r>
              <a:rPr lang="en-US" altLang="ko-KR" sz="1600" dirty="0"/>
              <a:t>("</a:t>
            </a:r>
            <a:r>
              <a:rPr lang="ko-KR" altLang="en-US" sz="1600" dirty="0"/>
              <a:t>하지</a:t>
            </a:r>
            <a:r>
              <a:rPr lang="en-US" altLang="ko-KR" sz="1600" dirty="0"/>
              <a:t>","", noun2) 	</a:t>
            </a:r>
            <a:r>
              <a:rPr lang="en-US" altLang="ko-KR" sz="1600" dirty="0">
                <a:solidFill>
                  <a:srgbClr val="4F784C"/>
                </a:solidFill>
              </a:rPr>
              <a:t># ‘</a:t>
            </a:r>
            <a:r>
              <a:rPr lang="ko-KR" altLang="en-US" sz="1600" dirty="0">
                <a:solidFill>
                  <a:srgbClr val="4F784C"/>
                </a:solidFill>
              </a:rPr>
              <a:t>하지’ 제거</a:t>
            </a:r>
          </a:p>
          <a:p>
            <a:r>
              <a:rPr lang="en-US" altLang="ko-KR" sz="1600" dirty="0"/>
              <a:t>noun2 &lt;- </a:t>
            </a:r>
            <a:r>
              <a:rPr lang="en-US" altLang="ko-KR" sz="1600" dirty="0" err="1"/>
              <a:t>gsub</a:t>
            </a:r>
            <a:r>
              <a:rPr lang="en-US" altLang="ko-KR" sz="1600" dirty="0"/>
              <a:t>("</a:t>
            </a:r>
            <a:r>
              <a:rPr lang="ko-KR" altLang="en-US" sz="1600" dirty="0"/>
              <a:t>때문</a:t>
            </a:r>
            <a:r>
              <a:rPr lang="en-US" altLang="ko-KR" sz="1600" dirty="0"/>
              <a:t>","", noun2) 	</a:t>
            </a:r>
            <a:r>
              <a:rPr lang="en-US" altLang="ko-KR" sz="1600" dirty="0">
                <a:solidFill>
                  <a:srgbClr val="4F784C"/>
                </a:solidFill>
              </a:rPr>
              <a:t># ‘</a:t>
            </a:r>
            <a:r>
              <a:rPr lang="ko-KR" altLang="en-US" sz="1600" dirty="0">
                <a:solidFill>
                  <a:srgbClr val="4F784C"/>
                </a:solidFill>
              </a:rPr>
              <a:t>때문’ 제거</a:t>
            </a:r>
          </a:p>
          <a:p>
            <a:r>
              <a:rPr lang="en-US" altLang="ko-KR" sz="1600" dirty="0"/>
              <a:t>wordcount &lt;- table(noun2)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단어 빈도수 계산</a:t>
            </a:r>
          </a:p>
          <a:p>
            <a:r>
              <a:rPr lang="en-US" altLang="ko-KR" sz="1600" dirty="0" err="1"/>
              <a:t>wordcloud</a:t>
            </a:r>
            <a:r>
              <a:rPr lang="en-US" altLang="ko-KR" sz="1600" dirty="0"/>
              <a:t>(names(wordcount),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freq</a:t>
            </a:r>
            <a:r>
              <a:rPr lang="en-US" altLang="ko-KR" sz="1600" dirty="0"/>
              <a:t>=wordcount,</a:t>
            </a:r>
          </a:p>
          <a:p>
            <a:r>
              <a:rPr lang="en-US" altLang="ko-KR" sz="1600" dirty="0">
                <a:solidFill>
                  <a:srgbClr val="4F784C"/>
                </a:solidFill>
              </a:rPr>
              <a:t>	</a:t>
            </a:r>
            <a:r>
              <a:rPr lang="en-US" altLang="ko-KR" sz="1600" dirty="0"/>
              <a:t>scale=c(6,0.7),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min.freq</a:t>
            </a:r>
            <a:r>
              <a:rPr lang="en-US" altLang="ko-KR" sz="1600" dirty="0"/>
              <a:t>=3,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random.order</a:t>
            </a:r>
            <a:r>
              <a:rPr lang="en-US" altLang="ko-KR" sz="1600" dirty="0"/>
              <a:t>=F,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rot.per</a:t>
            </a:r>
            <a:r>
              <a:rPr lang="en-US" altLang="ko-KR" sz="1600" dirty="0"/>
              <a:t>=.1,</a:t>
            </a:r>
          </a:p>
          <a:p>
            <a:r>
              <a:rPr lang="en-US" altLang="ko-KR" sz="1600" dirty="0"/>
              <a:t> 	colors=pal2)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904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B26A20-60F8-4BC4-80CE-F02616C2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9" y="1043735"/>
            <a:ext cx="7377942" cy="14755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D15879-EC38-45A2-80C8-73CEB88B1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9" y="2469979"/>
            <a:ext cx="7370704" cy="11621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FC5909-E0D3-46B0-BAB1-F536C60A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67" y="3632165"/>
            <a:ext cx="7377943" cy="23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2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9CE30-73CC-42F0-AB14-D1297DFA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313765"/>
            <a:ext cx="7370704" cy="450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3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3062F-D515-4AB2-AB4D-D37B5BCBB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인터넷 검색어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73C99-6653-4815-ACB5-FC49E8BB16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79271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인터넷 검색어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인터넷 검색어를 중심으로 사용자들의 관심사를 분석할 수 있도록 지원해주는 많은 사이트들이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네이버 </a:t>
            </a:r>
            <a:r>
              <a:rPr lang="ko-KR" altLang="en-US" sz="1600" dirty="0" err="1"/>
              <a:t>데이터랩과</a:t>
            </a:r>
            <a:r>
              <a:rPr lang="ko-KR" altLang="en-US" sz="1600" dirty="0"/>
              <a:t> 구글 트렌드가 대표적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네이버 </a:t>
            </a:r>
            <a:r>
              <a:rPr lang="ko-KR" altLang="en-US" sz="1600" dirty="0" err="1"/>
              <a:t>데이터랩에서는</a:t>
            </a:r>
            <a:r>
              <a:rPr lang="ko-KR" altLang="en-US" sz="1600" dirty="0"/>
              <a:t> 주로 국내의 관심사를 알아볼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구글 트렌드에서는 전 세계적인 관심사를 확인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21BE6-1899-45C9-B3FD-61B03174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0" y="3179694"/>
            <a:ext cx="5085566" cy="3025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EF423-9AE3-4986-9D92-644C4B54EA0C}"/>
              </a:ext>
            </a:extLst>
          </p:cNvPr>
          <p:cNvSpPr txBox="1"/>
          <p:nvPr/>
        </p:nvSpPr>
        <p:spPr>
          <a:xfrm>
            <a:off x="2389256" y="6179364"/>
            <a:ext cx="46355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-6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네이버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데이터랩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초기화면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(http://datalab.naver.com/)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78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인터넷 검색어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분야별 인기 검색어 확인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916CCB-7A12-4338-9225-CF002D1B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5" y="1448975"/>
            <a:ext cx="5953125" cy="3105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C1989F-84E5-41A1-B8C3-31B96A39BB2E}"/>
              </a:ext>
            </a:extLst>
          </p:cNvPr>
          <p:cNvSpPr txBox="1"/>
          <p:nvPr/>
        </p:nvSpPr>
        <p:spPr>
          <a:xfrm>
            <a:off x="2254239" y="4539191"/>
            <a:ext cx="46355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-7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디지털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가전 분야의 인기 검색어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46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인터넷 검색어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관심 키워드로 트렌드 분석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1989F-84E5-41A1-B8C3-31B96A39BB2E}"/>
              </a:ext>
            </a:extLst>
          </p:cNvPr>
          <p:cNvSpPr txBox="1"/>
          <p:nvPr/>
        </p:nvSpPr>
        <p:spPr>
          <a:xfrm>
            <a:off x="2254241" y="5508505"/>
            <a:ext cx="46355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-8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키워드를 통한 검색어 트렌드 조회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A665B9-4C8A-4331-983E-FBB28847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327030"/>
            <a:ext cx="51530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2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인터넷 검색어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1989F-84E5-41A1-B8C3-31B96A39BB2E}"/>
              </a:ext>
            </a:extLst>
          </p:cNvPr>
          <p:cNvSpPr txBox="1"/>
          <p:nvPr/>
        </p:nvSpPr>
        <p:spPr>
          <a:xfrm>
            <a:off x="2254241" y="3768568"/>
            <a:ext cx="46355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-9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국내여행’과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‘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해외여행’에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대한 검색어 트렌드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67521C-578A-4255-B5B2-FDAFB0BD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37" y="953725"/>
            <a:ext cx="3598521" cy="264748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4353DBC-227D-49A4-B414-32C634A7C408}"/>
              </a:ext>
            </a:extLst>
          </p:cNvPr>
          <p:cNvSpPr txBox="1">
            <a:spLocks/>
          </p:cNvSpPr>
          <p:nvPr/>
        </p:nvSpPr>
        <p:spPr>
          <a:xfrm>
            <a:off x="341530" y="4329140"/>
            <a:ext cx="8235916" cy="24302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전반적으로 해외여행 보다는 국내여행에 대핸 검색 비중이 높음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특히</a:t>
            </a:r>
            <a:r>
              <a:rPr lang="en-US" altLang="ko-KR" sz="1600" dirty="0"/>
              <a:t>, </a:t>
            </a:r>
            <a:r>
              <a:rPr lang="ko-KR" altLang="en-US" sz="1600" dirty="0"/>
              <a:t>여름휴가가 다가오는 </a:t>
            </a:r>
            <a:r>
              <a:rPr lang="en-US" altLang="ko-KR" sz="1600" dirty="0"/>
              <a:t>7</a:t>
            </a:r>
            <a:r>
              <a:rPr lang="ko-KR" altLang="en-US" sz="1600" dirty="0"/>
              <a:t>월 초에 검색 횟수가 급증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월 </a:t>
            </a:r>
            <a:r>
              <a:rPr lang="en-US" altLang="ko-KR" sz="1600" dirty="0"/>
              <a:t>25</a:t>
            </a:r>
            <a:r>
              <a:rPr lang="ko-KR" altLang="en-US" sz="1600" dirty="0"/>
              <a:t>일 지점에서 국내여행에 대한 검색 빈도가 매우 높은데 이는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</a:t>
            </a:r>
            <a:r>
              <a:rPr lang="ko-KR" altLang="en-US" sz="1600" dirty="0"/>
              <a:t>일이 금요일이기 때문에 연휴가 가능하여 나타난 현상이라고 판단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봄을 지나 여행하기 좋은 계절이 다가오는 </a:t>
            </a:r>
            <a:r>
              <a:rPr lang="en-US" altLang="ko-KR" sz="1600" dirty="0"/>
              <a:t>4, 5</a:t>
            </a:r>
            <a:r>
              <a:rPr lang="ko-KR" altLang="en-US" sz="1600" dirty="0"/>
              <a:t>월에도 국내여행에 대한 검색 빈도가 높아짐</a:t>
            </a: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660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인터넷 검색어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지역별 관심업종과 카드지출 추이 분석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1989F-84E5-41A1-B8C3-31B96A39BB2E}"/>
              </a:ext>
            </a:extLst>
          </p:cNvPr>
          <p:cNvSpPr txBox="1"/>
          <p:nvPr/>
        </p:nvSpPr>
        <p:spPr>
          <a:xfrm>
            <a:off x="2254241" y="5684309"/>
            <a:ext cx="46355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-10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서울시 강남구의 음식점 업종에 대한 검색어 트렌드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84F7E-867D-4575-969E-E42FFA71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3" y="1379009"/>
            <a:ext cx="53149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09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인터넷 검색어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1989F-84E5-41A1-B8C3-31B96A39BB2E}"/>
              </a:ext>
            </a:extLst>
          </p:cNvPr>
          <p:cNvSpPr txBox="1"/>
          <p:nvPr/>
        </p:nvSpPr>
        <p:spPr>
          <a:xfrm>
            <a:off x="2254241" y="5508505"/>
            <a:ext cx="46355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-11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서울시 강남구의 음식점에 대한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대의 카드지출 추이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61CEE8-6EEF-406C-AFC2-DDF2E16E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04937"/>
            <a:ext cx="68484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07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3062F-D515-4AB2-AB4D-D37B5BCBB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공공 빅데이터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73C99-6653-4815-ACB5-FC49E8BB16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20088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공공 빅데이터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0"/>
            <a:ext cx="8550950" cy="17551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 err="1">
                <a:solidFill>
                  <a:srgbClr val="437361"/>
                </a:solidFill>
              </a:rPr>
              <a:t>공공데이터포털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가장 풍부한 공공데이터를 제공하는 사이트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엑셀 형식의 파일을 직접 다운로드하는 방식과 컴퓨터 프로그램 안에서 </a:t>
            </a:r>
            <a:r>
              <a:rPr lang="en-US" altLang="ko-KR" sz="1600" dirty="0"/>
              <a:t>API</a:t>
            </a:r>
            <a:r>
              <a:rPr lang="ko-KR" altLang="en-US" sz="1600" dirty="0"/>
              <a:t>를 이용하여 가져오는 방식으로 데이터 제공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31EDE-C284-44E5-B283-ED28C6AC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638366"/>
            <a:ext cx="6638925" cy="2809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AF59CE-4E5D-4861-984A-DC39A331D8F5}"/>
              </a:ext>
            </a:extLst>
          </p:cNvPr>
          <p:cNvSpPr txBox="1"/>
          <p:nvPr/>
        </p:nvSpPr>
        <p:spPr>
          <a:xfrm>
            <a:off x="2752734" y="5397252"/>
            <a:ext cx="3638530" cy="4620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-12 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공공데이터포털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(https://www.data.go.kr)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8597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공공 빅데이터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4"/>
            <a:ext cx="8325925" cy="25652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서울시에서는 공공데이터를 활용하여 공중화장실의 위치정보를 모바일 앱 을 통하여 제공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제공하는 정보는 공중화장실 정보를 포함하여 화장실 사진</a:t>
            </a:r>
            <a:r>
              <a:rPr lang="en-US" altLang="ko-KR" sz="1600" dirty="0"/>
              <a:t>, </a:t>
            </a:r>
            <a:r>
              <a:rPr lang="ko-KR" altLang="en-US" sz="1600" dirty="0"/>
              <a:t>화장실 유형</a:t>
            </a:r>
            <a:r>
              <a:rPr lang="en-US" altLang="ko-KR" sz="1600" dirty="0"/>
              <a:t>(</a:t>
            </a:r>
            <a:r>
              <a:rPr lang="ko-KR" altLang="en-US" sz="1600" dirty="0"/>
              <a:t>외부인 개방 및 남녀구분 여부</a:t>
            </a:r>
            <a:r>
              <a:rPr lang="en-US" altLang="ko-KR" sz="1600" dirty="0"/>
              <a:t>), </a:t>
            </a:r>
            <a:r>
              <a:rPr lang="ko-KR" altLang="en-US" sz="1600" dirty="0"/>
              <a:t>화장실 편의시설</a:t>
            </a:r>
            <a:r>
              <a:rPr lang="en-US" altLang="ko-KR" sz="1600" dirty="0"/>
              <a:t>(</a:t>
            </a:r>
            <a:r>
              <a:rPr lang="ko-KR" altLang="en-US" sz="1600" dirty="0"/>
              <a:t>장애인 </a:t>
            </a:r>
            <a:r>
              <a:rPr lang="ko-KR" altLang="en-US" sz="1600" dirty="0" err="1"/>
              <a:t>전용칸</a:t>
            </a:r>
            <a:r>
              <a:rPr lang="en-US" altLang="ko-KR" sz="1600" dirty="0"/>
              <a:t>, </a:t>
            </a:r>
            <a:r>
              <a:rPr lang="ko-KR" altLang="en-US" sz="1600" dirty="0"/>
              <a:t>기저귀 교환대 및 세면대 유무</a:t>
            </a:r>
            <a:r>
              <a:rPr lang="en-US" altLang="ko-KR" sz="1600" dirty="0"/>
              <a:t>), </a:t>
            </a:r>
            <a:r>
              <a:rPr lang="ko-KR" altLang="en-US" sz="1600" dirty="0"/>
              <a:t>화장실 청결도 및 안전도 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F38DFB-4DB9-4969-B5C2-D6765E2E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177292"/>
            <a:ext cx="5429250" cy="3067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7793F-DF98-4A44-BC3E-826D7879FF65}"/>
              </a:ext>
            </a:extLst>
          </p:cNvPr>
          <p:cNvSpPr txBox="1"/>
          <p:nvPr/>
        </p:nvSpPr>
        <p:spPr>
          <a:xfrm>
            <a:off x="2141729" y="6224369"/>
            <a:ext cx="46355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-13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공공데이터를 이용한 화장실 위치 안내 앱</a:t>
            </a:r>
          </a:p>
        </p:txBody>
      </p:sp>
    </p:spTree>
    <p:extLst>
      <p:ext uri="{BB962C8B-B14F-4D97-AF65-F5344CB8AC3E}">
        <p14:creationId xmlns:p14="http://schemas.microsoft.com/office/powerpoint/2010/main" val="1524481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공공 빅데이터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73744"/>
            <a:ext cx="8550950" cy="2745265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기상청 날씨누리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최근 미세먼지와 날씨에 대한 관심이 높아지고 있음</a:t>
            </a:r>
            <a:endParaRPr lang="en-US" altLang="ko-KR" sz="1600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기상청에서는 기상 관련 데이터를 공개하며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다운로드도 가능</a:t>
            </a:r>
            <a:endParaRPr lang="en-US" altLang="ko-KR" sz="1600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기상예보</a:t>
            </a:r>
            <a:r>
              <a:rPr lang="en-US" altLang="ko-KR" sz="1600" dirty="0"/>
              <a:t>, </a:t>
            </a:r>
            <a:r>
              <a:rPr lang="ko-KR" altLang="en-US" sz="1600" dirty="0"/>
              <a:t>태풍</a:t>
            </a:r>
            <a:r>
              <a:rPr lang="en-US" altLang="ko-KR" sz="1600" dirty="0"/>
              <a:t>, </a:t>
            </a:r>
            <a:r>
              <a:rPr lang="ko-KR" altLang="en-US" sz="1600" dirty="0"/>
              <a:t>황사</a:t>
            </a:r>
            <a:r>
              <a:rPr lang="en-US" altLang="ko-KR" sz="1600" dirty="0"/>
              <a:t>, </a:t>
            </a:r>
            <a:r>
              <a:rPr lang="ko-KR" altLang="en-US" sz="1600" dirty="0"/>
              <a:t>위성</a:t>
            </a:r>
            <a:r>
              <a:rPr lang="en-US" altLang="ko-KR" sz="1600" dirty="0"/>
              <a:t>, </a:t>
            </a:r>
            <a:r>
              <a:rPr lang="ko-KR" altLang="en-US" sz="1600" dirty="0"/>
              <a:t>레이더 등 </a:t>
            </a:r>
            <a:r>
              <a:rPr lang="en-US" altLang="ko-KR" sz="1600" dirty="0"/>
              <a:t>25</a:t>
            </a:r>
            <a:r>
              <a:rPr lang="ko-KR" altLang="en-US" sz="1600" dirty="0"/>
              <a:t>종 자료를 쉽게 이용</a:t>
            </a:r>
            <a:endParaRPr lang="en-US" altLang="ko-KR" sz="1600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현재 기상 자료를 실시간으로 얻을 수 있기 때문에 기상 관련 앱을 개발할 때 이용 가능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F59CE-4E5D-4861-984A-DC39A331D8F5}"/>
              </a:ext>
            </a:extLst>
          </p:cNvPr>
          <p:cNvSpPr txBox="1"/>
          <p:nvPr/>
        </p:nvSpPr>
        <p:spPr>
          <a:xfrm>
            <a:off x="2887750" y="6273380"/>
            <a:ext cx="3638530" cy="4620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-14 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기상청 날씨누리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(http://www.kma.go.kr)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3BFE5-F893-43A4-B7A3-948CBD7C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50" y="3507203"/>
            <a:ext cx="4500500" cy="27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49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공공 빅데이터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39"/>
            <a:ext cx="8550950" cy="36453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 err="1">
                <a:solidFill>
                  <a:srgbClr val="437361"/>
                </a:solidFill>
              </a:rPr>
              <a:t>국가통계포털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국내외 주요 통계를 한 곳에 모아 이용자가 원하는 통계를 한 번에 찾을 수 있도록 통계청이 제공하는 원스톱</a:t>
            </a:r>
            <a:r>
              <a:rPr lang="en-US" altLang="ko-KR" sz="1600" dirty="0"/>
              <a:t>(One-Stop) </a:t>
            </a:r>
            <a:r>
              <a:rPr lang="ko-KR" altLang="en-US" sz="1600" dirty="0"/>
              <a:t>통계 서비스 웹사이트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현재 </a:t>
            </a:r>
            <a:r>
              <a:rPr lang="en-US" altLang="ko-KR" sz="1600" dirty="0"/>
              <a:t>300</a:t>
            </a:r>
            <a:r>
              <a:rPr lang="ko-KR" altLang="en-US" sz="1600" dirty="0"/>
              <a:t>여 개 기관이 작성하는 경제</a:t>
            </a:r>
            <a:r>
              <a:rPr lang="en-US" altLang="ko-KR" sz="1600" dirty="0"/>
              <a:t>·</a:t>
            </a:r>
            <a:r>
              <a:rPr lang="ko-KR" altLang="en-US" sz="1600" dirty="0"/>
              <a:t>사회</a:t>
            </a:r>
            <a:r>
              <a:rPr lang="en-US" altLang="ko-KR" sz="1600" dirty="0"/>
              <a:t>·</a:t>
            </a:r>
            <a:r>
              <a:rPr lang="ko-KR" altLang="en-US" sz="1600" dirty="0"/>
              <a:t>환경에 관한 </a:t>
            </a:r>
            <a:r>
              <a:rPr lang="en-US" altLang="ko-KR" sz="1600" dirty="0"/>
              <a:t>1,000</a:t>
            </a:r>
            <a:r>
              <a:rPr lang="ko-KR" altLang="en-US" sz="1600" dirty="0"/>
              <a:t>여 종의 국가승인통계를 수록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국제금융과 경제에 관한 국제통화기금</a:t>
            </a:r>
            <a:r>
              <a:rPr lang="en-US" altLang="ko-KR" sz="1600" dirty="0"/>
              <a:t>(IMF), </a:t>
            </a:r>
            <a:r>
              <a:rPr lang="ko-KR" altLang="en-US" sz="1600" dirty="0"/>
              <a:t>월드뱅크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Worldbank</a:t>
            </a:r>
            <a:r>
              <a:rPr lang="en-US" altLang="ko-KR" sz="1600" dirty="0"/>
              <a:t>), </a:t>
            </a:r>
            <a:r>
              <a:rPr lang="ko-KR" altLang="en-US" sz="1600" dirty="0"/>
              <a:t>경제협력개발기구</a:t>
            </a:r>
            <a:r>
              <a:rPr lang="en-US" altLang="ko-KR" sz="1600" dirty="0"/>
              <a:t>(OECD) </a:t>
            </a:r>
            <a:r>
              <a:rPr lang="ko-KR" altLang="en-US" sz="1600" dirty="0"/>
              <a:t>등의 최신 통계도 제공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편리한 검색 기능과 일반인들도 쉽게 이해할 수 있는 다양한 콘텐츠 및 통계 설명 자료 서비스를 제공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F59CE-4E5D-4861-984A-DC39A331D8F5}"/>
              </a:ext>
            </a:extLst>
          </p:cNvPr>
          <p:cNvSpPr txBox="1"/>
          <p:nvPr/>
        </p:nvSpPr>
        <p:spPr>
          <a:xfrm>
            <a:off x="3258344" y="6387362"/>
            <a:ext cx="2809375" cy="4620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-15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국가통계포털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(http://kosis.kr)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4E18A1-32F2-4A06-99A4-F1183789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312" y="4272736"/>
            <a:ext cx="3645405" cy="21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41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3062F-D515-4AB2-AB4D-D37B5BCBB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73C99-6653-4815-ACB5-FC49E8BB16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30122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 err="1">
                <a:solidFill>
                  <a:srgbClr val="437361"/>
                </a:solidFill>
              </a:rPr>
              <a:t>워드클라우드의</a:t>
            </a:r>
            <a:r>
              <a:rPr lang="ko-KR" altLang="en-US" sz="2000" b="1" dirty="0">
                <a:solidFill>
                  <a:srgbClr val="437361"/>
                </a:solidFill>
              </a:rPr>
              <a:t> 개념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지금까지 숫자 형태의 데이터를 다루는 방법에 관하여 학습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분석 대상 데이터 중에는 숫자가 아닌 문자나 문장 형태의 데이터도 있음 </a:t>
            </a:r>
            <a:r>
              <a:rPr lang="en-US" altLang="ko-KR" sz="1600" dirty="0"/>
              <a:t>ex) </a:t>
            </a:r>
            <a:r>
              <a:rPr lang="ko-KR" altLang="en-US" sz="1600" dirty="0"/>
              <a:t>이메일 내용이나 </a:t>
            </a:r>
            <a:r>
              <a:rPr lang="en-US" altLang="ko-KR" sz="1600" dirty="0"/>
              <a:t>SNS </a:t>
            </a:r>
            <a:r>
              <a:rPr lang="ko-KR" altLang="en-US" sz="1600" dirty="0"/>
              <a:t>메시지</a:t>
            </a:r>
            <a:r>
              <a:rPr lang="en-US" altLang="ko-KR" sz="1600" dirty="0"/>
              <a:t>, </a:t>
            </a:r>
            <a:r>
              <a:rPr lang="ko-KR" altLang="en-US" sz="1600" dirty="0"/>
              <a:t>댓글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워드클라우드</a:t>
            </a:r>
            <a:r>
              <a:rPr lang="en-US" altLang="ko-KR" sz="1600" dirty="0"/>
              <a:t>(word cloud)</a:t>
            </a:r>
            <a:r>
              <a:rPr lang="ko-KR" altLang="en-US" sz="1600" dirty="0"/>
              <a:t>는 문자형 데이터를 분석하는 대표적인 방법으로</a:t>
            </a:r>
            <a:r>
              <a:rPr lang="en-US" altLang="ko-KR" sz="1600" dirty="0"/>
              <a:t>, </a:t>
            </a:r>
            <a:r>
              <a:rPr lang="ko-KR" altLang="en-US" sz="1600" dirty="0"/>
              <a:t>대상 데이터에서 단어</a:t>
            </a:r>
            <a:r>
              <a:rPr lang="en-US" altLang="ko-KR" sz="1600" dirty="0"/>
              <a:t>(</a:t>
            </a:r>
            <a:r>
              <a:rPr lang="ko-KR" altLang="en-US" sz="1600" dirty="0"/>
              <a:t>주로 명사</a:t>
            </a:r>
            <a:r>
              <a:rPr lang="en-US" altLang="ko-KR" sz="1600" dirty="0"/>
              <a:t>)</a:t>
            </a:r>
            <a:r>
              <a:rPr lang="ko-KR" altLang="en-US" sz="1600" dirty="0"/>
              <a:t>를 추출하고 단어들의 출현 빈도수를 계산하여 </a:t>
            </a:r>
            <a:r>
              <a:rPr lang="ko-KR" altLang="en-US" sz="1600" dirty="0" err="1"/>
              <a:t>시각화하는</a:t>
            </a:r>
            <a:r>
              <a:rPr lang="ko-KR" altLang="en-US" sz="1600" dirty="0"/>
              <a:t> 기능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출현 빈도수가 높은 단어는 그만큼 중요하거나 관심도가 높다는 것을 의미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CB0963-F547-46B1-A86B-BDDF806A6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67" y="4072589"/>
            <a:ext cx="2541918" cy="2445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4DBB71-31DD-47F1-B38B-605C42B9C2B6}"/>
              </a:ext>
            </a:extLst>
          </p:cNvPr>
          <p:cNvSpPr txBox="1"/>
          <p:nvPr/>
        </p:nvSpPr>
        <p:spPr>
          <a:xfrm>
            <a:off x="3137235" y="6179364"/>
            <a:ext cx="3139558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10-1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워드클라우드의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예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557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한글 </a:t>
            </a:r>
            <a:r>
              <a:rPr lang="ko-KR" altLang="en-US" sz="2000" b="1" dirty="0" err="1">
                <a:solidFill>
                  <a:srgbClr val="437361"/>
                </a:solidFill>
              </a:rPr>
              <a:t>워드클라우드를</a:t>
            </a:r>
            <a:r>
              <a:rPr lang="ko-KR" altLang="en-US" sz="2000" b="1" dirty="0">
                <a:solidFill>
                  <a:srgbClr val="437361"/>
                </a:solidFill>
              </a:rPr>
              <a:t> 이용하기 위한 준비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JRE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설치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한글 </a:t>
            </a:r>
            <a:r>
              <a:rPr lang="ko-KR" altLang="en-US" sz="1600" dirty="0" err="1"/>
              <a:t>워드클라우드를</a:t>
            </a:r>
            <a:r>
              <a:rPr lang="ko-KR" altLang="en-US" sz="1600" dirty="0"/>
              <a:t> 이용하려면 </a:t>
            </a:r>
            <a:r>
              <a:rPr lang="en-US" altLang="ko-KR" sz="1600" dirty="0"/>
              <a:t>Java </a:t>
            </a:r>
            <a:r>
              <a:rPr lang="ko-KR" altLang="en-US" sz="1600" dirty="0"/>
              <a:t>실행 환경</a:t>
            </a:r>
            <a:r>
              <a:rPr lang="en-US" altLang="ko-KR" sz="1600" dirty="0"/>
              <a:t>(JRE, Java Runtime Environment)</a:t>
            </a:r>
            <a:r>
              <a:rPr lang="ko-KR" altLang="en-US" sz="1600" dirty="0"/>
              <a:t>이 설치되어 있어야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텍스트로 된 문서 파일이 준비되어야 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https://java.com/ko/download</a:t>
            </a:r>
            <a:r>
              <a:rPr lang="ko-KR" altLang="en-US" sz="1600" dirty="0"/>
              <a:t>에 접속한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여기에서 </a:t>
            </a:r>
            <a:r>
              <a:rPr lang="en-US" altLang="ko-KR" sz="1600" dirty="0"/>
              <a:t>[</a:t>
            </a:r>
            <a:r>
              <a:rPr lang="ko-KR" altLang="en-US" sz="1600" dirty="0"/>
              <a:t>무료 </a:t>
            </a:r>
            <a:r>
              <a:rPr lang="en-US" altLang="ko-KR" sz="1600" dirty="0"/>
              <a:t>Java </a:t>
            </a:r>
            <a:r>
              <a:rPr lang="ko-KR" altLang="en-US" sz="1600" dirty="0"/>
              <a:t>다운로드</a:t>
            </a:r>
            <a:r>
              <a:rPr lang="en-US" altLang="ko-KR" sz="1600" dirty="0"/>
              <a:t>]</a:t>
            </a:r>
            <a:r>
              <a:rPr lang="ko-KR" altLang="en-US" sz="1600" dirty="0"/>
              <a:t>를 클릭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JRE </a:t>
            </a:r>
            <a:r>
              <a:rPr lang="ko-KR" altLang="en-US" sz="1600" dirty="0"/>
              <a:t>폴더 생성까지 확인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0F96F3-8C04-47BB-A88B-150B9C1F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03" y="3487272"/>
            <a:ext cx="3690410" cy="2745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EEFF4-1A9A-40EE-BFD7-CB58F5F54DF4}"/>
              </a:ext>
            </a:extLst>
          </p:cNvPr>
          <p:cNvSpPr txBox="1"/>
          <p:nvPr/>
        </p:nvSpPr>
        <p:spPr>
          <a:xfrm>
            <a:off x="1286635" y="6134359"/>
            <a:ext cx="3139558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-2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Java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실행 환경 다운로드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885F41-C941-4DD3-933F-EBC26B2CA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921" y="3487272"/>
            <a:ext cx="2965107" cy="1549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C3C2DB-FFF7-49A1-A694-529B2734EC2C}"/>
              </a:ext>
            </a:extLst>
          </p:cNvPr>
          <p:cNvSpPr txBox="1"/>
          <p:nvPr/>
        </p:nvSpPr>
        <p:spPr>
          <a:xfrm>
            <a:off x="5420746" y="4909968"/>
            <a:ext cx="3139558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-3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JRE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폴더 생성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588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워드클라우드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문서 파일 준비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워드클라우드를</a:t>
            </a:r>
            <a:r>
              <a:rPr lang="ko-KR" altLang="en-US" sz="1600" dirty="0"/>
              <a:t> 작성할 대상 문서는 일반적으로 텍스트 파일 형태로 준비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파일의 끝부분 처리를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10-4]</a:t>
            </a:r>
            <a:r>
              <a:rPr lang="ko-KR" altLang="en-US" sz="1600" dirty="0"/>
              <a:t>와 같이 마지막 문장이 끝나면 반드시 줄 바꿈을 한 후 저장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파일을 저장할 때</a:t>
            </a:r>
            <a:r>
              <a:rPr lang="en-US" altLang="ko-KR" sz="1600" dirty="0"/>
              <a:t>, [</a:t>
            </a:r>
            <a:r>
              <a:rPr lang="ko-KR" altLang="en-US" sz="1600" dirty="0"/>
              <a:t>다른 이름으로 저장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선택하고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10-5]</a:t>
            </a:r>
            <a:r>
              <a:rPr lang="ko-KR" altLang="en-US" sz="1600" dirty="0"/>
              <a:t>와 같이 인코딩을 ‘</a:t>
            </a:r>
            <a:r>
              <a:rPr lang="en-US" altLang="ko-KR" sz="1600" dirty="0"/>
              <a:t>UTF-8’</a:t>
            </a:r>
            <a:r>
              <a:rPr lang="ko-KR" altLang="en-US" sz="1600" dirty="0"/>
              <a:t>로 선택을 하여 저장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파일 이름이나 파일이 저장된 폴더 경로에 한글이 포함되어 있으면 파일을 읽을 때 에러가 발생하는 경우가 있으므로 파일을 저장할 때는 파일 이름을 영어로 설정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EEFF4-1A9A-40EE-BFD7-CB58F5F54DF4}"/>
              </a:ext>
            </a:extLst>
          </p:cNvPr>
          <p:cNvSpPr txBox="1"/>
          <p:nvPr/>
        </p:nvSpPr>
        <p:spPr>
          <a:xfrm>
            <a:off x="1358687" y="6404389"/>
            <a:ext cx="3139558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-4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텍스트 파일 끝부분에서의 줄 바꿈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3C2DB-FFF7-49A1-A694-529B2734EC2C}"/>
              </a:ext>
            </a:extLst>
          </p:cNvPr>
          <p:cNvSpPr txBox="1"/>
          <p:nvPr/>
        </p:nvSpPr>
        <p:spPr>
          <a:xfrm>
            <a:off x="5352436" y="6358324"/>
            <a:ext cx="3139558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-5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UTF-8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 텍스트 파일 저장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7A6BA4-14D6-48B8-B8C2-5BD9F0753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42" y="4028855"/>
            <a:ext cx="3139558" cy="24418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E8D766-7A4D-4BE7-8233-3580AF800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897" y="4028855"/>
            <a:ext cx="3526558" cy="23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9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 err="1">
                <a:solidFill>
                  <a:srgbClr val="437361"/>
                </a:solidFill>
              </a:rPr>
              <a:t>워드클라우드의</a:t>
            </a:r>
            <a:r>
              <a:rPr lang="ko-KR" altLang="en-US" sz="2000" b="1" dirty="0">
                <a:solidFill>
                  <a:srgbClr val="437361"/>
                </a:solidFill>
              </a:rPr>
              <a:t> 작성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대국민 담화문의 명사 추출하기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7D424A-9DE9-4C5A-AFF7-BE0CC0F54663}"/>
              </a:ext>
            </a:extLst>
          </p:cNvPr>
          <p:cNvSpPr/>
          <p:nvPr/>
        </p:nvSpPr>
        <p:spPr>
          <a:xfrm>
            <a:off x="841643" y="185382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AD05EF-62C4-49AE-A5F9-A0595D6127BB}"/>
              </a:ext>
            </a:extLst>
          </p:cNvPr>
          <p:cNvSpPr/>
          <p:nvPr/>
        </p:nvSpPr>
        <p:spPr>
          <a:xfrm>
            <a:off x="841643" y="2327515"/>
            <a:ext cx="7443269" cy="317171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16DE5-266A-4C53-A71B-C04778F84F04}"/>
              </a:ext>
            </a:extLst>
          </p:cNvPr>
          <p:cNvSpPr txBox="1"/>
          <p:nvPr/>
        </p:nvSpPr>
        <p:spPr>
          <a:xfrm>
            <a:off x="813092" y="192139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10-1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27824-9229-423B-8D3B-1361D04BD71C}"/>
              </a:ext>
            </a:extLst>
          </p:cNvPr>
          <p:cNvSpPr txBox="1"/>
          <p:nvPr/>
        </p:nvSpPr>
        <p:spPr>
          <a:xfrm>
            <a:off x="898440" y="2377870"/>
            <a:ext cx="70939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Sys.setenv</a:t>
            </a:r>
            <a:r>
              <a:rPr lang="en-US" altLang="ko-KR" sz="1600" dirty="0"/>
              <a:t>(JAVA_HOME='C:/Program Files/Java/jre1.8.0_211’)</a:t>
            </a:r>
          </a:p>
          <a:p>
            <a:endParaRPr lang="en-US" altLang="ko-KR" sz="1600" dirty="0"/>
          </a:p>
          <a:p>
            <a:r>
              <a:rPr lang="en-US" altLang="ko-KR" sz="1600" dirty="0"/>
              <a:t>library(</a:t>
            </a:r>
            <a:r>
              <a:rPr lang="en-US" altLang="ko-KR" sz="1600" dirty="0" err="1"/>
              <a:t>wordcloud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워드클라우드</a:t>
            </a:r>
            <a:endParaRPr lang="ko-KR" altLang="en-US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library(</a:t>
            </a:r>
            <a:r>
              <a:rPr lang="en-US" altLang="ko-KR" sz="1600" dirty="0" err="1"/>
              <a:t>KoNLP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한국어 처리</a:t>
            </a:r>
          </a:p>
          <a:p>
            <a:r>
              <a:rPr lang="en-US" altLang="ko-KR" sz="1600" dirty="0"/>
              <a:t>library(</a:t>
            </a:r>
            <a:r>
              <a:rPr lang="en-US" altLang="ko-KR" sz="1600" dirty="0" err="1"/>
              <a:t>RColorBrewer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색상 선택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setwd</a:t>
            </a:r>
            <a:r>
              <a:rPr lang="en-US" altLang="ko-KR" sz="1600" dirty="0"/>
              <a:t>("D:/source")</a:t>
            </a:r>
          </a:p>
          <a:p>
            <a:r>
              <a:rPr lang="en-US" altLang="ko-KR" sz="1600" dirty="0"/>
              <a:t>text &lt;- </a:t>
            </a:r>
            <a:r>
              <a:rPr lang="en-US" altLang="ko-KR" sz="1600" dirty="0" err="1"/>
              <a:t>readLines</a:t>
            </a:r>
            <a:r>
              <a:rPr lang="en-US" altLang="ko-KR" sz="1600" dirty="0"/>
              <a:t>("mis_document.txt", encoding ="UTF-8" )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파일 읽기</a:t>
            </a:r>
          </a:p>
          <a:p>
            <a:r>
              <a:rPr lang="en-US" altLang="ko-KR" sz="1600" dirty="0" err="1"/>
              <a:t>buildDictionary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ext_dic</a:t>
            </a:r>
            <a:r>
              <a:rPr lang="en-US" altLang="ko-KR" sz="1600" dirty="0"/>
              <a:t> = "</a:t>
            </a:r>
            <a:r>
              <a:rPr lang="en-US" altLang="ko-KR" sz="1600" dirty="0" err="1"/>
              <a:t>woorimalsam</a:t>
            </a:r>
            <a:r>
              <a:rPr lang="en-US" altLang="ko-KR" sz="1600" dirty="0"/>
              <a:t>") </a:t>
            </a:r>
            <a:r>
              <a:rPr lang="en-US" altLang="ko-KR" sz="1600" dirty="0">
                <a:solidFill>
                  <a:srgbClr val="4F784C"/>
                </a:solidFill>
              </a:rPr>
              <a:t># '</a:t>
            </a:r>
            <a:r>
              <a:rPr lang="ko-KR" altLang="en-US" sz="1600" dirty="0" err="1">
                <a:solidFill>
                  <a:srgbClr val="4F784C"/>
                </a:solidFill>
              </a:rPr>
              <a:t>우리말씀</a:t>
            </a:r>
            <a:r>
              <a:rPr lang="en-US" altLang="ko-KR" sz="1600" dirty="0">
                <a:solidFill>
                  <a:srgbClr val="4F784C"/>
                </a:solidFill>
              </a:rPr>
              <a:t>' </a:t>
            </a:r>
            <a:r>
              <a:rPr lang="ko-KR" altLang="en-US" sz="1600" dirty="0">
                <a:solidFill>
                  <a:srgbClr val="4F784C"/>
                </a:solidFill>
              </a:rPr>
              <a:t>한글사전 로딩</a:t>
            </a:r>
          </a:p>
          <a:p>
            <a:r>
              <a:rPr lang="en-US" altLang="ko-KR" sz="1600" dirty="0"/>
              <a:t>pal2 &lt;- </a:t>
            </a:r>
            <a:r>
              <a:rPr lang="en-US" altLang="ko-KR" sz="1600" dirty="0" err="1"/>
              <a:t>brewer.pal</a:t>
            </a:r>
            <a:r>
              <a:rPr lang="en-US" altLang="ko-KR" sz="1600" dirty="0"/>
              <a:t>(8, "Dark2") 	  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팔레트 생성</a:t>
            </a:r>
          </a:p>
          <a:p>
            <a:r>
              <a:rPr lang="en-US" altLang="ko-KR" sz="1600" dirty="0"/>
              <a:t>noun &lt;- </a:t>
            </a:r>
            <a:r>
              <a:rPr lang="en-US" altLang="ko-KR" sz="1600" dirty="0" err="1"/>
              <a:t>sapply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text,extractNoun</a:t>
            </a:r>
            <a:r>
              <a:rPr lang="en-US" altLang="ko-KR" sz="1600" dirty="0"/>
              <a:t>, USE.NAMES=F)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명사 추출</a:t>
            </a:r>
          </a:p>
          <a:p>
            <a:r>
              <a:rPr lang="en-US" altLang="ko-KR" sz="1600" dirty="0"/>
              <a:t>noun 	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추출된 명사 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9640D5-2A99-4573-BFCD-DF6420B1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4" y="5476665"/>
            <a:ext cx="7443269" cy="322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0DBCA1-9902-40C6-85D4-03A12202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24" y="5799617"/>
            <a:ext cx="7443269" cy="8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1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F8213A-9EAD-4182-9127-90935355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7" y="683695"/>
            <a:ext cx="7443269" cy="5945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C34E0C-CFFE-494A-9D75-B9219C6AB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16" y="1270826"/>
            <a:ext cx="7443269" cy="5945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5EE41A-4D7C-4421-B48D-4389ADD41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20" y="1856791"/>
            <a:ext cx="7443269" cy="40242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56D261-4A4E-4670-84E1-88FC39F75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20" y="5860400"/>
            <a:ext cx="7443269" cy="8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7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워드클라우드의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빈도수 높은 단어를 막대그래프로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7D424A-9DE9-4C5A-AFF7-BE0CC0F54663}"/>
              </a:ext>
            </a:extLst>
          </p:cNvPr>
          <p:cNvSpPr/>
          <p:nvPr/>
        </p:nvSpPr>
        <p:spPr>
          <a:xfrm>
            <a:off x="841643" y="149378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AD05EF-62C4-49AE-A5F9-A0595D6127BB}"/>
              </a:ext>
            </a:extLst>
          </p:cNvPr>
          <p:cNvSpPr/>
          <p:nvPr/>
        </p:nvSpPr>
        <p:spPr>
          <a:xfrm>
            <a:off x="841643" y="1967475"/>
            <a:ext cx="7443269" cy="245163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16DE5-266A-4C53-A71B-C04778F84F04}"/>
              </a:ext>
            </a:extLst>
          </p:cNvPr>
          <p:cNvSpPr txBox="1"/>
          <p:nvPr/>
        </p:nvSpPr>
        <p:spPr>
          <a:xfrm>
            <a:off x="813092" y="156135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10-2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27824-9229-423B-8D3B-1361D04BD71C}"/>
              </a:ext>
            </a:extLst>
          </p:cNvPr>
          <p:cNvSpPr txBox="1"/>
          <p:nvPr/>
        </p:nvSpPr>
        <p:spPr>
          <a:xfrm>
            <a:off x="898440" y="2017830"/>
            <a:ext cx="7273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noun2 &lt;- </a:t>
            </a:r>
            <a:r>
              <a:rPr lang="en-US" altLang="ko-KR" sz="1600" dirty="0" err="1"/>
              <a:t>unlist</a:t>
            </a:r>
            <a:r>
              <a:rPr lang="en-US" altLang="ko-KR" sz="1600" dirty="0"/>
              <a:t>(noun)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추출된 명사 통합</a:t>
            </a:r>
          </a:p>
          <a:p>
            <a:r>
              <a:rPr lang="en-US" altLang="ko-KR" sz="1600" dirty="0"/>
              <a:t>wordcount &lt;- table(noun2)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단어 빈도수 계산</a:t>
            </a:r>
          </a:p>
          <a:p>
            <a:r>
              <a:rPr lang="en-US" altLang="ko-KR" sz="1600" dirty="0"/>
              <a:t>temp &lt;- sort(wordcount, decreasing=T)[1:10]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빈도수 높은 단어 </a:t>
            </a:r>
            <a:r>
              <a:rPr lang="en-US" altLang="ko-KR" sz="1600" dirty="0">
                <a:solidFill>
                  <a:srgbClr val="4F784C"/>
                </a:solidFill>
              </a:rPr>
              <a:t>10</a:t>
            </a:r>
            <a:r>
              <a:rPr lang="ko-KR" altLang="en-US" sz="1600" dirty="0">
                <a:solidFill>
                  <a:srgbClr val="4F784C"/>
                </a:solidFill>
              </a:rPr>
              <a:t>개 추출</a:t>
            </a:r>
          </a:p>
          <a:p>
            <a:r>
              <a:rPr lang="en-US" altLang="ko-KR" sz="1600" dirty="0"/>
              <a:t>temp</a:t>
            </a:r>
          </a:p>
          <a:p>
            <a:r>
              <a:rPr lang="en-US" altLang="ko-KR" sz="1600" dirty="0"/>
              <a:t>temp &lt;- temp[-1]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공백 단어 제거</a:t>
            </a:r>
          </a:p>
          <a:p>
            <a:r>
              <a:rPr lang="en-US" altLang="ko-KR" sz="1600" dirty="0" err="1"/>
              <a:t>barplot</a:t>
            </a:r>
            <a:r>
              <a:rPr lang="en-US" altLang="ko-KR" sz="1600" dirty="0"/>
              <a:t>(temp,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막대그래프 작성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names.arg</a:t>
            </a:r>
            <a:r>
              <a:rPr lang="en-US" altLang="ko-KR" sz="1600" dirty="0"/>
              <a:t> = names(temp),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막대 이름을 단어로 표시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col ="</a:t>
            </a:r>
            <a:r>
              <a:rPr lang="en-US" altLang="ko-KR" sz="1600" dirty="0" err="1"/>
              <a:t>lightblue</a:t>
            </a:r>
            <a:r>
              <a:rPr lang="en-US" altLang="ko-KR" sz="1600" dirty="0"/>
              <a:t>",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막대의 색상 지정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main ="</a:t>
            </a:r>
            <a:r>
              <a:rPr lang="ko-KR" altLang="en-US" sz="1600" dirty="0"/>
              <a:t>빈도수 높은 단어</a:t>
            </a:r>
            <a:r>
              <a:rPr lang="en-US" altLang="ko-KR" sz="1600" dirty="0"/>
              <a:t>", </a:t>
            </a:r>
            <a:r>
              <a:rPr lang="en-US" altLang="ko-KR" sz="1600" dirty="0" err="1"/>
              <a:t>ylab</a:t>
            </a:r>
            <a:r>
              <a:rPr lang="en-US" altLang="ko-KR" sz="1600" dirty="0"/>
              <a:t> = "</a:t>
            </a:r>
            <a:r>
              <a:rPr lang="ko-KR" altLang="en-US" sz="1600" dirty="0"/>
              <a:t>단어 빈도수</a:t>
            </a:r>
            <a:r>
              <a:rPr lang="en-US" altLang="ko-KR" sz="1600" dirty="0"/>
              <a:t>")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40B5D2-6332-4E47-8574-3E1E8A31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43" y="4498584"/>
            <a:ext cx="7443269" cy="610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69F900-1711-4DBD-A651-87EEE9F7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5090261"/>
            <a:ext cx="7443269" cy="171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40817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Words>854</Words>
  <Application>Microsoft Office PowerPoint</Application>
  <PresentationFormat>화면 슬라이드 쇼(4:3)</PresentationFormat>
  <Paragraphs>212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Adobe Kaiti Std R</vt:lpstr>
      <vt:lpstr>맑은 고딕</vt:lpstr>
      <vt:lpstr>Arial</vt:lpstr>
      <vt:lpstr>Verdana</vt:lpstr>
      <vt:lpstr>Wingdings</vt:lpstr>
      <vt:lpstr>ch01_JAVA 들여다보기</vt:lpstr>
      <vt:lpstr>Chapter 10 워드클라우드</vt:lpstr>
      <vt:lpstr>PowerPoint 프레젠테이션</vt:lpstr>
      <vt:lpstr>PowerPoint 프레젠테이션</vt:lpstr>
      <vt:lpstr>1. 워드클라우드의 개요</vt:lpstr>
      <vt:lpstr>1. 워드클라우드의 개요</vt:lpstr>
      <vt:lpstr>1. 워드클라우드의 개요</vt:lpstr>
      <vt:lpstr>1. 워드클라우드의 개요</vt:lpstr>
      <vt:lpstr>1. 워드클라우드의 개요</vt:lpstr>
      <vt:lpstr>1. 워드클라우드의 개요</vt:lpstr>
      <vt:lpstr>1. 워드클라우드의 개요</vt:lpstr>
      <vt:lpstr>1. 워드클라우드의 개요</vt:lpstr>
      <vt:lpstr>1. 워드클라우드의 개요</vt:lpstr>
      <vt:lpstr>1. 워드클라우드의 개요</vt:lpstr>
      <vt:lpstr>1. 워드클라우드의 개요</vt:lpstr>
      <vt:lpstr>1. 워드클라우드의 개요</vt:lpstr>
      <vt:lpstr>1. 워드클라우드의 개요</vt:lpstr>
      <vt:lpstr>PowerPoint 프레젠테이션</vt:lpstr>
      <vt:lpstr>2. 인터넷 검색어 분석</vt:lpstr>
      <vt:lpstr>2. 인터넷 검색어 분석</vt:lpstr>
      <vt:lpstr>2. 인터넷 검색어 분석</vt:lpstr>
      <vt:lpstr>2. 인터넷 검색어 분석</vt:lpstr>
      <vt:lpstr>2. 인터넷 검색어 분석</vt:lpstr>
      <vt:lpstr>2. 인터넷 검색어 분석</vt:lpstr>
      <vt:lpstr>PowerPoint 프레젠테이션</vt:lpstr>
      <vt:lpstr>3. 공공 빅데이터</vt:lpstr>
      <vt:lpstr>3. 공공 빅데이터</vt:lpstr>
      <vt:lpstr>3. 공공 빅데이터</vt:lpstr>
      <vt:lpstr>3. 공공 빅데이터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622</cp:revision>
  <dcterms:created xsi:type="dcterms:W3CDTF">2012-07-23T02:34:37Z</dcterms:created>
  <dcterms:modified xsi:type="dcterms:W3CDTF">2019-08-20T06:43:53Z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