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7"/>
  </p:notesMasterIdLst>
  <p:handoutMasterIdLst>
    <p:handoutMasterId r:id="rId38"/>
  </p:handoutMasterIdLst>
  <p:sldIdLst>
    <p:sldId id="329" r:id="rId2"/>
    <p:sldId id="328" r:id="rId3"/>
    <p:sldId id="594" r:id="rId4"/>
    <p:sldId id="538" r:id="rId5"/>
    <p:sldId id="539" r:id="rId6"/>
    <p:sldId id="570" r:id="rId7"/>
    <p:sldId id="595" r:id="rId8"/>
    <p:sldId id="540" r:id="rId9"/>
    <p:sldId id="571" r:id="rId10"/>
    <p:sldId id="572" r:id="rId11"/>
    <p:sldId id="598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96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59" r:id="rId30"/>
    <p:sldId id="597" r:id="rId31"/>
    <p:sldId id="590" r:id="rId32"/>
    <p:sldId id="591" r:id="rId33"/>
    <p:sldId id="592" r:id="rId34"/>
    <p:sldId id="541" r:id="rId35"/>
    <p:sldId id="59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5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9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8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908846-1F5B-4992-BDBB-9ECFB823DFD1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4AC2F781-68B0-4EC2-A1DD-198A25AF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05C01-7DF2-4F97-A334-2D9349116A62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4EFD1E-2522-474E-A2C4-75BB0AC62E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E6967BAB-6146-46E0-AA1D-5F27E6684F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49269E33-D8D2-4C29-926E-45363FF3CF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3529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12. </a:t>
            </a:r>
            <a:r>
              <a:rPr lang="ko-KR" altLang="en-US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군집화와 분류</a:t>
            </a:r>
            <a:endParaRPr lang="en-US" altLang="ko-KR" sz="32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군집화와 분류의 개요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k-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평균 군집화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k-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최근접 이웃 분류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K-fold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교차 검증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5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73ED2950-56E0-40E9-AC04-111C1683C6D8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0F4D3B27-3EA9-4ECB-8634-60D9F0A168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4054ABA-CA9F-4DF7-94A3-0F155D391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제목 9">
            <a:extLst>
              <a:ext uri="{FF2B5EF4-FFF2-40B4-BE49-F238E27FC236}">
                <a16:creationId xmlns:a16="http://schemas.microsoft.com/office/drawing/2014/main" id="{FDEFBDDB-B352-4852-9C45-8785FF5EF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6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24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419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5" r:id="rId3"/>
    <p:sldLayoutId id="2147483719" r:id="rId4"/>
    <p:sldLayoutId id="2147483722" r:id="rId5"/>
    <p:sldLayoutId id="2147483724" r:id="rId6"/>
    <p:sldLayoutId id="2147483721" r:id="rId7"/>
    <p:sldLayoutId id="2147483723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12. </a:t>
            </a:r>
            <a:r>
              <a:rPr lang="ko-KR" altLang="en-US" dirty="0"/>
              <a:t>군집화와 분류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대상 데이터셋을 준비한다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상의 점 하나가 </a:t>
            </a:r>
            <a:r>
              <a:rPr lang="ko-KR" altLang="en-US" sz="1600" dirty="0" err="1"/>
              <a:t>관측값</a:t>
            </a:r>
            <a:r>
              <a:rPr lang="ko-KR" altLang="en-US" sz="1600" dirty="0"/>
              <a:t> 하나를 의미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상에 임의의 점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(* </a:t>
            </a:r>
            <a:r>
              <a:rPr lang="ko-KR" altLang="en-US" sz="1600" dirty="0"/>
              <a:t>와 </a:t>
            </a:r>
            <a:r>
              <a:rPr lang="en-US" altLang="ko-KR" sz="1600" dirty="0"/>
              <a:t>+)</a:t>
            </a:r>
            <a:r>
              <a:rPr lang="ko-KR" altLang="en-US" sz="1600" dirty="0"/>
              <a:t>를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점은 나중에 군집이 완성되었을 때 각 군집의 중심점이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군집의 개수만큼 임의의 점을 생성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3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상의 점들 하나하나와 임의의 점 </a:t>
            </a:r>
            <a:r>
              <a:rPr lang="en-US" altLang="ko-KR" sz="1600" dirty="0"/>
              <a:t>2</a:t>
            </a:r>
            <a:r>
              <a:rPr lang="ko-KR" altLang="en-US" sz="1600" dirty="0"/>
              <a:t>개와의 거리를 계산하여 두 점 중 가까운 쪽으로 군집을 형성</a:t>
            </a:r>
            <a:r>
              <a:rPr lang="en-US" altLang="ko-KR" sz="1600" dirty="0"/>
              <a:t>. </a:t>
            </a:r>
            <a:r>
              <a:rPr lang="ko-KR" altLang="en-US" sz="1600" dirty="0"/>
              <a:t>그 결과 그래프의 왼쪽 위의 점들은 </a:t>
            </a:r>
            <a:r>
              <a:rPr lang="en-US" altLang="ko-KR" sz="1600" dirty="0"/>
              <a:t>(*) </a:t>
            </a:r>
            <a:r>
              <a:rPr lang="ko-KR" altLang="en-US" sz="1600" dirty="0"/>
              <a:t>군집으로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아래의 점들은 </a:t>
            </a:r>
            <a:r>
              <a:rPr lang="en-US" altLang="ko-KR" sz="1600" dirty="0"/>
              <a:t>(+) </a:t>
            </a:r>
            <a:r>
              <a:rPr lang="ko-KR" altLang="en-US" sz="1600" dirty="0"/>
              <a:t>군집으로 묶임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4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두 개의 군집에서 중심점을 다시 계산</a:t>
            </a:r>
            <a:r>
              <a:rPr lang="en-US" altLang="ko-KR" sz="1600" dirty="0"/>
              <a:t>(*</a:t>
            </a:r>
            <a:r>
              <a:rPr lang="ko-KR" altLang="en-US" sz="1600" dirty="0"/>
              <a:t>와 </a:t>
            </a:r>
            <a:r>
              <a:rPr lang="en-US" altLang="ko-KR" sz="1600" dirty="0"/>
              <a:t>+</a:t>
            </a:r>
            <a:r>
              <a:rPr lang="ko-KR" altLang="en-US" sz="1600" dirty="0"/>
              <a:t>도 포함하여 계산</a:t>
            </a:r>
            <a:r>
              <a:rPr lang="en-US" altLang="ko-KR" sz="1600" dirty="0"/>
              <a:t>). (*)</a:t>
            </a:r>
            <a:r>
              <a:rPr lang="ko-KR" altLang="en-US" sz="1600" dirty="0"/>
              <a:t>의 위치와 </a:t>
            </a:r>
            <a:r>
              <a:rPr lang="en-US" altLang="ko-KR" sz="1600" dirty="0"/>
              <a:t>(+)</a:t>
            </a:r>
            <a:r>
              <a:rPr lang="ko-KR" altLang="en-US" sz="1600" dirty="0"/>
              <a:t>의 위치를 새로 계산한 중심점의 위치로 이동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5</a:t>
            </a:r>
            <a:r>
              <a:rPr lang="ko-KR" altLang="en-US" sz="1600" dirty="0"/>
              <a:t>단계</a:t>
            </a:r>
            <a:r>
              <a:rPr lang="en-US" altLang="ko-KR" sz="1600" dirty="0"/>
              <a:t>: 4</a:t>
            </a:r>
            <a:r>
              <a:rPr lang="ko-KR" altLang="en-US" sz="1600" dirty="0"/>
              <a:t>단계의 과정을 반복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6</a:t>
            </a:r>
            <a:r>
              <a:rPr lang="ko-KR" altLang="en-US" sz="1600" dirty="0"/>
              <a:t>단계</a:t>
            </a:r>
            <a:r>
              <a:rPr lang="en-US" altLang="ko-KR" sz="1600" dirty="0"/>
              <a:t>: (*)</a:t>
            </a:r>
            <a:r>
              <a:rPr lang="ko-KR" altLang="en-US" sz="1600" dirty="0"/>
              <a:t>와 </a:t>
            </a:r>
            <a:r>
              <a:rPr lang="en-US" altLang="ko-KR" sz="1600" dirty="0"/>
              <a:t>(+)</a:t>
            </a:r>
            <a:r>
              <a:rPr lang="ko-KR" altLang="en-US" sz="1600" dirty="0"/>
              <a:t>의 위치가 더 이상 변동되지 않으면 군집의 중심점에 도달했으므로 반복을 중단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7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(*)</a:t>
            </a:r>
            <a:r>
              <a:rPr lang="ko-KR" altLang="en-US" sz="1600" dirty="0"/>
              <a:t>와 가까운 점들은 </a:t>
            </a:r>
            <a:r>
              <a:rPr lang="en-US" altLang="ko-KR" sz="1600" dirty="0"/>
              <a:t>(*) </a:t>
            </a:r>
            <a:r>
              <a:rPr lang="ko-KR" altLang="en-US" sz="1600" dirty="0"/>
              <a:t>군집으로</a:t>
            </a:r>
            <a:r>
              <a:rPr lang="en-US" altLang="ko-KR" sz="1600" dirty="0"/>
              <a:t>, (+)</a:t>
            </a:r>
            <a:r>
              <a:rPr lang="ko-KR" altLang="en-US" sz="1600" dirty="0"/>
              <a:t>와 가까운 점들은 </a:t>
            </a:r>
            <a:r>
              <a:rPr lang="en-US" altLang="ko-KR" sz="1600" dirty="0"/>
              <a:t>(+) </a:t>
            </a:r>
            <a:r>
              <a:rPr lang="ko-KR" altLang="en-US" sz="1600" dirty="0"/>
              <a:t>군집으로 표시</a:t>
            </a:r>
            <a:r>
              <a:rPr lang="en-US" altLang="ko-KR" sz="1600" dirty="0"/>
              <a:t>. </a:t>
            </a:r>
            <a:r>
              <a:rPr lang="ko-KR" altLang="en-US" sz="1600" dirty="0"/>
              <a:t>군집화를 종료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1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4F784C"/>
                </a:solidFill>
              </a:rPr>
              <a:t>k-</a:t>
            </a:r>
            <a:r>
              <a:rPr lang="ko-KR" altLang="en-US" sz="1600" b="1" dirty="0">
                <a:solidFill>
                  <a:srgbClr val="4F784C"/>
                </a:solidFill>
              </a:rPr>
              <a:t>평균 군집화의 방법을 정리하면 먼저 군집의 중심점을 찾고</a:t>
            </a:r>
            <a:r>
              <a:rPr lang="en-US" altLang="ko-KR" sz="1600" b="1" dirty="0">
                <a:solidFill>
                  <a:srgbClr val="4F784C"/>
                </a:solidFill>
              </a:rPr>
              <a:t>, </a:t>
            </a:r>
            <a:r>
              <a:rPr lang="ko-KR" altLang="en-US" sz="1600" b="1" dirty="0">
                <a:solidFill>
                  <a:srgbClr val="4F784C"/>
                </a:solidFill>
              </a:rPr>
              <a:t>다른 점들은 거리가 가장 가까운 중심점의 군집에 속하는 것으로 결정</a:t>
            </a:r>
            <a:endParaRPr lang="en-US" altLang="ko-KR" sz="1600" b="1" dirty="0">
              <a:solidFill>
                <a:srgbClr val="4F784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유클리디안</a:t>
            </a:r>
            <a:r>
              <a:rPr lang="ko-KR" altLang="en-US" sz="1600" dirty="0"/>
              <a:t> 거리를 이용하면 </a:t>
            </a:r>
            <a:r>
              <a:rPr lang="en-US" altLang="ko-KR" sz="1600" dirty="0"/>
              <a:t>n</a:t>
            </a:r>
            <a:r>
              <a:rPr lang="ko-KR" altLang="en-US" sz="1600" dirty="0"/>
              <a:t>차원 상의 점 </a:t>
            </a:r>
            <a:r>
              <a:rPr lang="en-US" altLang="ko-KR" sz="1600" dirty="0"/>
              <a:t>p, q</a:t>
            </a:r>
            <a:r>
              <a:rPr lang="ko-KR" altLang="en-US" sz="1600" dirty="0"/>
              <a:t>의 거리는 다음과 같이 계산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E9DDB-EFA7-4329-BAE8-DBCEE788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2393885"/>
            <a:ext cx="6834631" cy="5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8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05058"/>
            <a:ext cx="8550950" cy="4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en-US" altLang="ko-KR" sz="2000" b="1" dirty="0">
                <a:solidFill>
                  <a:srgbClr val="4F784C"/>
                </a:solidFill>
              </a:rPr>
              <a:t>R</a:t>
            </a:r>
            <a:r>
              <a:rPr lang="ko-KR" altLang="en-US" sz="2000" b="1" dirty="0">
                <a:solidFill>
                  <a:srgbClr val="4F784C"/>
                </a:solidFill>
              </a:rPr>
              <a:t>에서의 </a:t>
            </a:r>
            <a:r>
              <a:rPr lang="en-US" altLang="ko-KR" sz="2000" b="1" dirty="0">
                <a:solidFill>
                  <a:srgbClr val="4F784C"/>
                </a:solidFill>
              </a:rPr>
              <a:t>k-</a:t>
            </a:r>
            <a:r>
              <a:rPr lang="ko-KR" altLang="en-US" sz="2000" b="1" dirty="0">
                <a:solidFill>
                  <a:srgbClr val="4F784C"/>
                </a:solidFill>
              </a:rPr>
              <a:t>평균 군집화</a:t>
            </a:r>
            <a:endParaRPr lang="en-US" altLang="ko-KR" sz="2000" b="1" dirty="0">
              <a:solidFill>
                <a:srgbClr val="4F784C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A95424-BC9F-42B3-80E6-CD517E040560}"/>
              </a:ext>
            </a:extLst>
          </p:cNvPr>
          <p:cNvSpPr/>
          <p:nvPr/>
        </p:nvSpPr>
        <p:spPr>
          <a:xfrm>
            <a:off x="841643" y="131376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CA564C-FBA1-4FA1-B1F9-B9258E064169}"/>
              </a:ext>
            </a:extLst>
          </p:cNvPr>
          <p:cNvSpPr/>
          <p:nvPr/>
        </p:nvSpPr>
        <p:spPr>
          <a:xfrm>
            <a:off x="841643" y="1787455"/>
            <a:ext cx="7443269" cy="37117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F7A3C-ECE4-4642-8E61-66649194F38D}"/>
              </a:ext>
            </a:extLst>
          </p:cNvPr>
          <p:cNvSpPr txBox="1"/>
          <p:nvPr/>
        </p:nvSpPr>
        <p:spPr>
          <a:xfrm>
            <a:off x="813092" y="138133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12-1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DA125-08FE-4A49-A48B-94B1A2E72A24}"/>
              </a:ext>
            </a:extLst>
          </p:cNvPr>
          <p:cNvSpPr txBox="1"/>
          <p:nvPr/>
        </p:nvSpPr>
        <p:spPr>
          <a:xfrm>
            <a:off x="898440" y="1837810"/>
            <a:ext cx="7093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mydata</a:t>
            </a:r>
            <a:r>
              <a:rPr lang="en-US" altLang="ko-KR" sz="1600" dirty="0"/>
              <a:t> &lt;- iris[,1:4]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준비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fit &lt;- </a:t>
            </a:r>
            <a:r>
              <a:rPr lang="en-US" altLang="ko-KR" sz="1600" dirty="0" err="1"/>
              <a:t>kmeans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centers=3)</a:t>
            </a:r>
          </a:p>
          <a:p>
            <a:r>
              <a:rPr lang="en-US" altLang="ko-KR" sz="1600" dirty="0"/>
              <a:t>fit</a:t>
            </a:r>
          </a:p>
          <a:p>
            <a:r>
              <a:rPr lang="en-US" altLang="ko-KR" sz="1600" dirty="0" err="1"/>
              <a:t>fit$cluster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각 데이터에 대한 군집 번호</a:t>
            </a:r>
          </a:p>
          <a:p>
            <a:r>
              <a:rPr lang="en-US" altLang="ko-KR" sz="1600" dirty="0" err="1"/>
              <a:t>fit$centers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각 군집의 중심점 좌표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차원 축소 후 군집 시각화</a:t>
            </a:r>
          </a:p>
          <a:p>
            <a:r>
              <a:rPr lang="en-US" altLang="ko-KR" sz="1600" dirty="0"/>
              <a:t>library(cluster)</a:t>
            </a:r>
          </a:p>
          <a:p>
            <a:r>
              <a:rPr lang="en-US" altLang="ko-KR" sz="1600" dirty="0" err="1"/>
              <a:t>clusplot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fit$cluster</a:t>
            </a:r>
            <a:r>
              <a:rPr lang="en-US" altLang="ko-KR" sz="1600" dirty="0"/>
              <a:t>, color=TRUE, shade=TRUE,</a:t>
            </a:r>
          </a:p>
          <a:p>
            <a:r>
              <a:rPr lang="en-US" altLang="ko-KR" sz="1600" dirty="0"/>
              <a:t> 	labels=2, lines=0)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데이터에서 두 번째 군집의 데이터만 추출</a:t>
            </a:r>
          </a:p>
          <a:p>
            <a:r>
              <a:rPr lang="en-US" altLang="ko-KR" sz="1600" dirty="0"/>
              <a:t>subset(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fit$cluster</a:t>
            </a:r>
            <a:r>
              <a:rPr lang="en-US" altLang="ko-KR" sz="1600" dirty="0"/>
              <a:t>==2)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3B9016-584F-4045-83E0-AD80A184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16" y="1178750"/>
            <a:ext cx="7475038" cy="317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35C991-B8A8-4728-80FD-124A4FD2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3" y="1496013"/>
            <a:ext cx="7464541" cy="3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A55E2F-33BF-44E0-9293-BE3E28606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16" y="2016833"/>
            <a:ext cx="7484368" cy="1683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4ED3C3-9705-42BD-B909-2257066B0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16" y="3878137"/>
            <a:ext cx="7484368" cy="23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291416-C0D4-4F3D-A69D-6748E650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16" y="1313765"/>
            <a:ext cx="7484368" cy="29266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7123A4-0825-4E2A-AF61-2A134285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6" y="4240395"/>
            <a:ext cx="7484368" cy="14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229B6-2CC4-4805-96C3-2CE84F14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49787"/>
            <a:ext cx="756285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94724-77AD-47A4-95EF-AC4C08512E21}"/>
              </a:ext>
            </a:extLst>
          </p:cNvPr>
          <p:cNvSpPr txBox="1"/>
          <p:nvPr/>
        </p:nvSpPr>
        <p:spPr>
          <a:xfrm>
            <a:off x="3041829" y="2979388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12-5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군집화 결과에 대한 주요 정보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11196-0498-415C-8C64-BD13211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385870"/>
            <a:ext cx="7567182" cy="32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F8708-9F06-4BD4-A48C-5995F7BB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09" y="1002362"/>
            <a:ext cx="7567182" cy="5984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FFA07C-6A3D-4665-89EB-DC761CE2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9" y="1600807"/>
            <a:ext cx="7567182" cy="47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0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B02BA-5C5A-4144-BF87-EF35B2FA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9" y="792705"/>
            <a:ext cx="7648802" cy="3683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9F511F-23BC-4495-B95A-6FD823D4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99" y="4459109"/>
            <a:ext cx="7657200" cy="21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78DEE-5433-4F06-A688-529CA9D0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9" y="1223755"/>
            <a:ext cx="7567182" cy="29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1"/>
            <a:ext cx="8550950" cy="603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대상 데이터 표준화 후 군집화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데이터와 데이터의 거리를 계산할 때 발생하는 문제의 예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 거리의 계산 값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289356" y="334404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표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12-1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A, B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학생의 키와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D9623-9686-4B2E-B79B-8266CC01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64" y="1926067"/>
            <a:ext cx="4000500" cy="15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3FFFC-409E-4D70-B1AA-5ADFFBA5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25" y="4732879"/>
            <a:ext cx="4067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4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603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한계점</a:t>
            </a:r>
            <a:r>
              <a:rPr lang="en-US" altLang="ko-KR" sz="1600" dirty="0"/>
              <a:t>: </a:t>
            </a:r>
            <a:r>
              <a:rPr lang="ko-KR" altLang="en-US" sz="1600" dirty="0"/>
              <a:t>거리 계산에 있어서 키의 값은 많이 반영되는데</a:t>
            </a:r>
            <a:r>
              <a:rPr lang="en-US" altLang="ko-KR" sz="1600" dirty="0"/>
              <a:t>(100), </a:t>
            </a:r>
            <a:r>
              <a:rPr lang="ko-KR" altLang="en-US" sz="1600" dirty="0"/>
              <a:t>시력은 거리 계산에 있어서 거의 영향을 미치지 못함</a:t>
            </a:r>
            <a:r>
              <a:rPr lang="en-US" altLang="ko-KR" sz="1600" dirty="0"/>
              <a:t>(0.09)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자료의 범위가 큰 변수가 거리 계산에 있어서 더 많은 영향을 미칠 수밖에 없다는 의미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분석자들은 모든 변수가 거리 계산에 동등한 영향을 갖도록 하기 위해서 모든 변수의 자료 범위를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사이로 표준화한 후에 거리 계산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변수 </a:t>
            </a:r>
            <a:r>
              <a:rPr lang="en-US" altLang="ko-KR" sz="1600" dirty="0"/>
              <a:t>A</a:t>
            </a:r>
            <a:r>
              <a:rPr lang="ko-KR" altLang="en-US" sz="1600" dirty="0"/>
              <a:t>의 값들을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사이로 </a:t>
            </a:r>
            <a:r>
              <a:rPr lang="ko-KR" altLang="en-US" sz="1600" dirty="0" err="1"/>
              <a:t>표준화하는</a:t>
            </a:r>
            <a:r>
              <a:rPr lang="ko-KR" altLang="en-US" sz="1600" dirty="0"/>
              <a:t> 공식 </a:t>
            </a:r>
            <a:endParaRPr lang="en-US" altLang="ko-KR" sz="1600" dirty="0"/>
          </a:p>
          <a:p>
            <a:pPr marL="457200" lvl="1" indent="0" algn="ctr">
              <a:buNone/>
            </a:pPr>
            <a:r>
              <a:rPr lang="en-US" altLang="ko-KR" sz="1600" b="1" dirty="0"/>
              <a:t>(x-min(A)) / (max(A) - min(A))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여기서 </a:t>
            </a:r>
            <a:r>
              <a:rPr lang="en-US" altLang="ko-KR" sz="1600" dirty="0"/>
              <a:t>x</a:t>
            </a:r>
            <a:r>
              <a:rPr lang="ko-KR" altLang="en-US" sz="1600" dirty="0"/>
              <a:t>는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의 임의의 </a:t>
            </a:r>
            <a:r>
              <a:rPr lang="ko-KR" altLang="en-US" sz="1600" dirty="0" err="1"/>
              <a:t>관측값으로</a:t>
            </a:r>
            <a:r>
              <a:rPr lang="en-US" altLang="ko-KR" sz="1600" dirty="0"/>
              <a:t>, max(A), min(A)</a:t>
            </a:r>
            <a:r>
              <a:rPr lang="ko-KR" altLang="en-US" sz="1600" dirty="0"/>
              <a:t>는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관측값</a:t>
            </a:r>
            <a:r>
              <a:rPr lang="ko-KR" altLang="en-US" sz="1600" dirty="0"/>
              <a:t> 중 최댓값과 최솟값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1E0CB6-4B6E-4EB2-A288-DA662EA82F8B}"/>
              </a:ext>
            </a:extLst>
          </p:cNvPr>
          <p:cNvSpPr/>
          <p:nvPr/>
        </p:nvSpPr>
        <p:spPr>
          <a:xfrm>
            <a:off x="909151" y="405907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14DC58-CBF5-492D-AAD7-6EA2C325C94E}"/>
              </a:ext>
            </a:extLst>
          </p:cNvPr>
          <p:cNvSpPr/>
          <p:nvPr/>
        </p:nvSpPr>
        <p:spPr>
          <a:xfrm>
            <a:off x="909151" y="4532759"/>
            <a:ext cx="7443269" cy="2226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0BF2C-1140-4D4C-88B1-0617A2FA6AB9}"/>
              </a:ext>
            </a:extLst>
          </p:cNvPr>
          <p:cNvSpPr txBox="1"/>
          <p:nvPr/>
        </p:nvSpPr>
        <p:spPr>
          <a:xfrm>
            <a:off x="880600" y="41266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12-2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2C617-080B-467A-AC50-7AE52DBD9F2D}"/>
              </a:ext>
            </a:extLst>
          </p:cNvPr>
          <p:cNvSpPr txBox="1"/>
          <p:nvPr/>
        </p:nvSpPr>
        <p:spPr>
          <a:xfrm>
            <a:off x="965948" y="4583114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std &lt;- function(X) {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표준화 함수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return((X-min(X)) /(max(X)-min(X)))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mydata</a:t>
            </a:r>
            <a:r>
              <a:rPr lang="en-US" altLang="ko-KR" sz="1600" dirty="0"/>
              <a:t> &lt;- apply(iris[,1:4], 2, std)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표준화된 데이터 준비</a:t>
            </a:r>
          </a:p>
          <a:p>
            <a:endParaRPr lang="en-US" altLang="ko-KR" sz="1600" dirty="0"/>
          </a:p>
          <a:p>
            <a:r>
              <a:rPr lang="en-US" altLang="ko-KR" sz="1600" dirty="0"/>
              <a:t>fit &lt;- </a:t>
            </a:r>
            <a:r>
              <a:rPr lang="en-US" altLang="ko-KR" sz="1600" dirty="0" err="1"/>
              <a:t>kmeans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centers=3)</a:t>
            </a:r>
          </a:p>
          <a:p>
            <a:r>
              <a:rPr lang="en-US" altLang="ko-KR" sz="1600" dirty="0"/>
              <a:t>fit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0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97000B-B7DF-4AB3-8DAB-E687E0A15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E882-4F1A-445D-81A3-1A4BDFD0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236521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k-</a:t>
            </a:r>
            <a:r>
              <a:rPr lang="ko-KR" altLang="en-US" dirty="0"/>
              <a:t>최근접 이웃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550950" cy="16201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분류 문제의 사례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분류 </a:t>
            </a:r>
            <a:r>
              <a:rPr lang="en-US" altLang="ko-KR" sz="1600" dirty="0"/>
              <a:t>classification</a:t>
            </a:r>
            <a:r>
              <a:rPr lang="ko-KR" altLang="en-US" sz="1600" dirty="0"/>
              <a:t>는 그룹이 있는 데이터에 대해 그룹을 모르는 데이터가 들어왔을 때 어떤 그룹에 속 하는지를 예측하는 기술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1807290" y="6308288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12-6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분류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문제의 예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E612EB-81D2-4FA9-9814-4EB61C4E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2224146"/>
            <a:ext cx="3665443" cy="4084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0B737-584F-48DB-A927-F188FC2A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22" y="4520510"/>
            <a:ext cx="3124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k-</a:t>
            </a:r>
            <a:r>
              <a:rPr lang="ko-KR" altLang="en-US" dirty="0"/>
              <a:t>최근접 이웃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1"/>
            <a:ext cx="8550950" cy="60306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>
                <a:solidFill>
                  <a:srgbClr val="437361"/>
                </a:solidFill>
              </a:rPr>
              <a:t>2. k-</a:t>
            </a:r>
            <a:r>
              <a:rPr lang="ko-KR" altLang="en-US" sz="2200" b="1" dirty="0">
                <a:solidFill>
                  <a:srgbClr val="437361"/>
                </a:solidFill>
              </a:rPr>
              <a:t>최근접 이웃 분류의 방법</a:t>
            </a:r>
            <a:r>
              <a:rPr lang="ko-KR" altLang="en-US" sz="1900" b="1" dirty="0">
                <a:solidFill>
                  <a:schemeClr val="accent3"/>
                </a:solidFill>
              </a:rPr>
              <a:t>   </a:t>
            </a:r>
            <a:endParaRPr lang="en-US" altLang="ko-KR" sz="19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/>
              <a:t>k-</a:t>
            </a:r>
            <a:r>
              <a:rPr lang="ko-KR" altLang="en-US" sz="1700" dirty="0"/>
              <a:t>최근접 이웃 분류의 방법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/>
              <a:t>1</a:t>
            </a:r>
            <a:r>
              <a:rPr lang="ko-KR" altLang="en-US" sz="1700" dirty="0"/>
              <a:t>단계</a:t>
            </a:r>
            <a:r>
              <a:rPr lang="en-US" altLang="ko-KR" sz="1700" dirty="0"/>
              <a:t>: </a:t>
            </a:r>
            <a:r>
              <a:rPr lang="ko-KR" altLang="en-US" sz="1700" dirty="0"/>
              <a:t>그룹을 모르는 데이터 </a:t>
            </a:r>
            <a:r>
              <a:rPr lang="en-US" altLang="ko-KR" sz="1700" dirty="0"/>
              <a:t>P</a:t>
            </a:r>
            <a:r>
              <a:rPr lang="ko-KR" altLang="en-US" sz="1700" dirty="0"/>
              <a:t>에 대해 이미 그룹이 알려진 데이터 중 </a:t>
            </a:r>
            <a:r>
              <a:rPr lang="en-US" altLang="ko-KR" sz="1700" dirty="0"/>
              <a:t>P</a:t>
            </a:r>
            <a:r>
              <a:rPr lang="ko-KR" altLang="en-US" sz="1700" dirty="0"/>
              <a:t>와 가장 가까이에 있는 </a:t>
            </a:r>
            <a:r>
              <a:rPr lang="en-US" altLang="ko-KR" sz="1700" dirty="0"/>
              <a:t>k </a:t>
            </a:r>
            <a:r>
              <a:rPr lang="ko-KR" altLang="en-US" sz="1700" dirty="0"/>
              <a:t>개의 데이터를 수집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/>
              <a:t>2</a:t>
            </a:r>
            <a:r>
              <a:rPr lang="ko-KR" altLang="en-US" sz="1700" dirty="0"/>
              <a:t>단계</a:t>
            </a:r>
            <a:r>
              <a:rPr lang="en-US" altLang="ko-KR" sz="1700" dirty="0"/>
              <a:t>: k</a:t>
            </a:r>
            <a:r>
              <a:rPr lang="ko-KR" altLang="en-US" sz="1700" dirty="0"/>
              <a:t>개의 데이터가 가장 많이 속해 있는 군집을 </a:t>
            </a:r>
            <a:r>
              <a:rPr lang="en-US" altLang="ko-KR" sz="1700" dirty="0"/>
              <a:t>P</a:t>
            </a:r>
            <a:r>
              <a:rPr lang="ko-KR" altLang="en-US" sz="1700" dirty="0"/>
              <a:t>의 군집으로 정함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/>
              <a:t>k-</a:t>
            </a:r>
            <a:r>
              <a:rPr lang="ko-KR" altLang="en-US" sz="1700" dirty="0"/>
              <a:t>최근접 이웃 알고리즘에서 </a:t>
            </a:r>
            <a:r>
              <a:rPr lang="en-US" altLang="ko-KR" sz="1700" dirty="0"/>
              <a:t>k=7</a:t>
            </a:r>
            <a:r>
              <a:rPr lang="ko-KR" altLang="en-US" sz="1700" dirty="0"/>
              <a:t>이라고 했을 때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별점과</a:t>
            </a:r>
            <a:r>
              <a:rPr lang="ko-KR" altLang="en-US" sz="1700" dirty="0"/>
              <a:t> 가장 가까이에 있는 </a:t>
            </a:r>
            <a:r>
              <a:rPr lang="en-US" altLang="ko-KR" sz="1700" dirty="0"/>
              <a:t>7</a:t>
            </a:r>
            <a:r>
              <a:rPr lang="ko-KR" altLang="en-US" sz="1700" dirty="0"/>
              <a:t>개의 점들을 찾아보면 회색 타원 안에 있는 점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이때 </a:t>
            </a:r>
            <a:r>
              <a:rPr lang="en-US" altLang="ko-KR" sz="1700" dirty="0"/>
              <a:t>7</a:t>
            </a:r>
            <a:r>
              <a:rPr lang="ko-KR" altLang="en-US" sz="1700" dirty="0"/>
              <a:t>개의 점 중에서 </a:t>
            </a:r>
            <a:r>
              <a:rPr lang="en-US" altLang="ko-KR" sz="1700" dirty="0"/>
              <a:t>4</a:t>
            </a:r>
            <a:r>
              <a:rPr lang="ko-KR" altLang="en-US" sz="1700" dirty="0"/>
              <a:t>개는 </a:t>
            </a:r>
            <a:r>
              <a:rPr lang="en-US" altLang="ko-KR" sz="1700" dirty="0"/>
              <a:t>Class A</a:t>
            </a:r>
            <a:r>
              <a:rPr lang="ko-KR" altLang="en-US" sz="1700" dirty="0"/>
              <a:t>에 속하고 </a:t>
            </a:r>
            <a:r>
              <a:rPr lang="en-US" altLang="ko-KR" sz="1700" dirty="0"/>
              <a:t>3</a:t>
            </a:r>
            <a:r>
              <a:rPr lang="ko-KR" altLang="en-US" sz="1700" dirty="0"/>
              <a:t>개는 </a:t>
            </a:r>
            <a:r>
              <a:rPr lang="en-US" altLang="ko-KR" sz="1700" dirty="0"/>
              <a:t>Class B</a:t>
            </a:r>
            <a:r>
              <a:rPr lang="ko-KR" altLang="en-US" sz="1700" dirty="0"/>
              <a:t>에 속하는데</a:t>
            </a:r>
            <a:r>
              <a:rPr lang="en-US" altLang="ko-KR" sz="1700" dirty="0"/>
              <a:t>, </a:t>
            </a:r>
            <a:r>
              <a:rPr lang="ko-KR" altLang="en-US" sz="1700" dirty="0"/>
              <a:t>다수결에 의해 이웃의 점 </a:t>
            </a:r>
            <a:r>
              <a:rPr lang="en-US" altLang="ko-KR" sz="1700" dirty="0"/>
              <a:t>4</a:t>
            </a:r>
            <a:r>
              <a:rPr lang="ko-KR" altLang="en-US" sz="1700" dirty="0"/>
              <a:t>개가 속해 있는 </a:t>
            </a:r>
            <a:r>
              <a:rPr lang="en-US" altLang="ko-KR" sz="1700" dirty="0"/>
              <a:t>Class A</a:t>
            </a:r>
            <a:r>
              <a:rPr lang="ko-KR" altLang="en-US" sz="1700" dirty="0"/>
              <a:t>를 </a:t>
            </a:r>
            <a:r>
              <a:rPr lang="ko-KR" altLang="en-US" sz="1700" dirty="0" err="1"/>
              <a:t>별점의</a:t>
            </a:r>
            <a:r>
              <a:rPr lang="ko-KR" altLang="en-US" sz="1700" dirty="0"/>
              <a:t> 그룹이라고 예측</a:t>
            </a:r>
            <a:endParaRPr lang="en-US" altLang="ko-KR" sz="17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6895C5-C338-475C-80B6-047FD879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891507"/>
            <a:ext cx="2388955" cy="1972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DAD3F-69D0-4952-A811-287AE3062E7D}"/>
              </a:ext>
            </a:extLst>
          </p:cNvPr>
          <p:cNvSpPr txBox="1"/>
          <p:nvPr/>
        </p:nvSpPr>
        <p:spPr>
          <a:xfrm>
            <a:off x="3758222" y="4498695"/>
            <a:ext cx="315035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12-7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k-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최근접 이웃 알고리즘 설명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(k=7)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723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052581-5CFB-4C4E-B88E-8B5B3A7AE636}"/>
              </a:ext>
            </a:extLst>
          </p:cNvPr>
          <p:cNvSpPr txBox="1">
            <a:spLocks/>
          </p:cNvSpPr>
          <p:nvPr/>
        </p:nvSpPr>
        <p:spPr>
          <a:xfrm>
            <a:off x="431540" y="773747"/>
            <a:ext cx="8550950" cy="675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R</a:t>
            </a:r>
            <a:r>
              <a:rPr lang="ko-KR" altLang="en-US" sz="2000" b="1" dirty="0">
                <a:solidFill>
                  <a:srgbClr val="437361"/>
                </a:solidFill>
              </a:rPr>
              <a:t>에서의 </a:t>
            </a:r>
            <a:r>
              <a:rPr lang="en-US" altLang="ko-KR" sz="2000" b="1" dirty="0">
                <a:solidFill>
                  <a:srgbClr val="437361"/>
                </a:solidFill>
              </a:rPr>
              <a:t>k-</a:t>
            </a:r>
            <a:r>
              <a:rPr lang="ko-KR" altLang="en-US" sz="2000" b="1" dirty="0">
                <a:solidFill>
                  <a:srgbClr val="437361"/>
                </a:solidFill>
              </a:rPr>
              <a:t>최근접 이웃 분류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k-</a:t>
            </a:r>
            <a:r>
              <a:rPr lang="ko-KR" altLang="en-US" dirty="0"/>
              <a:t>최근접 이웃 분류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37F72F-DB53-4977-9AEC-4A6AEBAA78B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5EF83-6B87-4E76-BE20-C12195B7D729}"/>
              </a:ext>
            </a:extLst>
          </p:cNvPr>
          <p:cNvSpPr/>
          <p:nvPr/>
        </p:nvSpPr>
        <p:spPr>
          <a:xfrm>
            <a:off x="841643" y="1877464"/>
            <a:ext cx="7443269" cy="420683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F8C91-5FE5-48E7-825E-77F1F4E0343D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12-3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2019A-2168-457F-BE62-9202DE939A1B}"/>
              </a:ext>
            </a:extLst>
          </p:cNvPr>
          <p:cNvSpPr txBox="1"/>
          <p:nvPr/>
        </p:nvSpPr>
        <p:spPr>
          <a:xfrm>
            <a:off x="898440" y="1927819"/>
            <a:ext cx="70939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library(class)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훈련용 데이터와 테스트용 데이터 준비</a:t>
            </a:r>
          </a:p>
          <a:p>
            <a:r>
              <a:rPr lang="en-US" altLang="ko-KR" sz="1600" dirty="0" err="1"/>
              <a:t>tr.idx</a:t>
            </a:r>
            <a:r>
              <a:rPr lang="en-US" altLang="ko-KR" sz="1600" dirty="0"/>
              <a:t> &lt;- c(1:25,51:75, 101:125)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훈련용 데이터의 인덱스</a:t>
            </a:r>
          </a:p>
          <a:p>
            <a:r>
              <a:rPr lang="en-US" altLang="ko-KR" sz="1600" dirty="0"/>
              <a:t>ds.tr &lt;- iris[</a:t>
            </a:r>
            <a:r>
              <a:rPr lang="en-US" altLang="ko-KR" sz="1600" dirty="0" err="1"/>
              <a:t>tr.idx</a:t>
            </a:r>
            <a:r>
              <a:rPr lang="en-US" altLang="ko-KR" sz="1600" dirty="0"/>
              <a:t>, 1:4]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훈련용 데이터셋</a:t>
            </a:r>
          </a:p>
          <a:p>
            <a:r>
              <a:rPr lang="en-US" altLang="ko-KR" sz="1600" dirty="0" err="1"/>
              <a:t>ds.ts</a:t>
            </a:r>
            <a:r>
              <a:rPr lang="en-US" altLang="ko-KR" sz="1600" dirty="0"/>
              <a:t> &lt;- iris[-</a:t>
            </a:r>
            <a:r>
              <a:rPr lang="en-US" altLang="ko-KR" sz="1600" dirty="0" err="1"/>
              <a:t>tr.idx</a:t>
            </a:r>
            <a:r>
              <a:rPr lang="en-US" altLang="ko-KR" sz="1600" dirty="0"/>
              <a:t>, 1:4]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테스트용 데이터셋</a:t>
            </a:r>
          </a:p>
          <a:p>
            <a:r>
              <a:rPr lang="en-US" altLang="ko-KR" sz="1600" dirty="0"/>
              <a:t>cl.tr &lt;- factor(iris[</a:t>
            </a:r>
            <a:r>
              <a:rPr lang="en-US" altLang="ko-KR" sz="1600" dirty="0" err="1"/>
              <a:t>tr.idx</a:t>
            </a:r>
            <a:r>
              <a:rPr lang="en-US" altLang="ko-KR" sz="1600" dirty="0"/>
              <a:t>, 5])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훈련용 데이터셋의 그룹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품종</a:t>
            </a:r>
            <a:r>
              <a:rPr lang="en-US" altLang="ko-KR" sz="1600" dirty="0">
                <a:solidFill>
                  <a:srgbClr val="4F784C"/>
                </a:solidFill>
              </a:rPr>
              <a:t>) </a:t>
            </a:r>
            <a:r>
              <a:rPr lang="ko-KR" altLang="en-US" sz="1600" dirty="0">
                <a:solidFill>
                  <a:srgbClr val="4F784C"/>
                </a:solidFill>
              </a:rPr>
              <a:t>정보</a:t>
            </a:r>
          </a:p>
          <a:p>
            <a:r>
              <a:rPr lang="en-US" altLang="ko-KR" sz="1600" dirty="0" err="1"/>
              <a:t>cl.ts</a:t>
            </a:r>
            <a:r>
              <a:rPr lang="en-US" altLang="ko-KR" sz="1600" dirty="0"/>
              <a:t> &lt;- factor(iris[-</a:t>
            </a:r>
            <a:r>
              <a:rPr lang="en-US" altLang="ko-KR" sz="1600" dirty="0" err="1"/>
              <a:t>tr.idx</a:t>
            </a:r>
            <a:r>
              <a:rPr lang="en-US" altLang="ko-KR" sz="1600" dirty="0"/>
              <a:t>, 5])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테스트용 데이터셋의 그룹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품종</a:t>
            </a:r>
            <a:r>
              <a:rPr lang="en-US" altLang="ko-KR" sz="1600" dirty="0">
                <a:solidFill>
                  <a:srgbClr val="4F784C"/>
                </a:solidFill>
              </a:rPr>
              <a:t>) </a:t>
            </a:r>
            <a:r>
              <a:rPr lang="ko-KR" altLang="en-US" sz="1600" dirty="0">
                <a:solidFill>
                  <a:srgbClr val="4F784C"/>
                </a:solidFill>
              </a:rPr>
              <a:t>정보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 err="1"/>
              <a:t>pred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knn</a:t>
            </a:r>
            <a:r>
              <a:rPr lang="en-US" altLang="ko-KR" sz="1600" dirty="0"/>
              <a:t>(ds.tr, </a:t>
            </a:r>
            <a:r>
              <a:rPr lang="en-US" altLang="ko-KR" sz="1600" dirty="0" err="1"/>
              <a:t>ds.ts</a:t>
            </a:r>
            <a:r>
              <a:rPr lang="en-US" altLang="ko-KR" sz="1600" dirty="0"/>
              <a:t>, cl.tr, k=3, prob=TRUE)</a:t>
            </a:r>
          </a:p>
          <a:p>
            <a:r>
              <a:rPr lang="en-US" altLang="ko-KR" sz="1600" dirty="0" err="1"/>
              <a:t>Pred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acc &lt;- mean(</a:t>
            </a:r>
            <a:r>
              <a:rPr lang="en-US" altLang="ko-KR" sz="1600" dirty="0" err="1"/>
              <a:t>pred</a:t>
            </a:r>
            <a:r>
              <a:rPr lang="en-US" altLang="ko-KR" sz="1600" dirty="0"/>
              <a:t>==</a:t>
            </a:r>
            <a:r>
              <a:rPr lang="en-US" altLang="ko-KR" sz="1600" dirty="0" err="1"/>
              <a:t>cl.ts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예측 정확도</a:t>
            </a:r>
          </a:p>
          <a:p>
            <a:r>
              <a:rPr lang="en-US" altLang="ko-KR" sz="1600" dirty="0"/>
              <a:t>Acc</a:t>
            </a:r>
          </a:p>
          <a:p>
            <a:endParaRPr lang="en-US" altLang="ko-KR" sz="1600" dirty="0"/>
          </a:p>
          <a:p>
            <a:r>
              <a:rPr lang="en-US" altLang="ko-KR" sz="1600" dirty="0"/>
              <a:t>table(</a:t>
            </a:r>
            <a:r>
              <a:rPr lang="en-US" altLang="ko-KR" sz="1600" dirty="0" err="1"/>
              <a:t>pred,cl.ts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예측값과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 err="1">
                <a:solidFill>
                  <a:srgbClr val="4F784C"/>
                </a:solidFill>
              </a:rPr>
              <a:t>실제값</a:t>
            </a:r>
            <a:r>
              <a:rPr lang="ko-KR" altLang="en-US" sz="1600" dirty="0">
                <a:solidFill>
                  <a:srgbClr val="4F784C"/>
                </a:solidFill>
              </a:rPr>
              <a:t> 비교 통계</a:t>
            </a:r>
          </a:p>
        </p:txBody>
      </p:sp>
    </p:spTree>
    <p:extLst>
      <p:ext uri="{BB962C8B-B14F-4D97-AF65-F5344CB8AC3E}">
        <p14:creationId xmlns:p14="http://schemas.microsoft.com/office/powerpoint/2010/main" val="330537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3. k-</a:t>
            </a:r>
            <a:r>
              <a:rPr lang="ko-KR" altLang="en-US" dirty="0"/>
              <a:t>최근접 이웃 분류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25FA73-6EAD-4EA6-A41E-07C66F92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9" y="1268760"/>
            <a:ext cx="7567182" cy="3689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A425A3-916D-434C-9E4B-451023CE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15" y="1637699"/>
            <a:ext cx="7567182" cy="1794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94B08B-0D88-4C94-8E3E-8910974F2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21" y="3395997"/>
            <a:ext cx="7567182" cy="3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9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3. k-</a:t>
            </a:r>
            <a:r>
              <a:rPr lang="ko-KR" altLang="en-US" dirty="0"/>
              <a:t>최근접 이웃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3CC38-1367-41DF-9C34-2D1B2613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93" y="1403775"/>
            <a:ext cx="7614613" cy="44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6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3. k-</a:t>
            </a:r>
            <a:r>
              <a:rPr lang="ko-KR" altLang="en-US" dirty="0"/>
              <a:t>최근접 이웃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3E6E5-D3BF-499E-BA8C-51FB2E0E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" y="1353286"/>
            <a:ext cx="7564901" cy="2019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D177C1-0942-42CE-B980-91DFFB83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6" y="3373253"/>
            <a:ext cx="7562746" cy="26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2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3. k-</a:t>
            </a:r>
            <a:r>
              <a:rPr lang="ko-KR" altLang="en-US" dirty="0"/>
              <a:t>최근접 이웃 분류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95686-165F-4C07-AB42-20576D18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7" y="1313765"/>
            <a:ext cx="7562746" cy="8934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786ABA-AACA-40BE-8D33-7A2F46D9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69" y="2207188"/>
            <a:ext cx="7562746" cy="17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8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0" y="18766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en-US" altLang="ko-KR" sz="2000" dirty="0">
                <a:solidFill>
                  <a:schemeClr val="tx1"/>
                </a:solidFill>
              </a:rPr>
              <a:t>k-</a:t>
            </a:r>
            <a:r>
              <a:rPr lang="ko-KR" altLang="en-US" sz="2000" dirty="0">
                <a:solidFill>
                  <a:schemeClr val="tx1"/>
                </a:solidFill>
              </a:rPr>
              <a:t>최근접 이웃 분류의 궁금한 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296525" y="818710"/>
            <a:ext cx="8550950" cy="477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4F784C"/>
                </a:solidFill>
              </a:rPr>
              <a:t>1. k </a:t>
            </a:r>
            <a:r>
              <a:rPr lang="ko-KR" altLang="en-US" sz="1800" b="1" dirty="0">
                <a:solidFill>
                  <a:srgbClr val="4F784C"/>
                </a:solidFill>
              </a:rPr>
              <a:t>값은 어떻게 정하는가</a:t>
            </a:r>
            <a:r>
              <a:rPr lang="en-US" altLang="ko-KR" sz="1800" b="1" dirty="0">
                <a:solidFill>
                  <a:srgbClr val="4F784C"/>
                </a:solidFill>
              </a:rPr>
              <a:t>? 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데이터셋의 </a:t>
            </a:r>
            <a:r>
              <a:rPr lang="ko-KR" altLang="en-US" sz="1600" dirty="0" err="1"/>
              <a:t>관측값의</a:t>
            </a:r>
            <a:r>
              <a:rPr lang="ko-KR" altLang="en-US" sz="1600" dirty="0"/>
              <a:t> 개수</a:t>
            </a:r>
            <a:r>
              <a:rPr lang="en-US" altLang="ko-KR" sz="1600" dirty="0"/>
              <a:t>(</a:t>
            </a:r>
            <a:r>
              <a:rPr lang="ko-KR" altLang="en-US" sz="1600" dirty="0"/>
              <a:t>행 의 수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100</a:t>
            </a:r>
            <a:r>
              <a:rPr lang="ko-KR" altLang="en-US" sz="1600" dirty="0"/>
              <a:t>이라면 </a:t>
            </a:r>
            <a:r>
              <a:rPr lang="en-US" altLang="ko-KR" sz="1600" dirty="0"/>
              <a:t>k</a:t>
            </a:r>
            <a:r>
              <a:rPr lang="ko-KR" altLang="en-US" sz="1600" dirty="0"/>
              <a:t>는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작은 것이 좋음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보통은 </a:t>
            </a:r>
            <a:r>
              <a:rPr lang="en-US" altLang="ko-KR" sz="1600" dirty="0"/>
              <a:t>1~7</a:t>
            </a:r>
            <a:r>
              <a:rPr lang="ko-KR" altLang="en-US" sz="1600" dirty="0"/>
              <a:t>의 값을 차례로 실험해보고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예측모델의 정확도 가 가장 높게 나오는 </a:t>
            </a:r>
            <a:r>
              <a:rPr lang="en-US" altLang="ko-KR" sz="1600" dirty="0"/>
              <a:t>k</a:t>
            </a:r>
            <a:r>
              <a:rPr lang="ko-KR" altLang="en-US" sz="1600" dirty="0"/>
              <a:t>를 선택</a:t>
            </a:r>
            <a:endParaRPr lang="en-US" altLang="ko-KR" sz="1600" dirty="0"/>
          </a:p>
          <a:p>
            <a:pPr marL="857250" lvl="2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4F784C"/>
                </a:solidFill>
              </a:rPr>
              <a:t>2. </a:t>
            </a:r>
            <a:r>
              <a:rPr lang="ko-KR" altLang="en-US" sz="1800" b="1" dirty="0">
                <a:solidFill>
                  <a:srgbClr val="4F784C"/>
                </a:solidFill>
              </a:rPr>
              <a:t>그룹을 예측할 때 다수결에서 동수가 나오면 어떻게 하는가</a:t>
            </a:r>
            <a:r>
              <a:rPr lang="en-US" altLang="ko-KR" sz="1800" b="1" dirty="0">
                <a:solidFill>
                  <a:srgbClr val="4F784C"/>
                </a:solidFill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4F784C"/>
                </a:solidFill>
              </a:rPr>
              <a:t>   </a:t>
            </a:r>
            <a:r>
              <a:rPr lang="ko-KR" altLang="en-US" sz="1600" dirty="0" err="1"/>
              <a:t>액티언</a:t>
            </a:r>
            <a:r>
              <a:rPr lang="en-US" altLang="ko-KR" sz="1400" dirty="0" err="1"/>
              <a:t>knn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함수에서는 둘 중 하나를 임의로 선택</a:t>
            </a:r>
            <a:endParaRPr lang="en-US" altLang="ko-KR" sz="1400" dirty="0"/>
          </a:p>
          <a:p>
            <a:pPr marL="857250" lvl="2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4F784C"/>
                </a:solidFill>
              </a:rPr>
              <a:t>3. k-</a:t>
            </a:r>
            <a:r>
              <a:rPr lang="ko-KR" altLang="en-US" sz="1800" b="1" dirty="0">
                <a:solidFill>
                  <a:srgbClr val="4F784C"/>
                </a:solidFill>
              </a:rPr>
              <a:t>최근접 이웃 알고리즘의 단점은 무엇인가</a:t>
            </a:r>
            <a:r>
              <a:rPr lang="en-US" altLang="ko-KR" sz="1800" b="1" dirty="0">
                <a:solidFill>
                  <a:srgbClr val="4F784C"/>
                </a:solidFill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  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최근접 이웃을 알아내기 위해서는 그룹을 모르는 데이터 </a:t>
            </a:r>
            <a:r>
              <a:rPr lang="en-US" altLang="ko-KR" sz="1600" dirty="0"/>
              <a:t>P</a:t>
            </a:r>
            <a:r>
              <a:rPr lang="ko-KR" altLang="en-US" sz="1600" dirty="0"/>
              <a:t>와 그룹 정보가 알려진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 훈련용 데이터셋의 모든 데이터들과 거리 계산해야 함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97000B-B7DF-4AB3-8DAB-E687E0A15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군집화와 분류의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E882-4F1A-445D-81A3-1A4BDFD0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163734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97000B-B7DF-4AB3-8DAB-E687E0A15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K-fold</a:t>
            </a:r>
            <a:r>
              <a:rPr lang="ko-KR" altLang="en-US" dirty="0"/>
              <a:t> 교차 검증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E882-4F1A-445D-81A3-1A4BDFD0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901924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k-fold </a:t>
            </a:r>
            <a:r>
              <a:rPr lang="ko-KR" altLang="en-US" dirty="0"/>
              <a:t>교차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1"/>
            <a:ext cx="8685965" cy="60306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k-fold </a:t>
            </a:r>
            <a:r>
              <a:rPr lang="ko-KR" altLang="en-US" sz="2000" b="1" dirty="0">
                <a:solidFill>
                  <a:srgbClr val="437361"/>
                </a:solidFill>
              </a:rPr>
              <a:t>교차 검증의 방법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예측모델을 개발하려면 그룹 정보가 포함된 데이터셋이 확보되어야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데이터셋에 포함된 </a:t>
            </a:r>
            <a:r>
              <a:rPr lang="ko-KR" altLang="en-US" sz="1600" dirty="0" err="1"/>
              <a:t>관측값의</a:t>
            </a:r>
            <a:r>
              <a:rPr lang="ko-KR" altLang="en-US" sz="1600" dirty="0"/>
              <a:t> 개수는 많으면 많을수록 좋음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확보된 데이터셋은 훈련용 데이터</a:t>
            </a:r>
            <a:r>
              <a:rPr lang="en-US" altLang="ko-KR" sz="1600" dirty="0"/>
              <a:t>training dataset</a:t>
            </a:r>
            <a:r>
              <a:rPr lang="ko-KR" altLang="en-US" sz="1600" dirty="0"/>
              <a:t>와 테스트용 데이터</a:t>
            </a:r>
            <a:r>
              <a:rPr lang="en-US" altLang="ko-KR" sz="1600" dirty="0"/>
              <a:t>test dataset</a:t>
            </a:r>
            <a:r>
              <a:rPr lang="ko-KR" altLang="en-US" sz="1600" dirty="0"/>
              <a:t>로 나눌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훈련용 데이터를 이용하여 분류</a:t>
            </a:r>
            <a:r>
              <a:rPr lang="en-US" altLang="ko-KR" sz="1600" dirty="0"/>
              <a:t>(</a:t>
            </a:r>
            <a:r>
              <a:rPr lang="ko-KR" altLang="en-US" sz="1600" dirty="0"/>
              <a:t>예측</a:t>
            </a:r>
            <a:r>
              <a:rPr lang="en-US" altLang="ko-KR" sz="1600" dirty="0"/>
              <a:t>)</a:t>
            </a:r>
            <a:r>
              <a:rPr lang="ko-KR" altLang="en-US" sz="1600" dirty="0"/>
              <a:t>모델을 개발하고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테스트용 데이터를 이용하여 예측을 실시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머신러닝의</a:t>
            </a:r>
            <a:r>
              <a:rPr lang="ko-KR" altLang="en-US" sz="1600" dirty="0"/>
              <a:t> 목표 중 하나는 예측 정확도가 높은 모델을 만드는 것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2951819" y="6224369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12-8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머신러닝에서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예측모델의 개발 절차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55507-CAB5-445B-8FD5-12193862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5" y="4192516"/>
            <a:ext cx="3735415" cy="19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k-fold </a:t>
            </a:r>
            <a:r>
              <a:rPr lang="ko-KR" altLang="en-US" dirty="0"/>
              <a:t>교차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1"/>
            <a:ext cx="8685965" cy="60306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k-fold </a:t>
            </a:r>
            <a:r>
              <a:rPr lang="ko-KR" altLang="en-US" sz="2000" b="1" dirty="0">
                <a:solidFill>
                  <a:srgbClr val="437361"/>
                </a:solidFill>
              </a:rPr>
              <a:t>교차 검증의 방법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훈련용과 테스트용으로 데이터를 나눌 때 데이터가 어떻게 </a:t>
            </a:r>
            <a:r>
              <a:rPr lang="ko-KR" altLang="en-US" sz="1600" dirty="0" err="1"/>
              <a:t>나누어졌는가에</a:t>
            </a:r>
            <a:r>
              <a:rPr lang="ko-KR" altLang="en-US" sz="1600" dirty="0"/>
              <a:t> 따라 모델의 성능이 달라지는 문제가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 문제를 해결하는 방법은 데이터를 임의로 훈련용과 테스트용으로 나누어 모델을 개발하는 과정을 여러 번 반복하여 그곳에서 도출되는 예측 정확도의 평균을 구하는 것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이것을 체계화한 방법론이 </a:t>
            </a:r>
            <a:r>
              <a:rPr lang="en-US" altLang="ko-KR" sz="1600" dirty="0"/>
              <a:t>k-fold </a:t>
            </a:r>
            <a:r>
              <a:rPr lang="ko-KR" altLang="en-US" sz="1600" dirty="0"/>
              <a:t>교차 검증</a:t>
            </a:r>
            <a:r>
              <a:rPr lang="en-US" altLang="ko-KR" sz="1600" dirty="0"/>
              <a:t>(k-fold cross validation)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311860" y="6044348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12-9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k-fold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교차 검증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(k=4)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5D6A46-0F94-4586-9D53-FF16035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09" y="3744055"/>
            <a:ext cx="3825425" cy="23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3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k-fold </a:t>
            </a:r>
            <a:r>
              <a:rPr lang="ko-KR" altLang="en-US" dirty="0"/>
              <a:t>교차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95068"/>
            <a:ext cx="8550950" cy="4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en-US" altLang="ko-KR" sz="2000" b="1" dirty="0">
                <a:solidFill>
                  <a:srgbClr val="4F784C"/>
                </a:solidFill>
              </a:rPr>
              <a:t>R</a:t>
            </a:r>
            <a:r>
              <a:rPr lang="ko-KR" altLang="en-US" sz="2000" b="1" dirty="0">
                <a:solidFill>
                  <a:srgbClr val="4F784C"/>
                </a:solidFill>
              </a:rPr>
              <a:t>에서의 </a:t>
            </a:r>
            <a:r>
              <a:rPr lang="en-US" altLang="ko-KR" sz="2000" b="1" dirty="0">
                <a:solidFill>
                  <a:srgbClr val="4F784C"/>
                </a:solidFill>
              </a:rPr>
              <a:t>k-fold </a:t>
            </a:r>
            <a:r>
              <a:rPr lang="ko-KR" altLang="en-US" sz="2000" b="1" dirty="0">
                <a:solidFill>
                  <a:srgbClr val="4F784C"/>
                </a:solidFill>
              </a:rPr>
              <a:t>교차 검증</a:t>
            </a:r>
            <a:endParaRPr lang="en-US" altLang="ko-KR" sz="2000" b="1" dirty="0">
              <a:solidFill>
                <a:srgbClr val="4F784C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A95424-BC9F-42B3-80E6-CD517E040560}"/>
              </a:ext>
            </a:extLst>
          </p:cNvPr>
          <p:cNvSpPr/>
          <p:nvPr/>
        </p:nvSpPr>
        <p:spPr>
          <a:xfrm>
            <a:off x="841643" y="131376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CA564C-FBA1-4FA1-B1F9-B9258E064169}"/>
              </a:ext>
            </a:extLst>
          </p:cNvPr>
          <p:cNvSpPr/>
          <p:nvPr/>
        </p:nvSpPr>
        <p:spPr>
          <a:xfrm>
            <a:off x="841643" y="1787455"/>
            <a:ext cx="7443269" cy="46568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F7A3C-ECE4-4642-8E61-66649194F38D}"/>
              </a:ext>
            </a:extLst>
          </p:cNvPr>
          <p:cNvSpPr txBox="1"/>
          <p:nvPr/>
        </p:nvSpPr>
        <p:spPr>
          <a:xfrm>
            <a:off x="813092" y="138133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12-4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DA125-08FE-4A49-A48B-94B1A2E72A24}"/>
              </a:ext>
            </a:extLst>
          </p:cNvPr>
          <p:cNvSpPr txBox="1"/>
          <p:nvPr/>
        </p:nvSpPr>
        <p:spPr>
          <a:xfrm>
            <a:off x="898440" y="1837810"/>
            <a:ext cx="7273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library(</a:t>
            </a:r>
            <a:r>
              <a:rPr lang="en-US" altLang="ko-KR" sz="1600" dirty="0" err="1"/>
              <a:t>cvTools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en-US" altLang="ko-KR" sz="1600" dirty="0" err="1">
                <a:solidFill>
                  <a:srgbClr val="4F784C"/>
                </a:solidFill>
              </a:rPr>
              <a:t>cvFolds</a:t>
            </a:r>
            <a:r>
              <a:rPr lang="en-US" altLang="ko-KR" sz="1600" dirty="0">
                <a:solidFill>
                  <a:srgbClr val="4F784C"/>
                </a:solidFill>
              </a:rPr>
              <a:t>() </a:t>
            </a:r>
            <a:r>
              <a:rPr lang="ko-KR" altLang="en-US" sz="1600" dirty="0">
                <a:solidFill>
                  <a:srgbClr val="4F784C"/>
                </a:solidFill>
              </a:rPr>
              <a:t>함수 지원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k = 10 				</a:t>
            </a:r>
            <a:r>
              <a:rPr lang="en-US" altLang="ko-KR" sz="1600" dirty="0">
                <a:solidFill>
                  <a:srgbClr val="4F784C"/>
                </a:solidFill>
              </a:rPr>
              <a:t># 10-fold</a:t>
            </a:r>
          </a:p>
          <a:p>
            <a:r>
              <a:rPr lang="en-US" altLang="ko-KR" sz="1600" dirty="0"/>
              <a:t>folds &lt;- </a:t>
            </a:r>
            <a:r>
              <a:rPr lang="en-US" altLang="ko-KR" sz="1600" dirty="0" err="1"/>
              <a:t>cvFolds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(iris), K=k)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폴드</a:t>
            </a:r>
            <a:r>
              <a:rPr lang="ko-KR" altLang="en-US" sz="1600" dirty="0">
                <a:solidFill>
                  <a:srgbClr val="4F784C"/>
                </a:solidFill>
              </a:rPr>
              <a:t> 생성</a:t>
            </a:r>
          </a:p>
          <a:p>
            <a:endParaRPr lang="en-US" altLang="ko-KR" sz="1600" dirty="0"/>
          </a:p>
          <a:p>
            <a:r>
              <a:rPr lang="en-US" altLang="ko-KR" sz="1600" dirty="0"/>
              <a:t>acc &lt;- c()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폴드별</a:t>
            </a:r>
            <a:r>
              <a:rPr lang="ko-KR" altLang="en-US" sz="1600" dirty="0">
                <a:solidFill>
                  <a:srgbClr val="4F784C"/>
                </a:solidFill>
              </a:rPr>
              <a:t> 예측 정확도 저장용 벡터</a:t>
            </a:r>
          </a:p>
          <a:p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1:k)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ts.idx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folds$which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테스트용 데이터의 인덱스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ds.tr &lt;- iris[-</a:t>
            </a:r>
            <a:r>
              <a:rPr lang="en-US" altLang="ko-KR" sz="1600" dirty="0" err="1"/>
              <a:t>ts.idx</a:t>
            </a:r>
            <a:r>
              <a:rPr lang="en-US" altLang="ko-KR" sz="1600" dirty="0"/>
              <a:t>, 1:4]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훈련용 데이터셋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ds.ts</a:t>
            </a:r>
            <a:r>
              <a:rPr lang="en-US" altLang="ko-KR" sz="1600" dirty="0"/>
              <a:t> &lt;- iris[</a:t>
            </a:r>
            <a:r>
              <a:rPr lang="en-US" altLang="ko-KR" sz="1600" dirty="0" err="1"/>
              <a:t>ts.idx</a:t>
            </a:r>
            <a:r>
              <a:rPr lang="en-US" altLang="ko-KR" sz="1600" dirty="0"/>
              <a:t>, 1:4]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테스트용 데이터셋 </a:t>
            </a:r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/>
              <a:t>cl.tr &lt;- factor(iris[-</a:t>
            </a:r>
            <a:r>
              <a:rPr lang="en-US" altLang="ko-KR" sz="1600" dirty="0" err="1"/>
              <a:t>ts.idx</a:t>
            </a:r>
            <a:r>
              <a:rPr lang="en-US" altLang="ko-KR" sz="1600" dirty="0"/>
              <a:t>, 5])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훈련용 데이터셋의 그룹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품종</a:t>
            </a:r>
            <a:r>
              <a:rPr lang="en-US" altLang="ko-KR" sz="1600" dirty="0">
                <a:solidFill>
                  <a:srgbClr val="4F784C"/>
                </a:solidFill>
              </a:rPr>
              <a:t>) </a:t>
            </a:r>
            <a:r>
              <a:rPr lang="ko-KR" altLang="en-US" sz="1600" dirty="0">
                <a:solidFill>
                  <a:srgbClr val="4F784C"/>
                </a:solidFill>
              </a:rPr>
              <a:t>정보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cl.ts</a:t>
            </a:r>
            <a:r>
              <a:rPr lang="en-US" altLang="ko-KR" sz="1600" dirty="0"/>
              <a:t> &lt;- factor(iris[</a:t>
            </a:r>
            <a:r>
              <a:rPr lang="en-US" altLang="ko-KR" sz="1600" dirty="0" err="1"/>
              <a:t>ts.idx</a:t>
            </a:r>
            <a:r>
              <a:rPr lang="en-US" altLang="ko-KR" sz="1600" dirty="0"/>
              <a:t>, 5])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테스트용 데이터셋의 그룹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품종</a:t>
            </a:r>
            <a:r>
              <a:rPr lang="en-US" altLang="ko-KR" sz="1600" dirty="0">
                <a:solidFill>
                  <a:srgbClr val="4F784C"/>
                </a:solidFill>
              </a:rPr>
              <a:t>) </a:t>
            </a:r>
            <a:r>
              <a:rPr lang="ko-KR" altLang="en-US" sz="1600" dirty="0">
                <a:solidFill>
                  <a:srgbClr val="4F784C"/>
                </a:solidFill>
              </a:rPr>
              <a:t>정보</a:t>
            </a:r>
          </a:p>
          <a:p>
            <a:endParaRPr lang="ko-KR" altLang="en-US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pred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knn</a:t>
            </a:r>
            <a:r>
              <a:rPr lang="en-US" altLang="ko-KR" sz="1600" dirty="0"/>
              <a:t>(ds.tr, </a:t>
            </a:r>
            <a:r>
              <a:rPr lang="en-US" altLang="ko-KR" sz="1600" dirty="0" err="1"/>
              <a:t>ds.ts</a:t>
            </a:r>
            <a:r>
              <a:rPr lang="en-US" altLang="ko-KR" sz="1600" dirty="0"/>
              <a:t>, cl.tr, k = 5)</a:t>
            </a:r>
          </a:p>
          <a:p>
            <a:r>
              <a:rPr lang="en-US" altLang="ko-KR" sz="1600" dirty="0"/>
              <a:t> acc[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mean(</a:t>
            </a:r>
            <a:r>
              <a:rPr lang="en-US" altLang="ko-KR" sz="1600" dirty="0" err="1"/>
              <a:t>pred</a:t>
            </a:r>
            <a:r>
              <a:rPr lang="en-US" altLang="ko-KR" sz="1600" dirty="0"/>
              <a:t>==</a:t>
            </a:r>
            <a:r>
              <a:rPr lang="en-US" altLang="ko-KR" sz="1600" dirty="0" err="1"/>
              <a:t>cl.ts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예측 정확도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acc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폴드별</a:t>
            </a:r>
            <a:r>
              <a:rPr lang="ko-KR" altLang="en-US" sz="1600" dirty="0">
                <a:solidFill>
                  <a:srgbClr val="4F784C"/>
                </a:solidFill>
              </a:rPr>
              <a:t> 예측 정확도</a:t>
            </a:r>
          </a:p>
          <a:p>
            <a:r>
              <a:rPr lang="en-US" altLang="ko-KR" sz="1600" dirty="0"/>
              <a:t>mean(acc)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폴드평균</a:t>
            </a:r>
            <a:r>
              <a:rPr lang="ko-KR" altLang="en-US" sz="1600" dirty="0">
                <a:solidFill>
                  <a:srgbClr val="4F784C"/>
                </a:solidFill>
              </a:rPr>
              <a:t> 예측 정확도</a:t>
            </a:r>
          </a:p>
        </p:txBody>
      </p:sp>
    </p:spTree>
    <p:extLst>
      <p:ext uri="{BB962C8B-B14F-4D97-AF65-F5344CB8AC3E}">
        <p14:creationId xmlns:p14="http://schemas.microsoft.com/office/powerpoint/2010/main" val="91833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k-fold </a:t>
            </a:r>
            <a:r>
              <a:rPr lang="ko-KR" altLang="en-US" dirty="0"/>
              <a:t>교차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E531E2-7FC9-4980-925A-06D368AE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1" y="967056"/>
            <a:ext cx="7465708" cy="394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6B8497-919D-4907-BE78-F89A4F5E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71" y="1362026"/>
            <a:ext cx="7465708" cy="604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880221-9197-4CC4-ADC0-8E26AC8E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71" y="1961606"/>
            <a:ext cx="7465708" cy="380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7073C2-2BEC-4F7B-A740-C89C670A8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13" y="2338365"/>
            <a:ext cx="7465708" cy="1756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AB8AD8-C596-4934-BFFD-6F03DAAC3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455" y="4094181"/>
            <a:ext cx="7461804" cy="851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7851CD-B4D9-466D-86A8-A408C7BAF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993" y="4945631"/>
            <a:ext cx="7461804" cy="14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71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군집화와 분류의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280920" cy="29702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150" dirty="0">
                <a:solidFill>
                  <a:srgbClr val="437361"/>
                </a:solidFill>
              </a:rPr>
              <a:t>1. </a:t>
            </a:r>
            <a:r>
              <a:rPr lang="ko-KR" altLang="en-US" sz="2000" b="1" spc="-150" dirty="0" err="1">
                <a:solidFill>
                  <a:srgbClr val="4F784C"/>
                </a:solidFill>
              </a:rPr>
              <a:t>머신러닝의</a:t>
            </a:r>
            <a:r>
              <a:rPr lang="ko-KR" altLang="en-US" sz="2000" b="1" spc="-150" dirty="0">
                <a:solidFill>
                  <a:srgbClr val="4F784C"/>
                </a:solidFill>
              </a:rPr>
              <a:t> 등장</a:t>
            </a:r>
            <a:r>
              <a:rPr lang="ko-KR" altLang="en-US" sz="1800" b="1" spc="-150" dirty="0">
                <a:solidFill>
                  <a:schemeClr val="accent3"/>
                </a:solidFill>
              </a:rPr>
              <a:t>   </a:t>
            </a:r>
            <a:endParaRPr lang="en-US" altLang="ko-KR" sz="1800" b="1" spc="-150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/>
              <a:t>머신러닝은</a:t>
            </a:r>
            <a:r>
              <a:rPr lang="ko-KR" altLang="en-US" sz="1600" spc="-150" dirty="0"/>
              <a:t> 방대한 데이터를 컴퓨터가 스스로 분석하고 학습하여 유용한 정보를 얻어내거나 미래를 예측하기 위한 예측모델을 만들어내는 기술</a:t>
            </a:r>
            <a:endParaRPr lang="en-US" altLang="ko-KR" sz="1600" spc="-1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/>
              <a:t>머신러닝의</a:t>
            </a:r>
            <a:r>
              <a:rPr lang="ko-KR" altLang="en-US" sz="1600" spc="-150" dirty="0"/>
              <a:t> 대표적 기술 중의 하나는 군집화</a:t>
            </a:r>
            <a:r>
              <a:rPr lang="en-US" altLang="ko-KR" sz="1600" spc="-150" dirty="0"/>
              <a:t>(</a:t>
            </a:r>
            <a:r>
              <a:rPr lang="en-US" altLang="ko-KR" sz="1600" spc="-150" dirty="0" err="1"/>
              <a:t>clusterig</a:t>
            </a:r>
            <a:r>
              <a:rPr lang="en-US" altLang="ko-KR" sz="1600" spc="-150" dirty="0"/>
              <a:t>)</a:t>
            </a:r>
            <a:r>
              <a:rPr lang="ko-KR" altLang="en-US" sz="1600" spc="-150" dirty="0"/>
              <a:t>와 분류</a:t>
            </a:r>
            <a:r>
              <a:rPr lang="en-US" altLang="ko-KR" sz="1600" spc="-150" dirty="0"/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154342" y="6129300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12-1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머신러닝의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응용 분야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8D0E1D-B2B2-4A03-969B-1ACCEA95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6" y="2792930"/>
            <a:ext cx="5419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군집화와 분류의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39" y="728739"/>
            <a:ext cx="8415936" cy="30603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F784C"/>
                </a:solidFill>
              </a:rPr>
              <a:t>군집화와 분류의 개념</a:t>
            </a:r>
            <a:r>
              <a:rPr lang="ko-KR" altLang="en-US" sz="1800" b="1" dirty="0">
                <a:solidFill>
                  <a:srgbClr val="4F784C"/>
                </a:solidFill>
              </a:rPr>
              <a:t>   </a:t>
            </a:r>
            <a:endParaRPr lang="en-US" altLang="ko-KR" sz="1800" b="1" dirty="0">
              <a:solidFill>
                <a:srgbClr val="4F784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군집화</a:t>
            </a:r>
            <a:r>
              <a:rPr lang="en-US" altLang="ko-KR" sz="1600" dirty="0"/>
              <a:t>(clustering): </a:t>
            </a:r>
            <a:r>
              <a:rPr lang="ko-KR" altLang="en-US" sz="1600" dirty="0"/>
              <a:t>주어진 대상 데이터들을 유사성이 높은 것끼리 묶어주는 기술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이러한 묶음을 군집</a:t>
            </a:r>
            <a:r>
              <a:rPr lang="en-US" altLang="ko-KR" sz="1600" dirty="0"/>
              <a:t>cluster, </a:t>
            </a:r>
            <a:r>
              <a:rPr lang="ko-KR" altLang="en-US" sz="1600" dirty="0"/>
              <a:t>범주</a:t>
            </a:r>
            <a:r>
              <a:rPr lang="en-US" altLang="ko-KR" sz="1600" dirty="0"/>
              <a:t>category, </a:t>
            </a:r>
            <a:r>
              <a:rPr lang="ko-KR" altLang="en-US" sz="1600" dirty="0"/>
              <a:t>그룹</a:t>
            </a:r>
            <a:r>
              <a:rPr lang="en-US" altLang="ko-KR" sz="1600" dirty="0"/>
              <a:t>group, class </a:t>
            </a:r>
            <a:r>
              <a:rPr lang="ko-KR" altLang="en-US" sz="1600" dirty="0"/>
              <a:t>등 다양한 용어로 부름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분류</a:t>
            </a:r>
            <a:r>
              <a:rPr lang="en-US" altLang="ko-KR" sz="1600" dirty="0"/>
              <a:t>(classification): </a:t>
            </a:r>
            <a:r>
              <a:rPr lang="ko-KR" altLang="en-US" sz="1600" dirty="0"/>
              <a:t>그룹</a:t>
            </a:r>
            <a:r>
              <a:rPr lang="en-US" altLang="ko-KR" sz="1600" dirty="0"/>
              <a:t>group, class</a:t>
            </a:r>
            <a:r>
              <a:rPr lang="ko-KR" altLang="en-US" sz="1600" dirty="0"/>
              <a:t>의 형태로 알려진 데이터들이 있을 때 그룹을 모르는 어떤 데이터에 대해 어느 그룹에 속하는지를 예측하는 기술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154338" y="5367211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12-2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군집화의 예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79054-A2F3-4225-A6A5-44591326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85" y="3293985"/>
            <a:ext cx="5580620" cy="20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군집화와 분류의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370930" cy="5535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4F784C"/>
                </a:solidFill>
              </a:rPr>
              <a:t>   </a:t>
            </a: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군집화</a:t>
            </a:r>
            <a:r>
              <a:rPr lang="en-US" altLang="ko-KR" sz="1700" dirty="0"/>
              <a:t>(clustering): </a:t>
            </a:r>
            <a:r>
              <a:rPr lang="ko-KR" altLang="en-US" sz="1700" dirty="0"/>
              <a:t>주어진 대상 데이터들을 유사성이 높은 것끼리 묶어주는 기술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이러한 묶음을 군집</a:t>
            </a:r>
            <a:r>
              <a:rPr lang="en-US" altLang="ko-KR" sz="1700" dirty="0"/>
              <a:t>cluster, </a:t>
            </a:r>
            <a:r>
              <a:rPr lang="ko-KR" altLang="en-US" sz="1700" dirty="0"/>
              <a:t>범주</a:t>
            </a:r>
            <a:r>
              <a:rPr lang="en-US" altLang="ko-KR" sz="1700" dirty="0"/>
              <a:t>category, </a:t>
            </a:r>
            <a:r>
              <a:rPr lang="ko-KR" altLang="en-US" sz="1700" dirty="0"/>
              <a:t>그룹</a:t>
            </a:r>
            <a:r>
              <a:rPr lang="en-US" altLang="ko-KR" sz="1700" dirty="0"/>
              <a:t>group, class </a:t>
            </a:r>
            <a:r>
              <a:rPr lang="ko-KR" altLang="en-US" sz="1700" dirty="0"/>
              <a:t>등 다양한 용어로 부름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분류</a:t>
            </a:r>
            <a:r>
              <a:rPr lang="en-US" altLang="ko-KR" sz="1700" dirty="0"/>
              <a:t>(classification): </a:t>
            </a:r>
            <a:r>
              <a:rPr lang="ko-KR" altLang="en-US" sz="1700" dirty="0"/>
              <a:t>그룹</a:t>
            </a:r>
            <a:r>
              <a:rPr lang="en-US" altLang="ko-KR" sz="1700" dirty="0"/>
              <a:t>group, class</a:t>
            </a:r>
            <a:r>
              <a:rPr lang="ko-KR" altLang="en-US" sz="1700" dirty="0"/>
              <a:t>의 형태로 알려진 데이터들이 있을 때 그룹을 모르는 어떤 데이터에 대해 어느 그룹에 속하는지를 예측하는 기술</a:t>
            </a:r>
            <a:endParaRPr lang="en-US" altLang="ko-KR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154341" y="3679540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12-3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분류 문제의 예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2D8E4C-3FBA-4D26-A107-06EEDEDE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4" y="1088740"/>
            <a:ext cx="37528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97000B-B7DF-4AB3-8DAB-E687E0A15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E882-4F1A-445D-81A3-1A4BDFD0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7377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과정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FEE883-FF10-4472-A15A-6B683294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25" y="2216363"/>
            <a:ext cx="4950550" cy="43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4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2B9037-CADD-4F77-AD02-87F577DC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60" y="1133745"/>
            <a:ext cx="5552880" cy="491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A9236-CE2D-487D-8FCD-408D8A5E1E3C}"/>
              </a:ext>
            </a:extLst>
          </p:cNvPr>
          <p:cNvSpPr txBox="1"/>
          <p:nvPr/>
        </p:nvSpPr>
        <p:spPr>
          <a:xfrm>
            <a:off x="3154342" y="604928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12-4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k-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평균 군집화의 과정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076460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1149</Words>
  <Application>Microsoft Office PowerPoint</Application>
  <PresentationFormat>화면 슬라이드 쇼(4:3)</PresentationFormat>
  <Paragraphs>258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12. 군집화와 분류</vt:lpstr>
      <vt:lpstr>PowerPoint 프레젠테이션</vt:lpstr>
      <vt:lpstr>PowerPoint 프레젠테이션</vt:lpstr>
      <vt:lpstr>1. 군집화와 분류의 개요</vt:lpstr>
      <vt:lpstr>1. 군집화와 분류의 개요</vt:lpstr>
      <vt:lpstr>1. 군집화와 분류의 개요</vt:lpstr>
      <vt:lpstr>PowerPoint 프레젠테이션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PowerPoint 프레젠테이션</vt:lpstr>
      <vt:lpstr>3. k-최근접 이웃 분류</vt:lpstr>
      <vt:lpstr>3. k-최근접 이웃 분류</vt:lpstr>
      <vt:lpstr>3. k-최근접 이웃 분류</vt:lpstr>
      <vt:lpstr>3. k-최근접 이웃 분류</vt:lpstr>
      <vt:lpstr>3. k-최근접 이웃 분류</vt:lpstr>
      <vt:lpstr>3. k-최근접 이웃 분류</vt:lpstr>
      <vt:lpstr>3. k-최근접 이웃 분류</vt:lpstr>
      <vt:lpstr>여기서 잠깐! k-최근접 이웃 분류의 궁금한 점</vt:lpstr>
      <vt:lpstr>PowerPoint 프레젠테이션</vt:lpstr>
      <vt:lpstr>4. k-fold 교차 검증</vt:lpstr>
      <vt:lpstr>4. k-fold 교차 검증</vt:lpstr>
      <vt:lpstr>4. k-fold 교차 검증</vt:lpstr>
      <vt:lpstr>4. k-fold 교차 검증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729</cp:revision>
  <dcterms:created xsi:type="dcterms:W3CDTF">2012-07-23T02:34:37Z</dcterms:created>
  <dcterms:modified xsi:type="dcterms:W3CDTF">2019-08-20T06:46:10Z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