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2" r:id="rId8"/>
    <p:sldId id="281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CE"/>
    <a:srgbClr val="5B9ACD"/>
    <a:srgbClr val="5D9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0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2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60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9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0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t.molit.go.kr/" TargetMode="External"/><Relationship Id="rId2" Type="http://schemas.openxmlformats.org/officeDocument/2006/relationships/hyperlink" Target="http://data.seoul.go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ED693-167F-475D-856D-31883AF6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sz="2400" dirty="0">
                <a:latin typeface="+mn-ea"/>
                <a:ea typeface="+mn-ea"/>
              </a:rPr>
              <a:t>처음 시작하는 </a:t>
            </a:r>
            <a:br>
              <a:rPr lang="en-US" altLang="ko-KR" sz="4000" dirty="0">
                <a:latin typeface="+mn-ea"/>
                <a:ea typeface="+mn-ea"/>
              </a:rPr>
            </a:br>
            <a:r>
              <a:rPr lang="en-US" altLang="ko-KR" sz="4400" dirty="0">
                <a:latin typeface="+mn-ea"/>
                <a:ea typeface="+mn-ea"/>
              </a:rPr>
              <a:t>R </a:t>
            </a:r>
            <a:r>
              <a:rPr lang="ko-KR" altLang="en-US" sz="4400" dirty="0">
                <a:latin typeface="+mn-ea"/>
                <a:ea typeface="+mn-ea"/>
              </a:rPr>
              <a:t>데이터 분석 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F72B6-26F9-4B5A-BC5B-9ADF94B12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14</a:t>
            </a:r>
            <a:r>
              <a:rPr lang="ko-KR" altLang="en-US" dirty="0">
                <a:latin typeface="+mn-ea"/>
              </a:rPr>
              <a:t>강 프로젝트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/>
              <a:t>지하철역 주변 아파트 가격 알아보기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746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FF1BA6-1E48-40C3-99E5-583022A1C3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A65455-FA42-46BB-81E6-9B4CF5C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공공 데이터 다운로드</a:t>
            </a:r>
            <a:endParaRPr lang="en-US" altLang="ko-KR" dirty="0"/>
          </a:p>
          <a:p>
            <a:r>
              <a:rPr lang="ko-KR" altLang="en-US" dirty="0"/>
              <a:t>지하철역 데이터 가공하기</a:t>
            </a:r>
            <a:endParaRPr lang="en-US" altLang="ko-KR" dirty="0"/>
          </a:p>
          <a:p>
            <a:r>
              <a:rPr lang="ko-KR" altLang="en-US" dirty="0"/>
              <a:t>아파트 실거래가 데이터 가공하기</a:t>
            </a:r>
            <a:endParaRPr lang="en-US" altLang="ko-KR" dirty="0"/>
          </a:p>
          <a:p>
            <a:r>
              <a:rPr lang="ko-KR" altLang="en-US" dirty="0"/>
              <a:t>구글 지도에 지하철역과 아파트 가격 표시하기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86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8733A-EB8C-494E-8184-7AB591B7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88B3A-4B6A-4A01-8FD5-62EC9FE3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 지도를 활용하여 서울시 지도에 지하철역과 주변 아파트 실거래가 표시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E2C4D4-D29B-418C-860E-366CB8BC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6" y="2146736"/>
            <a:ext cx="4513882" cy="441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9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F967-8BEA-4EE7-AEAD-CFE248ED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공공 데이터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60A19-B7C4-45FC-8FBA-AABF2D56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지하철역 정보 다운로드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 err="1"/>
              <a:t>서울열린데이터광장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http://data.seoul.go.kr/</a:t>
            </a:r>
            <a:endParaRPr lang="en-US" altLang="ko-KR" dirty="0"/>
          </a:p>
          <a:p>
            <a:pPr lvl="2"/>
            <a:r>
              <a:rPr lang="ko-KR" altLang="en-US" dirty="0"/>
              <a:t>서울교통공사 지하철역 주소 및 전화번호 정보</a:t>
            </a:r>
            <a:r>
              <a:rPr lang="en-US" altLang="ko-KR" dirty="0"/>
              <a:t> &gt; </a:t>
            </a:r>
            <a:r>
              <a:rPr lang="ko-KR" altLang="en-US" dirty="0" err="1"/>
              <a:t>역별</a:t>
            </a:r>
            <a:r>
              <a:rPr lang="ko-KR" altLang="en-US" dirty="0"/>
              <a:t> 주소 및 전화번호</a:t>
            </a:r>
            <a:r>
              <a:rPr lang="en-US" altLang="ko-KR" dirty="0"/>
              <a:t>.xlsx </a:t>
            </a:r>
            <a:r>
              <a:rPr lang="ko-KR" altLang="en-US" dirty="0"/>
              <a:t>항목 다운로드</a:t>
            </a:r>
            <a:endParaRPr lang="en-US" altLang="ko-KR" dirty="0"/>
          </a:p>
          <a:p>
            <a:pPr lvl="2"/>
            <a:r>
              <a:rPr lang="ko-KR" altLang="en-US" dirty="0"/>
              <a:t>엑셀파일 </a:t>
            </a:r>
            <a:r>
              <a:rPr lang="en-US" altLang="ko-KR" dirty="0"/>
              <a:t>&gt; 2</a:t>
            </a:r>
            <a:r>
              <a:rPr lang="ko-KR" altLang="en-US" dirty="0"/>
              <a:t>호선 데이터 추출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아파트 실거래가</a:t>
            </a:r>
            <a:endParaRPr lang="en-US" altLang="ko-KR" dirty="0"/>
          </a:p>
          <a:p>
            <a:pPr lvl="1"/>
            <a:r>
              <a:rPr lang="ko-KR" altLang="en-US" dirty="0"/>
              <a:t>국토교통부 실거래가 공개시스템</a:t>
            </a:r>
            <a:r>
              <a:rPr lang="en-US" altLang="ko-KR" dirty="0"/>
              <a:t> : </a:t>
            </a:r>
            <a:r>
              <a:rPr lang="en-US" altLang="ko-KR" dirty="0">
                <a:hlinkClick r:id="rId3"/>
              </a:rPr>
              <a:t>http://rt.molit.go.kr/</a:t>
            </a:r>
            <a:endParaRPr lang="en-US" altLang="ko-KR" dirty="0"/>
          </a:p>
          <a:p>
            <a:pPr lvl="2"/>
            <a:r>
              <a:rPr lang="ko-KR" altLang="en-US" dirty="0"/>
              <a:t>실거래가 자료 제공 </a:t>
            </a:r>
            <a:r>
              <a:rPr lang="en-US" altLang="ko-KR" dirty="0"/>
              <a:t>&gt; </a:t>
            </a:r>
            <a:r>
              <a:rPr lang="ko-KR" altLang="en-US" dirty="0"/>
              <a:t>날짜와 지역 선택 </a:t>
            </a:r>
            <a:r>
              <a:rPr lang="en-US" altLang="ko-KR" dirty="0"/>
              <a:t>&gt; csv </a:t>
            </a:r>
            <a:r>
              <a:rPr lang="ko-KR" altLang="en-US" dirty="0"/>
              <a:t>파일 다운로드</a:t>
            </a:r>
            <a:endParaRPr lang="en-US" altLang="ko-KR" dirty="0"/>
          </a:p>
          <a:p>
            <a:pPr lvl="2"/>
            <a:r>
              <a:rPr lang="en-US" altLang="ko-KR" dirty="0"/>
              <a:t>csv</a:t>
            </a:r>
            <a:r>
              <a:rPr lang="ko-KR" altLang="en-US" dirty="0"/>
              <a:t>파일 </a:t>
            </a:r>
            <a:r>
              <a:rPr lang="en-US" altLang="ko-KR" dirty="0"/>
              <a:t>&gt; </a:t>
            </a:r>
            <a:r>
              <a:rPr lang="ko-KR" altLang="en-US" dirty="0" err="1"/>
              <a:t>시군구</a:t>
            </a:r>
            <a:r>
              <a:rPr lang="en-US" altLang="ko-KR" dirty="0"/>
              <a:t>, </a:t>
            </a:r>
            <a:r>
              <a:rPr lang="ko-KR" altLang="en-US" dirty="0"/>
              <a:t>번지</a:t>
            </a:r>
            <a:r>
              <a:rPr lang="en-US" altLang="ko-KR" dirty="0"/>
              <a:t>, </a:t>
            </a:r>
            <a:r>
              <a:rPr lang="ko-KR" altLang="en-US" dirty="0" err="1"/>
              <a:t>단지명</a:t>
            </a:r>
            <a:r>
              <a:rPr lang="en-US" altLang="ko-KR" dirty="0"/>
              <a:t>, </a:t>
            </a:r>
            <a:r>
              <a:rPr lang="ko-KR" altLang="en-US" dirty="0"/>
              <a:t>전용면적</a:t>
            </a:r>
            <a:r>
              <a:rPr lang="en-US" altLang="ko-KR" dirty="0"/>
              <a:t>, </a:t>
            </a:r>
            <a:r>
              <a:rPr lang="ko-KR" altLang="en-US" dirty="0"/>
              <a:t>거래금액 데이터 추출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7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C57DC-D104-44D0-ABD2-F597BAB3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지하철역 데이터 가공하기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52CCB-667F-4B56-AEC9-827F715D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원시 데이터 가져오기 </a:t>
            </a:r>
            <a:endParaRPr lang="en-US" altLang="ko-KR" dirty="0"/>
          </a:p>
          <a:p>
            <a:pPr lvl="1"/>
            <a:r>
              <a:rPr lang="ko-KR" altLang="en-US" dirty="0"/>
              <a:t>엑셀파일 로드 </a:t>
            </a:r>
            <a:r>
              <a:rPr lang="en-US" altLang="ko-KR" dirty="0"/>
              <a:t>&gt; </a:t>
            </a:r>
            <a:r>
              <a:rPr lang="ko-KR" altLang="en-US" dirty="0"/>
              <a:t>변수 할당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지하철역 좌표 정보 구하기</a:t>
            </a:r>
            <a:endParaRPr lang="en-US" altLang="ko-KR" dirty="0"/>
          </a:p>
          <a:p>
            <a:pPr lvl="1"/>
            <a:r>
              <a:rPr lang="en-US" altLang="ko-KR" dirty="0" err="1"/>
              <a:t>ggmap</a:t>
            </a:r>
            <a:r>
              <a:rPr lang="en-US" altLang="ko-KR" dirty="0"/>
              <a:t> </a:t>
            </a:r>
            <a:r>
              <a:rPr lang="ko-KR" altLang="en-US" dirty="0"/>
              <a:t>패키지 로드 </a:t>
            </a:r>
            <a:r>
              <a:rPr lang="en-US" altLang="ko-KR" dirty="0"/>
              <a:t>&gt; geocode() </a:t>
            </a:r>
            <a:r>
              <a:rPr lang="ko-KR" altLang="en-US" dirty="0"/>
              <a:t>함수를 이용 위경도 정보 가져오기</a:t>
            </a:r>
            <a:endParaRPr lang="en-US" altLang="ko-KR" dirty="0"/>
          </a:p>
          <a:p>
            <a:pPr lvl="1"/>
            <a:r>
              <a:rPr lang="ko-KR" altLang="en-US" dirty="0"/>
              <a:t>원시 데이터와 위경도 데이터 결합</a:t>
            </a:r>
          </a:p>
        </p:txBody>
      </p:sp>
    </p:spTree>
    <p:extLst>
      <p:ext uri="{BB962C8B-B14F-4D97-AF65-F5344CB8AC3E}">
        <p14:creationId xmlns:p14="http://schemas.microsoft.com/office/powerpoint/2010/main" val="57980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6129A-57EA-4821-9AD1-4826321A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아파트 실거래가 데이터 가공하기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65148-9F56-490E-A6F7-4E8373BF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전용면적별 거래 가격</a:t>
            </a:r>
            <a:endParaRPr lang="en-US" altLang="ko-KR" dirty="0"/>
          </a:p>
          <a:p>
            <a:pPr lvl="1"/>
            <a:r>
              <a:rPr lang="en-US" altLang="ko-KR" dirty="0"/>
              <a:t>csv</a:t>
            </a:r>
            <a:r>
              <a:rPr lang="ko-KR" altLang="en-US" dirty="0"/>
              <a:t>파일 로드 </a:t>
            </a:r>
            <a:r>
              <a:rPr lang="en-US" altLang="ko-KR" dirty="0"/>
              <a:t>&gt; </a:t>
            </a:r>
            <a:r>
              <a:rPr lang="ko-KR" altLang="en-US" dirty="0"/>
              <a:t>변수 할당 </a:t>
            </a:r>
            <a:r>
              <a:rPr lang="en-US" altLang="ko-KR" dirty="0"/>
              <a:t>&gt; </a:t>
            </a:r>
            <a:r>
              <a:rPr lang="ko-KR" altLang="en-US" dirty="0"/>
              <a:t>전용면적 소수점 이하 반올림</a:t>
            </a:r>
            <a:endParaRPr lang="en-US" altLang="ko-KR" dirty="0"/>
          </a:p>
          <a:p>
            <a:pPr lvl="1"/>
            <a:r>
              <a:rPr lang="ko-KR" altLang="en-US" dirty="0"/>
              <a:t>데이터 량이 가장 많은 </a:t>
            </a:r>
            <a:r>
              <a:rPr lang="en-US" altLang="ko-KR" dirty="0"/>
              <a:t>85m² </a:t>
            </a:r>
            <a:r>
              <a:rPr lang="ko-KR" altLang="en-US" dirty="0"/>
              <a:t>데이터 추출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아파트 단지별 평균 거래 금액</a:t>
            </a:r>
            <a:endParaRPr lang="en-US" altLang="ko-KR" dirty="0"/>
          </a:p>
          <a:p>
            <a:pPr lvl="1"/>
            <a:r>
              <a:rPr lang="ko-KR" altLang="en-US" dirty="0"/>
              <a:t>거래금액 쉼표 제거 </a:t>
            </a:r>
            <a:r>
              <a:rPr lang="en-US" altLang="ko-KR" dirty="0"/>
              <a:t>&gt; </a:t>
            </a:r>
            <a:r>
              <a:rPr lang="ko-KR" altLang="en-US" dirty="0"/>
              <a:t>문자형을 정수형으로 변환 </a:t>
            </a:r>
            <a:r>
              <a:rPr lang="en-US" altLang="ko-KR" dirty="0"/>
              <a:t>&gt; </a:t>
            </a:r>
            <a:r>
              <a:rPr lang="ko-KR" altLang="en-US" dirty="0"/>
              <a:t>단지별 평균 가격 추출 </a:t>
            </a:r>
            <a:r>
              <a:rPr lang="en-US" altLang="ko-KR" dirty="0"/>
              <a:t>&gt; </a:t>
            </a:r>
            <a:r>
              <a:rPr lang="ko-KR" altLang="en-US" dirty="0" err="1"/>
              <a:t>중복값</a:t>
            </a:r>
            <a:r>
              <a:rPr lang="ko-KR" altLang="en-US" dirty="0"/>
              <a:t> 제거</a:t>
            </a:r>
            <a:endParaRPr lang="en-US" altLang="ko-KR" dirty="0"/>
          </a:p>
          <a:p>
            <a:pPr lvl="1"/>
            <a:r>
              <a:rPr lang="en-US" altLang="ko-KR" dirty="0"/>
              <a:t>85m² </a:t>
            </a:r>
            <a:r>
              <a:rPr lang="ko-KR" altLang="en-US" dirty="0"/>
              <a:t>데이터와 평균거래가격 데이터 결합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373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28C05-2CA4-457C-83E3-A3D043A8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E6DA6-12C2-42C9-A787-BE9DB0CCA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시군구와</a:t>
            </a:r>
            <a:r>
              <a:rPr lang="ko-KR" altLang="en-US" dirty="0"/>
              <a:t> 번지를 하나로 합치기</a:t>
            </a:r>
            <a:endParaRPr lang="en-US" altLang="ko-KR" dirty="0"/>
          </a:p>
          <a:p>
            <a:pPr lvl="1"/>
            <a:r>
              <a:rPr lang="ko-KR" altLang="en-US" dirty="0" err="1"/>
              <a:t>시군구</a:t>
            </a:r>
            <a:r>
              <a:rPr lang="ko-KR" altLang="en-US" dirty="0"/>
              <a:t> 열과 번지 열 결합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좌표 정보 추가 후 최종 데이터 만들기</a:t>
            </a:r>
            <a:endParaRPr lang="en-US" altLang="ko-KR" dirty="0"/>
          </a:p>
          <a:p>
            <a:pPr lvl="1"/>
            <a:r>
              <a:rPr lang="en-US" altLang="ko-KR" dirty="0" err="1"/>
              <a:t>ggmap</a:t>
            </a:r>
            <a:r>
              <a:rPr lang="en-US" altLang="ko-KR" dirty="0"/>
              <a:t> </a:t>
            </a:r>
            <a:r>
              <a:rPr lang="ko-KR" altLang="en-US" dirty="0"/>
              <a:t>패키지 로드 </a:t>
            </a:r>
            <a:r>
              <a:rPr lang="en-US" altLang="ko-KR" dirty="0"/>
              <a:t>&gt; geocode() </a:t>
            </a:r>
            <a:r>
              <a:rPr lang="ko-KR" altLang="en-US" dirty="0"/>
              <a:t>함수를 이용 위경도 정보 가져오기</a:t>
            </a:r>
            <a:endParaRPr lang="en-US" altLang="ko-KR" dirty="0"/>
          </a:p>
          <a:p>
            <a:pPr lvl="1"/>
            <a:r>
              <a:rPr lang="ko-KR" altLang="en-US" dirty="0" err="1"/>
              <a:t>단지명</a:t>
            </a:r>
            <a:r>
              <a:rPr lang="en-US" altLang="ko-KR" dirty="0"/>
              <a:t>, </a:t>
            </a:r>
            <a:r>
              <a:rPr lang="ko-KR" altLang="en-US" dirty="0"/>
              <a:t>전용면적</a:t>
            </a:r>
            <a:r>
              <a:rPr lang="en-US" altLang="ko-KR" dirty="0"/>
              <a:t>, </a:t>
            </a:r>
            <a:r>
              <a:rPr lang="ko-KR" altLang="en-US" dirty="0"/>
              <a:t>거래금액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위경도 데이터 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766710-D127-4B6B-B31B-82072F59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255054"/>
            <a:ext cx="48672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2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8ADC3-379B-4ED6-87C3-A1EFA2AE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구글 지도에 지하철역과 아파트 가격 표시하기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1C91B-E5B2-4CBB-953C-92C2092D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마포구 지도 가져오기</a:t>
            </a:r>
            <a:endParaRPr lang="en-US" altLang="ko-KR" dirty="0"/>
          </a:p>
          <a:p>
            <a:pPr lvl="1"/>
            <a:r>
              <a:rPr lang="en-US" altLang="ko-KR" dirty="0" err="1"/>
              <a:t>ggmap</a:t>
            </a:r>
            <a:r>
              <a:rPr lang="en-US" altLang="ko-KR" dirty="0"/>
              <a:t> </a:t>
            </a:r>
            <a:r>
              <a:rPr lang="ko-KR" altLang="en-US" dirty="0"/>
              <a:t>패키지 로드 </a:t>
            </a:r>
            <a:r>
              <a:rPr lang="en-US" altLang="ko-KR" dirty="0"/>
              <a:t>&gt; </a:t>
            </a:r>
            <a:r>
              <a:rPr lang="en-US" altLang="ko-KR" dirty="0" err="1"/>
              <a:t>get_googlemap</a:t>
            </a:r>
            <a:r>
              <a:rPr lang="en-US" altLang="ko-KR" dirty="0"/>
              <a:t>() </a:t>
            </a:r>
            <a:r>
              <a:rPr lang="ko-KR" altLang="en-US" dirty="0"/>
              <a:t>로 지도 정보 저장 </a:t>
            </a:r>
            <a:r>
              <a:rPr lang="en-US" altLang="ko-KR" dirty="0"/>
              <a:t>&gt; </a:t>
            </a:r>
            <a:r>
              <a:rPr lang="en-US" altLang="ko-KR" dirty="0" err="1"/>
              <a:t>ggmap</a:t>
            </a:r>
            <a:r>
              <a:rPr lang="en-US" altLang="ko-KR" dirty="0"/>
              <a:t>()</a:t>
            </a:r>
            <a:r>
              <a:rPr lang="ko-KR" altLang="en-US" dirty="0"/>
              <a:t>으로 지도 표현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지하철역 위치 및 아파트 가격 정보 표시하기</a:t>
            </a:r>
            <a:endParaRPr lang="en-US" altLang="ko-KR" dirty="0"/>
          </a:p>
          <a:p>
            <a:pPr lvl="1"/>
            <a:r>
              <a:rPr lang="en-US" altLang="ko-KR" dirty="0"/>
              <a:t>ggplot2 </a:t>
            </a:r>
            <a:r>
              <a:rPr lang="ko-KR" altLang="en-US" dirty="0"/>
              <a:t>패키지 로드 </a:t>
            </a:r>
            <a:r>
              <a:rPr lang="en-US" altLang="ko-KR" dirty="0"/>
              <a:t>&gt; </a:t>
            </a:r>
            <a:r>
              <a:rPr lang="en-US" altLang="ko-KR" dirty="0" err="1"/>
              <a:t>ggmap</a:t>
            </a:r>
            <a:r>
              <a:rPr lang="en-US" altLang="ko-KR" dirty="0"/>
              <a:t>() </a:t>
            </a:r>
            <a:r>
              <a:rPr lang="ko-KR" altLang="en-US" dirty="0"/>
              <a:t>위에 역위치 및 역명 레이어 추가</a:t>
            </a:r>
            <a:endParaRPr lang="en-US" altLang="ko-KR" dirty="0"/>
          </a:p>
          <a:p>
            <a:pPr lvl="1"/>
            <a:r>
              <a:rPr lang="ko-KR" altLang="en-US" dirty="0"/>
              <a:t>아파트 </a:t>
            </a:r>
            <a:r>
              <a:rPr lang="ko-KR" altLang="en-US" dirty="0" err="1"/>
              <a:t>단지명</a:t>
            </a:r>
            <a:r>
              <a:rPr lang="en-US" altLang="ko-KR" dirty="0"/>
              <a:t>, </a:t>
            </a:r>
            <a:r>
              <a:rPr lang="ko-KR" altLang="en-US" dirty="0"/>
              <a:t>거래금액 레이어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193264-7194-4110-9F98-E2BFA995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487" y="2932921"/>
            <a:ext cx="3893009" cy="38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0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CDD6C36-34E3-40BA-9CAD-9BD6F62E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D19B4-A2E4-4D98-9D99-EB24CA284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59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0</TotalTime>
  <Words>296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돋움</vt:lpstr>
      <vt:lpstr>Calisto MT</vt:lpstr>
      <vt:lpstr>Trebuchet MS</vt:lpstr>
      <vt:lpstr>Wingdings 2</vt:lpstr>
      <vt:lpstr>슬레이트</vt:lpstr>
      <vt:lpstr>처음 시작하는  R 데이터 분석 </vt:lpstr>
      <vt:lpstr>목차</vt:lpstr>
      <vt:lpstr>프로젝트 목표</vt:lpstr>
      <vt:lpstr>공공 데이터 다운로드</vt:lpstr>
      <vt:lpstr>지하철역 데이터 가공하기</vt:lpstr>
      <vt:lpstr>아파트 실거래가 데이터 가공하기</vt:lpstr>
      <vt:lpstr>PowerPoint 프레젠테이션</vt:lpstr>
      <vt:lpstr>구글 지도에 지하철역과 아파트 가격 표시하기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시작하는  R 데이터 분석 </dc:title>
  <dc:creator/>
  <cp:lastModifiedBy> </cp:lastModifiedBy>
  <cp:revision>2</cp:revision>
  <dcterms:created xsi:type="dcterms:W3CDTF">2018-10-03T14:36:47Z</dcterms:created>
  <dcterms:modified xsi:type="dcterms:W3CDTF">2018-10-03T14:36:52Z</dcterms:modified>
</cp:coreProperties>
</file>