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78" r:id="rId5"/>
    <p:sldId id="277" r:id="rId6"/>
    <p:sldId id="279" r:id="rId7"/>
    <p:sldId id="280" r:id="rId8"/>
    <p:sldId id="281" r:id="rId9"/>
    <p:sldId id="282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강 데이터 분석과 구조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데이터는 어떻게 생겼을까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9481D4-26B8-4AEF-AAFE-111C1E3F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함수 </a:t>
            </a:r>
            <a:r>
              <a:rPr lang="en-US" altLang="ko-KR" dirty="0"/>
              <a:t>(Function) : </a:t>
            </a:r>
            <a:r>
              <a:rPr lang="ko-KR" altLang="en-US" dirty="0"/>
              <a:t>어떤 데이터 값을 미리 정해 둔 공식에 따라 처리한 결과를 도출하는 기능</a:t>
            </a:r>
          </a:p>
          <a:p>
            <a:pPr lvl="2"/>
            <a:r>
              <a:rPr lang="ko-KR" altLang="en-US" dirty="0"/>
              <a:t>숫자 </a:t>
            </a:r>
            <a:r>
              <a:rPr lang="en-US" altLang="ko-KR" dirty="0"/>
              <a:t>1, 2, 3, 4, 5</a:t>
            </a:r>
            <a:r>
              <a:rPr lang="ko-KR" altLang="en-US" dirty="0"/>
              <a:t>로 이루어진 변수 </a:t>
            </a:r>
            <a:r>
              <a:rPr lang="en-US" altLang="ko-KR" dirty="0"/>
              <a:t>x</a:t>
            </a:r>
            <a:r>
              <a:rPr lang="ko-KR" altLang="en-US" dirty="0"/>
              <a:t>에서 최댓값은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패키지  </a:t>
            </a:r>
            <a:r>
              <a:rPr lang="en-US" altLang="ko-KR" dirty="0"/>
              <a:t>(Package) : </a:t>
            </a:r>
            <a:r>
              <a:rPr lang="ko-KR" altLang="en-US" dirty="0"/>
              <a:t>유사한 기능을 가진 함수들을 묶은 함수 꾸러미</a:t>
            </a:r>
            <a:endParaRPr lang="en-US" altLang="ko-KR" dirty="0"/>
          </a:p>
          <a:p>
            <a:pPr lvl="2"/>
            <a:r>
              <a:rPr lang="ko-KR" altLang="en-US" dirty="0"/>
              <a:t>패키지 설치 </a:t>
            </a:r>
            <a:r>
              <a:rPr lang="en-US" altLang="ko-KR" dirty="0"/>
              <a:t>: </a:t>
            </a:r>
            <a:r>
              <a:rPr lang="en-US" altLang="ko-KR" dirty="0" err="1"/>
              <a:t>install.packages</a:t>
            </a:r>
            <a:r>
              <a:rPr lang="en-US" altLang="ko-KR" dirty="0"/>
              <a:t> (“</a:t>
            </a:r>
            <a:r>
              <a:rPr lang="ko-KR" altLang="en-US" dirty="0"/>
              <a:t>설치할 패키지명</a:t>
            </a:r>
            <a:r>
              <a:rPr lang="en-US" altLang="ko-KR" dirty="0"/>
              <a:t>”)</a:t>
            </a:r>
          </a:p>
          <a:p>
            <a:pPr lvl="2"/>
            <a:r>
              <a:rPr lang="ko-KR" altLang="en-US" dirty="0"/>
              <a:t>패키지 로드 </a:t>
            </a:r>
            <a:r>
              <a:rPr lang="en-US" altLang="ko-KR" dirty="0"/>
              <a:t>: library(</a:t>
            </a:r>
            <a:r>
              <a:rPr lang="ko-KR" altLang="en-US" dirty="0" err="1"/>
              <a:t>로드할</a:t>
            </a:r>
            <a:r>
              <a:rPr lang="ko-KR" altLang="en-US" dirty="0"/>
              <a:t> 패키지명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BAD744-07CD-4DCB-83D3-88408E1C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 분석 과정 알아보기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 생김새와 변수와 함수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 분석 과정 </a:t>
            </a:r>
            <a:endParaRPr lang="ko-KR" altLang="en-US" dirty="0"/>
          </a:p>
          <a:p>
            <a:pPr lvl="1"/>
            <a:r>
              <a:rPr lang="ko-KR" altLang="en-US" dirty="0"/>
              <a:t>데이터 분석 설계 → 데이터 준비 → 데이터 가공 → 데이터 분석 → 결론 도출 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데이터 분석 과정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AAE24-CC6F-48AE-B2EE-41072CD3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531678"/>
            <a:ext cx="11039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D83220-170A-4781-9DB8-2DDE5C41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설계</a:t>
            </a:r>
          </a:p>
          <a:p>
            <a:pPr marL="414000" lvl="1" indent="0">
              <a:buNone/>
            </a:pPr>
            <a:r>
              <a:rPr lang="ko-KR" altLang="en-US" dirty="0"/>
              <a:t>① 분석 주제 구체화</a:t>
            </a:r>
            <a:r>
              <a:rPr lang="en-US" altLang="ko-KR" dirty="0"/>
              <a:t>, </a:t>
            </a:r>
            <a:r>
              <a:rPr lang="ko-KR" altLang="en-US" dirty="0"/>
              <a:t>용어 정리 및 주제 선정</a:t>
            </a:r>
            <a:endParaRPr lang="en-US" altLang="ko-KR" dirty="0"/>
          </a:p>
          <a:p>
            <a:pPr marL="414000" lvl="1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브레인스토밍 등을 활용하여 다양한 관점의 가설 설정</a:t>
            </a:r>
            <a:endParaRPr lang="en-US" altLang="ko-KR" dirty="0"/>
          </a:p>
          <a:p>
            <a:pPr marL="414000" lvl="1" indent="0">
              <a:buNone/>
            </a:pPr>
            <a:r>
              <a:rPr lang="ko-KR" altLang="en-US" dirty="0"/>
              <a:t>③ 가설에 따른 분석 가능 변수 구성</a:t>
            </a:r>
            <a:endParaRPr lang="en-US" altLang="ko-KR" dirty="0"/>
          </a:p>
          <a:p>
            <a:pPr marL="414000" lvl="1" indent="0">
              <a:buNone/>
            </a:pPr>
            <a:r>
              <a:rPr lang="ko-KR" altLang="en-US" dirty="0"/>
              <a:t>④ 분석 항목 결정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4DCA0C-DAE0-4B87-94FE-87BE3332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136B16-246E-4F6A-B965-F21C7F68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  <a:p>
            <a:pPr lvl="1"/>
            <a:r>
              <a:rPr lang="ko-KR" altLang="en-US" dirty="0"/>
              <a:t>필요한 데이터나 환경에 따라 데이터를 준비하는 방법</a:t>
            </a:r>
            <a:endParaRPr lang="en-US" altLang="ko-KR" dirty="0"/>
          </a:p>
          <a:p>
            <a:pPr lvl="2"/>
            <a:r>
              <a:rPr lang="ko-KR" altLang="en-US" dirty="0"/>
              <a:t>필요한 데이터를 찾아 직접 입력하여 생성</a:t>
            </a:r>
            <a:endParaRPr lang="en-US" altLang="ko-KR" dirty="0"/>
          </a:p>
          <a:p>
            <a:pPr lvl="2"/>
            <a:r>
              <a:rPr lang="ko-KR" altLang="en-US" dirty="0"/>
              <a:t>기존에 누군가 구성해 둔 데이터를 찾아 활용</a:t>
            </a:r>
          </a:p>
          <a:p>
            <a:pPr lvl="1"/>
            <a:r>
              <a:rPr lang="ko-KR" altLang="en-US" dirty="0"/>
              <a:t>데이터 형태 파악 </a:t>
            </a:r>
            <a:endParaRPr lang="en-US" altLang="ko-KR" dirty="0"/>
          </a:p>
          <a:p>
            <a:pPr lvl="2"/>
            <a:r>
              <a:rPr lang="ko-KR" altLang="en-US" dirty="0"/>
              <a:t>구조 및 구성 변수의 형태</a:t>
            </a:r>
            <a:endParaRPr lang="en-US" altLang="ko-KR" dirty="0"/>
          </a:p>
          <a:p>
            <a:pPr lvl="2"/>
            <a:r>
              <a:rPr lang="ko-KR" altLang="en-US" dirty="0"/>
              <a:t>데이터 값의 특성 등을 중심으로 파악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E4D0CF-4C71-471B-8E95-FAE0A562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6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82C327-5421-4286-B660-F3696226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가공 및 통합</a:t>
            </a:r>
          </a:p>
          <a:p>
            <a:pPr lvl="1"/>
            <a:r>
              <a:rPr lang="ko-KR" altLang="en-US" dirty="0"/>
              <a:t>준비한 데이터를 가공하여 가설을 검증하는 데 도움이 되는 데이터로 가공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원시 데이터를 원하는 형태로 처리</a:t>
            </a:r>
            <a:endParaRPr lang="en-US" altLang="ko-KR" dirty="0"/>
          </a:p>
          <a:p>
            <a:pPr lvl="2"/>
            <a:r>
              <a:rPr lang="ko-KR" altLang="en-US" dirty="0"/>
              <a:t>불필요한 변수 제거하여 필요한 변수만 추출</a:t>
            </a:r>
            <a:endParaRPr lang="en-US" altLang="ko-KR" dirty="0"/>
          </a:p>
          <a:p>
            <a:pPr lvl="2"/>
            <a:r>
              <a:rPr lang="ko-KR" altLang="en-US" dirty="0"/>
              <a:t>데이터 값에 따라 그룹화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57C1D2-F8B6-4012-A49C-AAD59C11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3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898282-5654-4295-882A-C679E668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  <a:p>
            <a:pPr lvl="1"/>
            <a:r>
              <a:rPr lang="ko-KR" altLang="en-US" dirty="0"/>
              <a:t>가공하여 준비한 데이터를 이용하여 다양한 분석</a:t>
            </a:r>
            <a:endParaRPr lang="en-US" altLang="ko-KR" dirty="0"/>
          </a:p>
          <a:p>
            <a:pPr lvl="2"/>
            <a:r>
              <a:rPr lang="ko-KR" altLang="en-US" dirty="0"/>
              <a:t>기초 통계량으로 데이터를 파악</a:t>
            </a:r>
            <a:endParaRPr lang="en-US" altLang="ko-KR" dirty="0"/>
          </a:p>
          <a:p>
            <a:pPr lvl="2"/>
            <a:r>
              <a:rPr lang="ko-KR" altLang="en-US" dirty="0"/>
              <a:t>다양한 그래프를 통해 분포의 시각화</a:t>
            </a:r>
            <a:endParaRPr lang="en-US" altLang="ko-KR" dirty="0"/>
          </a:p>
          <a:p>
            <a:pPr lvl="2"/>
            <a:r>
              <a:rPr lang="ko-KR" altLang="en-US" dirty="0"/>
              <a:t>분석 방법론 적용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ko-KR" altLang="en-US" dirty="0"/>
              <a:t>다양한 통계량을 통해 가설을 검증</a:t>
            </a:r>
            <a:endParaRPr lang="en-US" altLang="ko-KR" dirty="0"/>
          </a:p>
          <a:p>
            <a:pPr lvl="1"/>
            <a:r>
              <a:rPr lang="ko-KR" altLang="en-US" dirty="0"/>
              <a:t>결과를 정리하여 결과를 도출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41A73D-82DA-46D8-9B68-73F3233E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5F92-7434-4CAB-AAC5-698D188F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568" y="1629093"/>
            <a:ext cx="4013304" cy="3670695"/>
          </a:xfrm>
        </p:spPr>
        <p:txBody>
          <a:bodyPr/>
          <a:lstStyle/>
          <a:p>
            <a:r>
              <a:rPr lang="ko-KR" altLang="en-US" dirty="0"/>
              <a:t>데이터 세트 </a:t>
            </a:r>
            <a:r>
              <a:rPr lang="en-US" altLang="ko-KR" dirty="0"/>
              <a:t>: </a:t>
            </a:r>
            <a:r>
              <a:rPr lang="ko-KR" altLang="en-US" dirty="0"/>
              <a:t>행과 열로 이루어진 데이터 구조</a:t>
            </a:r>
            <a:endParaRPr lang="en-US" altLang="ko-KR" dirty="0"/>
          </a:p>
          <a:p>
            <a:r>
              <a:rPr lang="ko-KR" altLang="en-US" dirty="0"/>
              <a:t>행</a:t>
            </a:r>
            <a:r>
              <a:rPr lang="en-US" altLang="ko-KR" dirty="0"/>
              <a:t>(Row) : </a:t>
            </a:r>
            <a:r>
              <a:rPr lang="ko-KR" altLang="en-US" dirty="0"/>
              <a:t>데이터 세트의 가로 영역</a:t>
            </a:r>
            <a:r>
              <a:rPr lang="en-US" altLang="ko-KR" dirty="0"/>
              <a:t>(</a:t>
            </a:r>
            <a:r>
              <a:rPr lang="ko-KR" altLang="en-US" dirty="0"/>
              <a:t>관측치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열</a:t>
            </a:r>
            <a:r>
              <a:rPr lang="en-US" altLang="ko-KR" dirty="0"/>
              <a:t>(Column) : </a:t>
            </a:r>
            <a:r>
              <a:rPr lang="ko-KR" altLang="en-US" dirty="0"/>
              <a:t>데이터 세트의 세로 영역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데이터 값</a:t>
            </a:r>
            <a:r>
              <a:rPr lang="en-US" altLang="ko-KR" dirty="0"/>
              <a:t>(Value) : </a:t>
            </a:r>
            <a:r>
              <a:rPr lang="ko-KR" altLang="en-US" dirty="0"/>
              <a:t>관측된 값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6ED510-EF5E-4049-875A-DA1EAA6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생김새와 변수와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BA9CD-78BC-4BAF-AEF2-20793B6C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8" y="1629093"/>
            <a:ext cx="7570496" cy="41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638C4B-F4C3-4803-8FD6-565A3E47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분석의 기본 개념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(Variable) : </a:t>
            </a:r>
            <a:r>
              <a:rPr lang="ko-KR" altLang="en-US" dirty="0"/>
              <a:t>다양하게 변할 수 있는 값</a:t>
            </a:r>
            <a:endParaRPr lang="en-US" altLang="ko-KR" dirty="0"/>
          </a:p>
          <a:p>
            <a:pPr lvl="2"/>
            <a:r>
              <a:rPr lang="ko-KR" altLang="en-US" dirty="0"/>
              <a:t>변수 만들기</a:t>
            </a:r>
          </a:p>
          <a:p>
            <a:pPr lvl="3"/>
            <a:r>
              <a:rPr lang="en-US" altLang="ko-KR" dirty="0"/>
              <a:t>x &lt;- 10 </a:t>
            </a:r>
            <a:endParaRPr lang="ko-KR" altLang="en-US" dirty="0"/>
          </a:p>
          <a:p>
            <a:pPr lvl="3"/>
            <a:r>
              <a:rPr lang="ko-KR" altLang="en-US" dirty="0"/>
              <a:t>데이터 </a:t>
            </a:r>
            <a:r>
              <a:rPr lang="en-US" altLang="ko-KR" dirty="0"/>
              <a:t>10</a:t>
            </a:r>
            <a:r>
              <a:rPr lang="ko-KR" altLang="en-US" dirty="0"/>
              <a:t>을 변수 </a:t>
            </a:r>
            <a:r>
              <a:rPr lang="en-US" altLang="ko-KR" dirty="0"/>
              <a:t>x</a:t>
            </a:r>
            <a:r>
              <a:rPr lang="ko-KR" altLang="en-US" dirty="0"/>
              <a:t>에 할당합니다</a:t>
            </a:r>
            <a:endParaRPr lang="en-US" altLang="ko-KR" dirty="0"/>
          </a:p>
          <a:p>
            <a:pPr lvl="2"/>
            <a:r>
              <a:rPr lang="ko-KR" altLang="en-US" dirty="0" err="1"/>
              <a:t>변수명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3"/>
            <a:r>
              <a:rPr lang="ko-KR" altLang="en-US" dirty="0" err="1"/>
              <a:t>첫글자는</a:t>
            </a:r>
            <a:r>
              <a:rPr lang="ko-KR" altLang="en-US" dirty="0"/>
              <a:t> 반드시 영문자 또는 마침표만 사용 가능</a:t>
            </a:r>
            <a:endParaRPr lang="en-US" altLang="ko-KR" dirty="0"/>
          </a:p>
          <a:p>
            <a:pPr lvl="3"/>
            <a:r>
              <a:rPr lang="ko-KR" altLang="en-US" dirty="0"/>
              <a:t>두번째 글자 이후로는 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 사용 가능</a:t>
            </a:r>
            <a:endParaRPr lang="en-US" altLang="ko-KR" dirty="0"/>
          </a:p>
          <a:p>
            <a:pPr lvl="3"/>
            <a:r>
              <a:rPr lang="ko-KR" altLang="en-US" dirty="0"/>
              <a:t>대문자와 소문자 구분</a:t>
            </a:r>
            <a:endParaRPr lang="en-US" altLang="ko-KR" dirty="0"/>
          </a:p>
          <a:p>
            <a:pPr lvl="3"/>
            <a:r>
              <a:rPr lang="ko-KR" altLang="en-US" dirty="0"/>
              <a:t>빈칸은 사용 불가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E5EA4-BDC5-420F-B1DE-7F0E2974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332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데이터 분석 과정 알아보기</vt:lpstr>
      <vt:lpstr>PowerPoint 프레젠테이션</vt:lpstr>
      <vt:lpstr>PowerPoint 프레젠테이션</vt:lpstr>
      <vt:lpstr>PowerPoint 프레젠테이션</vt:lpstr>
      <vt:lpstr>PowerPoint 프레젠테이션</vt:lpstr>
      <vt:lpstr>데이터의 생김새와 변수와 함수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2018-10-03T14:35:41Z</dcterms:created>
  <dcterms:modified xsi:type="dcterms:W3CDTF">2018-10-03T14:35:50Z</dcterms:modified>
</cp:coreProperties>
</file>