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81" r:id="rId4"/>
    <p:sldId id="282" r:id="rId5"/>
    <p:sldId id="284" r:id="rId6"/>
    <p:sldId id="285" r:id="rId7"/>
    <p:sldId id="286" r:id="rId8"/>
    <p:sldId id="287" r:id="rId9"/>
    <p:sldId id="288" r:id="rId10"/>
    <p:sldId id="289" r:id="rId11"/>
  </p:sldIdLst>
  <p:sldSz cx="9144000" cy="6858000" type="screen4x3"/>
  <p:notesSz cx="9945688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3589" y="0"/>
            <a:ext cx="4309798" cy="342900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0BAA7019-FB65-4FA7-ACA0-DD0F2504E886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2900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3589" y="6513910"/>
            <a:ext cx="4309798" cy="342900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87C2E4B6-5773-4DED-90E1-17D84A0CF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4754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70885-CB8A-483F-A98D-A0F0493C046F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095ADD-8B9B-4510-A249-DC0703D5A3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717032"/>
            <a:ext cx="6400800" cy="1083568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핵심요약 정리</a:t>
            </a:r>
            <a:endParaRPr lang="ko-KR" altLang="en-US" sz="40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b="1" dirty="0" smtClean="0">
                <a:latin typeface="+mn-ea"/>
                <a:ea typeface="+mn-ea"/>
              </a:rPr>
              <a:t>패키지 활용</a:t>
            </a:r>
            <a:endParaRPr lang="ko-KR" altLang="en-US" sz="6000" b="1" dirty="0"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33256"/>
            <a:ext cx="2812526" cy="81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19296"/>
            <a:ext cx="84969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</a:rPr>
              <a:t>프레젠테이션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슬라이드 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–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대중들 앞에서 발표할 때 사용하는 프로그램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▪ 기업의 제품소개나 </a:t>
            </a:r>
            <a:r>
              <a:rPr lang="ko-KR" altLang="en-US" dirty="0">
                <a:solidFill>
                  <a:srgbClr val="FF0000"/>
                </a:solidFill>
              </a:rPr>
              <a:t>연구발표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회의내용 </a:t>
            </a:r>
            <a:r>
              <a:rPr lang="ko-KR" altLang="en-US" dirty="0"/>
              <a:t>요약 등 각종 그림이나 도표</a:t>
            </a:r>
            <a:r>
              <a:rPr lang="en-US" altLang="ko-KR" dirty="0"/>
              <a:t>, </a:t>
            </a:r>
            <a:r>
              <a:rPr lang="ko-KR" altLang="en-US" dirty="0"/>
              <a:t>그래프 등을 이용하여 많은 사람에게 효과적으로 의미를 전달할 때 사용되는 응용 프로그램이다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▪ 강연회나 세미나</a:t>
            </a:r>
            <a:r>
              <a:rPr lang="en-US" altLang="ko-KR" dirty="0"/>
              <a:t>, </a:t>
            </a:r>
            <a:r>
              <a:rPr lang="ko-KR" altLang="en-US" dirty="0"/>
              <a:t>연구발표</a:t>
            </a:r>
            <a:r>
              <a:rPr lang="en-US" altLang="ko-KR" dirty="0"/>
              <a:t>, </a:t>
            </a:r>
            <a:r>
              <a:rPr lang="ko-KR" altLang="en-US" dirty="0" smtClean="0"/>
              <a:t>교안 </a:t>
            </a:r>
            <a:r>
              <a:rPr lang="ko-KR" altLang="en-US" dirty="0"/>
              <a:t>등을 상대방에게 보다 효과적으로 의사전달을 하고자 할 때 사용되는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0688891"/>
              </p:ext>
            </p:extLst>
          </p:nvPr>
        </p:nvGraphicFramePr>
        <p:xfrm>
          <a:off x="422388" y="3717033"/>
          <a:ext cx="8326076" cy="2780075"/>
        </p:xfrm>
        <a:graphic>
          <a:graphicData uri="http://schemas.openxmlformats.org/drawingml/2006/table">
            <a:tbl>
              <a:tblPr/>
              <a:tblGrid>
                <a:gridCol w="2050716"/>
                <a:gridCol w="6275360"/>
              </a:tblGrid>
              <a:tr h="1634359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슬라이드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․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프레젠테이션을 구성하는 내용을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하나의 화면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 단위로 나타낸 것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․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각 페이지의 기본 단위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64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개체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Object)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한 화면을 구성하는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effectLst/>
                          <a:latin typeface="굴림체"/>
                          <a:ea typeface="굴림체"/>
                        </a:rPr>
                        <a:t>개개의 요소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34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개요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프레젠테이션의 흐름을 기획한 것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7288" y="2935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08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0850" y="4797152"/>
            <a:ext cx="6840760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3083" y="228600"/>
            <a:ext cx="4430296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데이터베이스의 장</a:t>
            </a:r>
            <a:r>
              <a:rPr lang="en-US" altLang="ko-KR" sz="2400" b="1" dirty="0"/>
              <a:t>․</a:t>
            </a: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algn="ctr">
              <a:lnSpc>
                <a:spcPct val="150000"/>
              </a:lnSpc>
            </a:pPr>
            <a:endParaRPr lang="ko-KR" altLang="en-US" sz="24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▪ </a:t>
            </a:r>
            <a:r>
              <a:rPr lang="ko-KR" altLang="en-US" sz="2000" b="1" dirty="0"/>
              <a:t>장점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데이터의 </a:t>
            </a:r>
            <a:r>
              <a:rPr lang="ko-KR" altLang="en-US" sz="2000" b="1" dirty="0" err="1">
                <a:solidFill>
                  <a:srgbClr val="FF0000"/>
                </a:solidFill>
              </a:rPr>
              <a:t>중복성</a:t>
            </a:r>
            <a:r>
              <a:rPr lang="ko-KR" altLang="en-US" sz="2000" b="1" dirty="0">
                <a:solidFill>
                  <a:srgbClr val="FF0000"/>
                </a:solidFill>
              </a:rPr>
              <a:t> 최소화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데이터의 공유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데이터의 일관성 유지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데이터의 </a:t>
            </a:r>
            <a:r>
              <a:rPr lang="ko-KR" altLang="en-US" sz="2000" dirty="0" err="1">
                <a:solidFill>
                  <a:srgbClr val="FF0000"/>
                </a:solidFill>
              </a:rPr>
              <a:t>무결성</a:t>
            </a:r>
            <a:r>
              <a:rPr lang="ko-KR" altLang="en-US" sz="2000" dirty="0">
                <a:solidFill>
                  <a:srgbClr val="FF0000"/>
                </a:solidFill>
              </a:rPr>
              <a:t> 유지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데이터의 </a:t>
            </a:r>
            <a:r>
              <a:rPr lang="ko-KR" altLang="en-US" sz="2000" dirty="0">
                <a:solidFill>
                  <a:srgbClr val="FF0000"/>
                </a:solidFill>
              </a:rPr>
              <a:t>논리적</a:t>
            </a:r>
            <a:r>
              <a:rPr lang="en-US" altLang="ko-KR" sz="2000" dirty="0">
                <a:solidFill>
                  <a:srgbClr val="FF0000"/>
                </a:solidFill>
              </a:rPr>
              <a:t>․</a:t>
            </a:r>
            <a:r>
              <a:rPr lang="ko-KR" altLang="en-US" sz="2000" dirty="0">
                <a:solidFill>
                  <a:srgbClr val="FF0000"/>
                </a:solidFill>
              </a:rPr>
              <a:t>물리적 독립성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 </a:t>
            </a:r>
            <a:r>
              <a:rPr lang="ko-KR" altLang="en-US" sz="2000" dirty="0">
                <a:solidFill>
                  <a:srgbClr val="FF0000"/>
                </a:solidFill>
              </a:rPr>
              <a:t>저장 공간의 </a:t>
            </a:r>
            <a:r>
              <a:rPr lang="ko-KR" altLang="en-US" sz="2000" dirty="0" smtClean="0">
                <a:solidFill>
                  <a:srgbClr val="FF0000"/>
                </a:solidFill>
              </a:rPr>
              <a:t>절약</a:t>
            </a:r>
            <a:endParaRPr lang="ko-KR" altLang="en-US" sz="2000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72855" y="4797152"/>
            <a:ext cx="6398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문제</a:t>
            </a:r>
            <a:r>
              <a:rPr lang="en-US" altLang="ko-KR" b="1" dirty="0" smtClean="0"/>
              <a:t>)  </a:t>
            </a:r>
            <a:r>
              <a:rPr lang="ko-KR" altLang="en-US" b="1" dirty="0" smtClean="0"/>
              <a:t>데이터베이스를 </a:t>
            </a:r>
            <a:r>
              <a:rPr lang="ko-KR" altLang="en-US" b="1" dirty="0"/>
              <a:t>사용하는 경우의 장점이 아닌 것은</a:t>
            </a:r>
            <a:r>
              <a:rPr lang="en-US" altLang="ko-KR" b="1" dirty="0" smtClean="0"/>
              <a:t>?</a:t>
            </a:r>
          </a:p>
          <a:p>
            <a:pPr>
              <a:lnSpc>
                <a:spcPct val="150000"/>
              </a:lnSpc>
            </a:pP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가</a:t>
            </a:r>
            <a:r>
              <a:rPr lang="en-US" altLang="ko-KR" b="1" dirty="0"/>
              <a:t>. </a:t>
            </a:r>
            <a:r>
              <a:rPr lang="ko-KR" altLang="en-US" b="1" dirty="0"/>
              <a:t>데이터 중복의 </a:t>
            </a:r>
            <a:r>
              <a:rPr lang="ko-KR" altLang="en-US" b="1" dirty="0" smtClean="0"/>
              <a:t>최대화  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나</a:t>
            </a:r>
            <a:r>
              <a:rPr lang="en-US" altLang="ko-KR" b="1" dirty="0"/>
              <a:t>. </a:t>
            </a:r>
            <a:r>
              <a:rPr lang="ko-KR" altLang="en-US" b="1" dirty="0"/>
              <a:t>데이터의 </a:t>
            </a:r>
            <a:r>
              <a:rPr lang="ko-KR" altLang="en-US" b="1" dirty="0" err="1"/>
              <a:t>무결성</a:t>
            </a:r>
            <a:r>
              <a:rPr lang="ko-KR" altLang="en-US" b="1" dirty="0"/>
              <a:t> 유지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다</a:t>
            </a:r>
            <a:r>
              <a:rPr lang="en-US" altLang="ko-KR" b="1" dirty="0"/>
              <a:t>. </a:t>
            </a:r>
            <a:r>
              <a:rPr lang="ko-KR" altLang="en-US" b="1" dirty="0"/>
              <a:t>데이터의 공용 사용 </a:t>
            </a:r>
            <a:r>
              <a:rPr lang="en-US" altLang="ko-KR" b="1" dirty="0" smtClean="0"/>
              <a:t>		</a:t>
            </a:r>
            <a:r>
              <a:rPr lang="ko-KR" altLang="en-US" b="1" dirty="0" smtClean="0"/>
              <a:t>라</a:t>
            </a:r>
            <a:r>
              <a:rPr lang="en-US" altLang="ko-KR" b="1" dirty="0"/>
              <a:t>. </a:t>
            </a:r>
            <a:r>
              <a:rPr lang="ko-KR" altLang="en-US" b="1" dirty="0"/>
              <a:t>데이터의 일관성 </a:t>
            </a:r>
            <a:r>
              <a:rPr lang="ko-KR" altLang="en-US" b="1" dirty="0" smtClean="0"/>
              <a:t>유지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51230" y="1244262"/>
            <a:ext cx="4430296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▪ </a:t>
            </a:r>
            <a:r>
              <a:rPr lang="ko-KR" altLang="en-US" sz="2000" b="1" dirty="0"/>
              <a:t>단점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전산화 비용 증가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데이터 유실 시 파일 회복이 어려움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시스템의 복잡화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․ </a:t>
            </a:r>
            <a:r>
              <a:rPr lang="ko-KR" altLang="en-US" sz="2000" dirty="0"/>
              <a:t>처리 속도가 </a:t>
            </a:r>
            <a:r>
              <a:rPr lang="ko-KR" altLang="en-US" sz="2000" dirty="0" smtClean="0"/>
              <a:t>느림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63243" y="3293569"/>
            <a:ext cx="5704382" cy="32728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2986" y="260648"/>
            <a:ext cx="80648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DBMS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: </a:t>
            </a:r>
            <a:r>
              <a:rPr lang="ko-KR" altLang="en-US" dirty="0" smtClean="0"/>
              <a:t>사용자와 </a:t>
            </a:r>
            <a:r>
              <a:rPr lang="ko-KR" altLang="en-US" dirty="0"/>
              <a:t>데이터베이스 사이에 위치하여 </a:t>
            </a:r>
            <a:r>
              <a:rPr lang="ko-KR" altLang="en-US" b="1" dirty="0">
                <a:solidFill>
                  <a:srgbClr val="FF0000"/>
                </a:solidFill>
              </a:rPr>
              <a:t>데이터베이스를 관리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사용자의 요구에 따라 정보를 생성</a:t>
            </a:r>
            <a:r>
              <a:rPr lang="ko-KR" altLang="en-US" dirty="0"/>
              <a:t>해 주는 소프트웨어를 말한다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8769164"/>
              </p:ext>
            </p:extLst>
          </p:nvPr>
        </p:nvGraphicFramePr>
        <p:xfrm>
          <a:off x="582986" y="1420495"/>
          <a:ext cx="8064896" cy="1737360"/>
        </p:xfrm>
        <a:graphic>
          <a:graphicData uri="http://schemas.openxmlformats.org/drawingml/2006/table">
            <a:tbl>
              <a:tblPr/>
              <a:tblGrid>
                <a:gridCol w="919696"/>
                <a:gridCol w="7145200"/>
              </a:tblGrid>
              <a:tr h="452247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정의 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effectLst/>
                        <a:latin typeface="한양중고딕"/>
                      </a:endParaRPr>
                    </a:p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기능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데이터베이스에 저장될 데이터의 타입과 구조에 대한 정의와 데이터를 이용하는 방식을 정의하는 기능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조작 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기능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데이터의 검색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갱신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삽입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삭제 등을 체계적으로 처리하기 위해 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데이터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접근 수단을 정의하는 기능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247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제어 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  <a:latin typeface="굴림체"/>
                        </a:rPr>
                        <a:t>기능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데이터의 정확성과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보안성을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 유지하기 위한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무결성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보안 및 권한 검사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병행 제어 등의 기능을 정의하는 기능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4500" y="2289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91509" y="3365577"/>
            <a:ext cx="500124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1)  DBMS</a:t>
            </a:r>
            <a:r>
              <a:rPr lang="ko-KR" altLang="en-US" dirty="0"/>
              <a:t>의 필수기능으로 거리가 먼 것은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가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정의기능 </a:t>
            </a:r>
            <a:r>
              <a:rPr lang="en-US" altLang="ko-KR" b="1" dirty="0" smtClean="0">
                <a:solidFill>
                  <a:srgbClr val="FF0000"/>
                </a:solidFill>
              </a:rPr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나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조작기능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제어기능 </a:t>
            </a:r>
            <a:r>
              <a:rPr lang="en-US" altLang="ko-KR" dirty="0" smtClean="0"/>
              <a:t>	</a:t>
            </a:r>
            <a:r>
              <a:rPr lang="ko-KR" altLang="en-US" dirty="0" smtClean="0"/>
              <a:t>라</a:t>
            </a:r>
            <a:r>
              <a:rPr lang="en-US" altLang="ko-KR" dirty="0"/>
              <a:t>. </a:t>
            </a:r>
            <a:r>
              <a:rPr lang="ko-KR" altLang="en-US" dirty="0" smtClean="0"/>
              <a:t>연산기능</a:t>
            </a:r>
            <a:endParaRPr lang="en-US" altLang="ko-K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2) DBMS</a:t>
            </a:r>
            <a:r>
              <a:rPr lang="ko-KR" altLang="en-US" dirty="0"/>
              <a:t>의 필수기능으로만 나열된 것은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0000"/>
                </a:solidFill>
              </a:rPr>
              <a:t>가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정의기능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조작기능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제어기능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dirty="0" smtClean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예비기능</a:t>
            </a:r>
            <a:r>
              <a:rPr lang="en-US" altLang="ko-KR" dirty="0"/>
              <a:t>, </a:t>
            </a:r>
            <a:r>
              <a:rPr lang="ko-KR" altLang="en-US" dirty="0"/>
              <a:t>회복기능</a:t>
            </a:r>
            <a:r>
              <a:rPr lang="en-US" altLang="ko-KR" dirty="0"/>
              <a:t>, </a:t>
            </a:r>
            <a:r>
              <a:rPr lang="ko-KR" altLang="en-US" dirty="0"/>
              <a:t>조작기능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dirty="0" smtClean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참조기능</a:t>
            </a:r>
            <a:r>
              <a:rPr lang="en-US" altLang="ko-KR" dirty="0"/>
              <a:t>, </a:t>
            </a:r>
            <a:r>
              <a:rPr lang="ko-KR" altLang="en-US" dirty="0"/>
              <a:t>보안기능</a:t>
            </a:r>
            <a:r>
              <a:rPr lang="en-US" altLang="ko-KR" dirty="0"/>
              <a:t>, </a:t>
            </a:r>
            <a:r>
              <a:rPr lang="ko-KR" altLang="en-US" dirty="0"/>
              <a:t>저장기능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	</a:t>
            </a:r>
            <a:r>
              <a:rPr lang="ko-KR" altLang="en-US" dirty="0" smtClean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보안기능</a:t>
            </a:r>
            <a:r>
              <a:rPr lang="en-US" altLang="ko-KR" dirty="0"/>
              <a:t>, </a:t>
            </a:r>
            <a:r>
              <a:rPr lang="ko-KR" altLang="en-US" dirty="0"/>
              <a:t>병행 제어 기능</a:t>
            </a:r>
            <a:r>
              <a:rPr lang="en-US" altLang="ko-KR" dirty="0"/>
              <a:t>, </a:t>
            </a:r>
            <a:r>
              <a:rPr lang="ko-KR" altLang="en-US" dirty="0" smtClean="0"/>
              <a:t>검증기능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47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3356992"/>
            <a:ext cx="8496944" cy="31944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476672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스키마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외부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개념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내부</a:t>
            </a:r>
            <a:r>
              <a:rPr lang="en-US" altLang="ko-KR" sz="2000" b="1" dirty="0"/>
              <a:t>)</a:t>
            </a:r>
            <a:endParaRPr lang="ko-KR" alt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1515043"/>
              </p:ext>
            </p:extLst>
          </p:nvPr>
        </p:nvGraphicFramePr>
        <p:xfrm>
          <a:off x="539553" y="1030499"/>
          <a:ext cx="8280919" cy="2121024"/>
        </p:xfrm>
        <a:graphic>
          <a:graphicData uri="http://schemas.openxmlformats.org/drawingml/2006/table">
            <a:tbl>
              <a:tblPr/>
              <a:tblGrid>
                <a:gridCol w="2016223"/>
                <a:gridCol w="6264696"/>
              </a:tblGrid>
              <a:tr h="607845"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외부 스키마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External Schema)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일반 사용자나 응용 프로그래머의 관점에서 본 스키마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674"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개념 스키마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Conceptual Schema)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․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기관이나 조직체의 관점에서 본 스키마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․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데이터베이스 접근 권한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보안 정책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무결성 규칙에 대한 정의를 포함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845"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내부 스키마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굴림체"/>
                        </a:rPr>
                        <a:t>Internal Schema)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just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굴림체"/>
                        </a:rPr>
                        <a:t>시스템 프로그래머나 시스템 설계자의 관점에서 본 스키마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산돌명조 L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67038" y="2506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1875" y="3501008"/>
            <a:ext cx="814562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/>
              <a:t>1. </a:t>
            </a:r>
            <a:r>
              <a:rPr lang="ko-KR" altLang="en-US" sz="1600" dirty="0"/>
              <a:t>스키마</a:t>
            </a:r>
            <a:r>
              <a:rPr lang="en-US" altLang="ko-KR" sz="1600" dirty="0"/>
              <a:t>(SCHEMA)</a:t>
            </a:r>
            <a:r>
              <a:rPr lang="ko-KR" altLang="en-US" sz="1600" dirty="0"/>
              <a:t>의 종류가 아닌 것은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b="1" dirty="0">
                <a:solidFill>
                  <a:srgbClr val="FF0000"/>
                </a:solidFill>
              </a:rPr>
              <a:t>가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내부 스키마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나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외부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개념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라</a:t>
            </a:r>
            <a:r>
              <a:rPr lang="en-US" altLang="ko-KR" sz="1600" dirty="0"/>
              <a:t>. </a:t>
            </a:r>
            <a:r>
              <a:rPr lang="ko-KR" altLang="en-US" sz="1600" dirty="0"/>
              <a:t>관계 </a:t>
            </a:r>
            <a:r>
              <a:rPr lang="ko-KR" altLang="en-US" sz="1600" dirty="0" smtClean="0"/>
              <a:t>스키마</a:t>
            </a:r>
            <a:endParaRPr lang="en-US" altLang="ko-KR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/>
              <a:t>2. </a:t>
            </a:r>
            <a:r>
              <a:rPr lang="ko-KR" altLang="en-US" sz="1600" dirty="0"/>
              <a:t>데이터베이스 시스템의 구성 요소로 가장 적절한 것은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dirty="0"/>
              <a:t>가</a:t>
            </a:r>
            <a:r>
              <a:rPr lang="en-US" altLang="ko-KR" sz="1600" dirty="0"/>
              <a:t>. </a:t>
            </a:r>
            <a:r>
              <a:rPr lang="ko-KR" altLang="en-US" sz="1600" dirty="0"/>
              <a:t>개념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핵심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구체적 </a:t>
            </a:r>
            <a:r>
              <a:rPr lang="ko-KR" altLang="en-US" sz="1600" dirty="0" smtClean="0"/>
              <a:t>스키마       나</a:t>
            </a:r>
            <a:r>
              <a:rPr lang="en-US" altLang="ko-KR" sz="1600" dirty="0"/>
              <a:t>. </a:t>
            </a:r>
            <a:r>
              <a:rPr lang="ko-KR" altLang="en-US" sz="1600" dirty="0"/>
              <a:t>외부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핵심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내부 스키마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dirty="0"/>
              <a:t>다</a:t>
            </a:r>
            <a:r>
              <a:rPr lang="en-US" altLang="ko-KR" sz="1600" dirty="0"/>
              <a:t>. </a:t>
            </a:r>
            <a:r>
              <a:rPr lang="ko-KR" altLang="en-US" sz="1600" dirty="0"/>
              <a:t>개념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구체적 스키마</a:t>
            </a:r>
            <a:r>
              <a:rPr lang="en-US" altLang="ko-KR" sz="1600" dirty="0"/>
              <a:t>, </a:t>
            </a:r>
            <a:r>
              <a:rPr lang="ko-KR" altLang="en-US" sz="1600" dirty="0"/>
              <a:t>응용 </a:t>
            </a:r>
            <a:r>
              <a:rPr lang="ko-KR" altLang="en-US" sz="1600" dirty="0" smtClean="0"/>
              <a:t>스키마      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라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외부 스키마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개념 스키마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내부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/>
              <a:t>3. </a:t>
            </a:r>
            <a:r>
              <a:rPr lang="ko-KR" altLang="en-US" sz="1600" dirty="0"/>
              <a:t>데이터베이스 구조를 </a:t>
            </a:r>
            <a:r>
              <a:rPr lang="en-US" altLang="ko-KR" sz="1600" dirty="0"/>
              <a:t>3</a:t>
            </a:r>
            <a:r>
              <a:rPr lang="ko-KR" altLang="en-US" sz="1600" dirty="0"/>
              <a:t>단계의 스키마로 나눌 경우 포함되지 않는 것은</a:t>
            </a:r>
            <a:r>
              <a:rPr lang="en-US" altLang="ko-KR" sz="1600" dirty="0"/>
              <a:t>?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b="1" dirty="0">
                <a:solidFill>
                  <a:srgbClr val="FF0000"/>
                </a:solidFill>
              </a:rPr>
              <a:t>가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외부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나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개념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      </a:t>
            </a:r>
            <a:r>
              <a:rPr lang="ko-KR" altLang="en-US" sz="1600" dirty="0" smtClean="0"/>
              <a:t>다</a:t>
            </a:r>
            <a:r>
              <a:rPr lang="en-US" altLang="ko-KR" sz="1600" dirty="0"/>
              <a:t>. </a:t>
            </a:r>
            <a:r>
              <a:rPr lang="ko-KR" altLang="en-US" sz="1600" dirty="0"/>
              <a:t>논리 </a:t>
            </a:r>
            <a:r>
              <a:rPr lang="ko-KR" altLang="en-US" sz="1600" dirty="0" smtClean="0"/>
              <a:t>스키마</a:t>
            </a:r>
            <a:r>
              <a:rPr lang="en-US" altLang="ko-KR" sz="1600" dirty="0" smtClean="0"/>
              <a:t>	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라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내부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스키마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344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3714752"/>
            <a:ext cx="8786874" cy="271464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6600" y="116632"/>
            <a:ext cx="849694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데이터베이스 사용자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데이터베이스 관리자</a:t>
            </a:r>
            <a:r>
              <a:rPr lang="en-US" altLang="ko-KR" b="1" dirty="0">
                <a:solidFill>
                  <a:srgbClr val="FF0000"/>
                </a:solidFill>
              </a:rPr>
              <a:t>(DBA, Database Administrator)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응용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일반 </a:t>
            </a:r>
            <a:r>
              <a:rPr lang="ko-KR" altLang="en-US" dirty="0"/>
              <a:t>사용자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1) 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관리자</a:t>
            </a:r>
            <a:r>
              <a:rPr lang="en-US" altLang="ko-KR" dirty="0"/>
              <a:t>(DBA; Data Base Administration)</a:t>
            </a:r>
            <a:r>
              <a:rPr lang="ko-KR" altLang="en-US" dirty="0"/>
              <a:t>의 임무로 거리가 먼 것은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dirty="0"/>
              <a:t>가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데이터베이스의 스키마를 수정하거나 물리적 저장 구조를 수정한다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dirty="0"/>
              <a:t>나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사용자들에게 데이터 접근권한을 부여하여 </a:t>
            </a:r>
            <a:endParaRPr lang="en-US" altLang="ko-KR" sz="16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각각의 </a:t>
            </a:r>
            <a:r>
              <a:rPr lang="ko-KR" altLang="en-US" sz="1600" dirty="0"/>
              <a:t>사용자가 접근할 수 있는 데이터들을 제어한다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dirty="0"/>
              <a:t>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데이터베이스 도입 단계부터 실제 운영에 이르기까지 필요한 계획을 수립 및 수행한다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sz="1600" b="1" dirty="0"/>
              <a:t>라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응용 프로그래머들이 작성한 데이터베이스 응용 시스템을 통하여 데이터베이스를 접근하고 필요한 정보를 획득한다</a:t>
            </a:r>
            <a:r>
              <a:rPr lang="en-US" altLang="ko-KR" sz="1600" b="1" dirty="0" smtClean="0"/>
              <a:t>. 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응용프로그래머의 역할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문제</a:t>
            </a:r>
            <a:r>
              <a:rPr lang="en-US" altLang="ko-KR" dirty="0" smtClean="0"/>
              <a:t>2)  </a:t>
            </a:r>
            <a:r>
              <a:rPr lang="en-US" altLang="ko-KR" b="1" dirty="0">
                <a:solidFill>
                  <a:srgbClr val="FF0000"/>
                </a:solidFill>
              </a:rPr>
              <a:t>DBA</a:t>
            </a:r>
            <a:r>
              <a:rPr lang="ko-KR" altLang="en-US" b="1" dirty="0">
                <a:solidFill>
                  <a:srgbClr val="FF0000"/>
                </a:solidFill>
              </a:rPr>
              <a:t>의 역할</a:t>
            </a:r>
            <a:r>
              <a:rPr lang="ko-KR" altLang="en-US" dirty="0"/>
              <a:t>로 거리가 먼 것은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b="1" dirty="0">
                <a:solidFill>
                  <a:srgbClr val="FF0000"/>
                </a:solidFill>
              </a:rPr>
              <a:t>가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스키마 </a:t>
            </a:r>
            <a:r>
              <a:rPr lang="ko-KR" altLang="en-US" b="1" dirty="0" smtClean="0">
                <a:solidFill>
                  <a:srgbClr val="FF0000"/>
                </a:solidFill>
              </a:rPr>
              <a:t>정의</a:t>
            </a:r>
            <a:r>
              <a:rPr lang="en-US" altLang="ko-KR" b="1" dirty="0" smtClean="0">
                <a:solidFill>
                  <a:srgbClr val="FF0000"/>
                </a:solidFill>
              </a:rPr>
              <a:t>				</a:t>
            </a:r>
            <a:r>
              <a:rPr lang="ko-KR" altLang="en-US" b="1" dirty="0" smtClean="0">
                <a:solidFill>
                  <a:srgbClr val="FF0000"/>
                </a:solidFill>
              </a:rPr>
              <a:t>나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데이터 사전의 유지 관리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b="1" dirty="0">
                <a:solidFill>
                  <a:srgbClr val="FF0000"/>
                </a:solidFill>
              </a:rPr>
              <a:t>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저장 구조와 접근 방법 </a:t>
            </a:r>
            <a:r>
              <a:rPr lang="ko-KR" altLang="en-US" b="1" dirty="0" smtClean="0">
                <a:solidFill>
                  <a:srgbClr val="FF0000"/>
                </a:solidFill>
              </a:rPr>
              <a:t>선정</a:t>
            </a:r>
            <a:r>
              <a:rPr lang="en-US" altLang="ko-KR" dirty="0" smtClean="0"/>
              <a:t>		</a:t>
            </a:r>
            <a:r>
              <a:rPr lang="ko-KR" altLang="en-US" dirty="0" smtClean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응용 프로그램의 설계 및 개발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데이터베이스 </a:t>
            </a:r>
            <a:r>
              <a:rPr lang="ko-KR" altLang="en-US" dirty="0" err="1"/>
              <a:t>관리시</a:t>
            </a:r>
            <a:r>
              <a:rPr lang="ko-KR" altLang="en-US" dirty="0"/>
              <a:t> 데이터사전이나 카탈로그를 유지 관리 할 수 있는 사람은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단말기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				</a:t>
            </a:r>
            <a:r>
              <a:rPr lang="ko-KR" altLang="en-US" dirty="0" smtClean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데이터베이스 일반사용자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응용 </a:t>
            </a:r>
            <a:r>
              <a:rPr lang="ko-KR" altLang="en-US" dirty="0" smtClean="0"/>
              <a:t>프로그래머</a:t>
            </a:r>
            <a:r>
              <a:rPr lang="en-US" altLang="ko-KR" dirty="0" smtClean="0"/>
              <a:t>			</a:t>
            </a:r>
            <a:r>
              <a:rPr lang="ko-KR" altLang="en-US" b="1" dirty="0" smtClean="0">
                <a:solidFill>
                  <a:srgbClr val="FF0000"/>
                </a:solidFill>
              </a:rPr>
              <a:t>라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데이터베이스 관리자 </a:t>
            </a:r>
          </a:p>
        </p:txBody>
      </p:sp>
    </p:spTree>
    <p:extLst>
      <p:ext uri="{BB962C8B-B14F-4D97-AF65-F5344CB8AC3E}">
        <p14:creationId xmlns="" xmlns:p14="http://schemas.microsoft.com/office/powerpoint/2010/main" val="3344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69200816" descr="EMB000006b003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5026"/>
            <a:ext cx="8247540" cy="29800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116632"/>
            <a:ext cx="892899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■ </a:t>
            </a:r>
            <a:r>
              <a:rPr lang="ko-KR" altLang="en-US" sz="2000" dirty="0" err="1"/>
              <a:t>릴레이션</a:t>
            </a:r>
            <a:r>
              <a:rPr lang="en-US" altLang="ko-KR" sz="2000" dirty="0"/>
              <a:t>(Relation) =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(Table)</a:t>
            </a:r>
            <a:r>
              <a:rPr lang="ko-KR" altLang="en-US" sz="2000" dirty="0"/>
              <a:t>개념 및 특징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• </a:t>
            </a:r>
            <a:r>
              <a:rPr lang="ko-KR" altLang="en-US" dirty="0"/>
              <a:t>테이블</a:t>
            </a:r>
            <a:r>
              <a:rPr lang="en-US" altLang="ko-KR" dirty="0"/>
              <a:t>(Table) 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ko-KR" altLang="en-US" dirty="0"/>
              <a:t>데이터베이스에서 </a:t>
            </a:r>
            <a:r>
              <a:rPr lang="en-US" altLang="ko-KR" dirty="0"/>
              <a:t>2</a:t>
            </a:r>
            <a:r>
              <a:rPr lang="ko-KR" altLang="en-US" dirty="0"/>
              <a:t>차원 형태의 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행과 열의 형태로 나타내는 저장소를 의미하며 </a:t>
            </a:r>
            <a:r>
              <a:rPr lang="ko-KR" altLang="en-US" b="1" u="sng" dirty="0" err="1"/>
              <a:t>릴레이션</a:t>
            </a:r>
            <a:r>
              <a:rPr lang="en-US" altLang="ko-KR" b="1" u="sng" dirty="0"/>
              <a:t>(Relation)</a:t>
            </a:r>
            <a:r>
              <a:rPr lang="ko-KR" altLang="en-US" dirty="0"/>
              <a:t>이라고도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</a:t>
            </a:r>
            <a:r>
              <a:rPr lang="ko-KR" altLang="en-US" sz="1600" b="1" u="sng" dirty="0" err="1"/>
              <a:t>튜플</a:t>
            </a:r>
            <a:r>
              <a:rPr lang="en-US" altLang="ko-KR" sz="1600" b="1" u="sng" dirty="0"/>
              <a:t>(Tuple) : </a:t>
            </a:r>
            <a:r>
              <a:rPr lang="ko-KR" altLang="en-US" sz="1600" b="1" u="sng" dirty="0"/>
              <a:t>테이블에서 행을 나타내는 말로 레코드와 같은 의미임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</a:t>
            </a:r>
            <a:r>
              <a:rPr lang="ko-KR" altLang="en-US" sz="1600" b="1" u="sng" dirty="0"/>
              <a:t>속성</a:t>
            </a:r>
            <a:r>
              <a:rPr lang="en-US" altLang="ko-KR" sz="1600" b="1" u="sng" dirty="0"/>
              <a:t>(Attribute) : </a:t>
            </a:r>
            <a:r>
              <a:rPr lang="ko-KR" altLang="en-US" sz="1600" b="1" u="sng" dirty="0"/>
              <a:t>테이블에서 열을 나타내는 말로 필드와 같은 의미임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</a:t>
            </a:r>
            <a:r>
              <a:rPr lang="ko-KR" altLang="en-US" sz="1600" b="1" u="sng" dirty="0">
                <a:solidFill>
                  <a:srgbClr val="FF0000"/>
                </a:solidFill>
              </a:rPr>
              <a:t>도메인</a:t>
            </a:r>
            <a:r>
              <a:rPr lang="en-US" altLang="ko-KR" sz="1600" b="1" u="sng" dirty="0">
                <a:solidFill>
                  <a:srgbClr val="FF0000"/>
                </a:solidFill>
              </a:rPr>
              <a:t>(Domain) : </a:t>
            </a:r>
            <a:r>
              <a:rPr lang="ko-KR" altLang="en-US" sz="1600" b="1" u="sng" dirty="0">
                <a:solidFill>
                  <a:srgbClr val="FF0000"/>
                </a:solidFill>
              </a:rPr>
              <a:t>하나의 속성이 취할 수 있는 값의 집합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성별의 경우 남</a:t>
            </a:r>
            <a:r>
              <a:rPr lang="en-US" altLang="ko-KR" sz="1600" dirty="0"/>
              <a:t>, </a:t>
            </a:r>
            <a:r>
              <a:rPr lang="ko-KR" altLang="en-US" sz="1600" dirty="0"/>
              <a:t>여가 해당됨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• </a:t>
            </a:r>
            <a:r>
              <a:rPr lang="ko-KR" altLang="en-US" sz="1600" b="1" u="sng" dirty="0"/>
              <a:t>차수</a:t>
            </a:r>
            <a:r>
              <a:rPr lang="en-US" altLang="ko-KR" sz="1600" b="1" u="sng" dirty="0"/>
              <a:t>(Degree) : </a:t>
            </a:r>
            <a:r>
              <a:rPr lang="ko-KR" altLang="en-US" sz="1600" b="1" u="sng" dirty="0"/>
              <a:t>한 </a:t>
            </a:r>
            <a:r>
              <a:rPr lang="ko-KR" altLang="en-US" sz="1600" b="1" u="sng" dirty="0" err="1"/>
              <a:t>릴레이션</a:t>
            </a:r>
            <a:r>
              <a:rPr lang="en-US" altLang="ko-KR" sz="1600" b="1" u="sng" dirty="0"/>
              <a:t>(</a:t>
            </a:r>
            <a:r>
              <a:rPr lang="ko-KR" altLang="en-US" sz="1600" b="1" u="sng" dirty="0"/>
              <a:t>테이블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에서 속성</a:t>
            </a:r>
            <a:r>
              <a:rPr lang="en-US" altLang="ko-KR" sz="1600" b="1" u="sng" dirty="0"/>
              <a:t>(</a:t>
            </a:r>
            <a:r>
              <a:rPr lang="ko-KR" altLang="en-US" sz="1600" b="1" u="sng" dirty="0"/>
              <a:t>필드</a:t>
            </a:r>
            <a:r>
              <a:rPr lang="en-US" altLang="ko-KR" sz="1600" b="1" u="sng" dirty="0"/>
              <a:t>=</a:t>
            </a:r>
            <a:r>
              <a:rPr lang="ko-KR" altLang="en-US" sz="1600" b="1" u="sng" dirty="0"/>
              <a:t>열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의 개수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 예</a:t>
            </a:r>
            <a:r>
              <a:rPr lang="en-US" altLang="ko-KR" sz="1600" dirty="0"/>
              <a:t>) 4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ko-KR" altLang="en-US" sz="1600" dirty="0"/>
              <a:t>성명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학교명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)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• </a:t>
            </a:r>
            <a:r>
              <a:rPr lang="ko-KR" altLang="en-US" sz="1600" b="1" u="sng" dirty="0"/>
              <a:t>기수</a:t>
            </a:r>
            <a:r>
              <a:rPr lang="en-US" altLang="ko-KR" sz="1600" b="1" u="sng" dirty="0"/>
              <a:t>(Cardinality) : </a:t>
            </a:r>
            <a:r>
              <a:rPr lang="ko-KR" altLang="en-US" sz="1600" b="1" u="sng" dirty="0" err="1"/>
              <a:t>카디널리티라고도</a:t>
            </a:r>
            <a:r>
              <a:rPr lang="ko-KR" altLang="en-US" sz="1600" b="1" u="sng" dirty="0"/>
              <a:t> 하며 한 </a:t>
            </a:r>
            <a:r>
              <a:rPr lang="ko-KR" altLang="en-US" sz="1600" b="1" u="sng" dirty="0" err="1"/>
              <a:t>릴레이션</a:t>
            </a:r>
            <a:r>
              <a:rPr lang="en-US" altLang="ko-KR" sz="1600" b="1" u="sng" dirty="0"/>
              <a:t>(</a:t>
            </a:r>
            <a:r>
              <a:rPr lang="ko-KR" altLang="en-US" sz="1600" b="1" u="sng" dirty="0"/>
              <a:t>테이블</a:t>
            </a:r>
            <a:r>
              <a:rPr lang="en-US" altLang="ko-KR" sz="1600" b="1" u="sng" dirty="0"/>
              <a:t>)</a:t>
            </a:r>
            <a:r>
              <a:rPr lang="ko-KR" altLang="en-US" sz="1600" b="1" u="sng" dirty="0"/>
              <a:t>에서의 </a:t>
            </a:r>
            <a:r>
              <a:rPr lang="ko-KR" altLang="en-US" sz="1600" b="1" u="sng" dirty="0" err="1"/>
              <a:t>튜플의</a:t>
            </a:r>
            <a:r>
              <a:rPr lang="ko-KR" altLang="en-US" sz="1600" b="1" u="sng" dirty="0"/>
              <a:t> 개수</a:t>
            </a:r>
            <a:r>
              <a:rPr lang="en-US" altLang="ko-KR" sz="1600" b="1" u="sng" dirty="0"/>
              <a:t>.</a:t>
            </a:r>
            <a:r>
              <a:rPr lang="ko-KR" alt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4</a:t>
            </a:r>
            <a:r>
              <a:rPr lang="ko-KR" altLang="en-US" sz="1600" dirty="0"/>
              <a:t>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제목행</a:t>
            </a:r>
            <a:r>
              <a:rPr lang="ko-KR" altLang="en-US" sz="1600" dirty="0"/>
              <a:t> 제외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4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44624"/>
            <a:ext cx="84249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데이터 정의 언어</a:t>
            </a:r>
            <a:r>
              <a:rPr lang="en-US" altLang="ko-KR" sz="2000" b="1" dirty="0">
                <a:solidFill>
                  <a:srgbClr val="FF0000"/>
                </a:solidFill>
              </a:rPr>
              <a:t>(DDL)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: </a:t>
            </a:r>
            <a:r>
              <a:rPr lang="ko-KR" altLang="en-US" sz="1600" dirty="0"/>
              <a:t>데이터를 입력하기 위한 테이블의 정의나 </a:t>
            </a:r>
            <a:r>
              <a:rPr lang="ko-KR" altLang="en-US" sz="1600" dirty="0" smtClean="0"/>
              <a:t>정보를 참조하기 </a:t>
            </a:r>
            <a:r>
              <a:rPr lang="ko-KR" altLang="en-US" sz="1600" dirty="0"/>
              <a:t>위한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뷰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가상테이블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유도된 테이블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정의하기 위한 언어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3947116"/>
              </p:ext>
            </p:extLst>
          </p:nvPr>
        </p:nvGraphicFramePr>
        <p:xfrm>
          <a:off x="539552" y="1544129"/>
          <a:ext cx="8104414" cy="1884871"/>
        </p:xfrm>
        <a:graphic>
          <a:graphicData uri="http://schemas.openxmlformats.org/drawingml/2006/table">
            <a:tbl>
              <a:tblPr/>
              <a:tblGrid>
                <a:gridCol w="2477604"/>
                <a:gridCol w="5626810"/>
              </a:tblGrid>
              <a:tr h="406515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40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CREATE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크리에이트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등의 작성 </a:t>
                      </a:r>
                      <a:endParaRPr lang="ko-KR" altLang="en-US" sz="1600" dirty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알터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테이블의 구조 변경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DROP (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드롭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뷰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등의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(CASCADE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무조건 삭제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endParaRPr lang="ko-KR" altLang="en-US" sz="1600" dirty="0">
                        <a:solidFill>
                          <a:srgbClr val="FF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600394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</a:rPr>
              <a:t>조작 언어</a:t>
            </a:r>
            <a:r>
              <a:rPr lang="en-US" altLang="ko-KR" sz="2000" b="1" dirty="0">
                <a:solidFill>
                  <a:srgbClr val="FF0000"/>
                </a:solidFill>
              </a:rPr>
              <a:t>(DML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1616733"/>
              </p:ext>
            </p:extLst>
          </p:nvPr>
        </p:nvGraphicFramePr>
        <p:xfrm>
          <a:off x="516880" y="4161884"/>
          <a:ext cx="7943551" cy="2338950"/>
        </p:xfrm>
        <a:graphic>
          <a:graphicData uri="http://schemas.openxmlformats.org/drawingml/2006/table">
            <a:tbl>
              <a:tblPr/>
              <a:tblGrid>
                <a:gridCol w="2352204"/>
                <a:gridCol w="5591347"/>
              </a:tblGrid>
              <a:tr h="467790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67790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SELECT (</a:t>
                      </a:r>
                      <a:r>
                        <a:rPr lang="ko-KR" altLang="en-US" sz="1600" b="1" dirty="0" err="1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셀렉트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테이블에서 조건에 맞는 튜플을 검색함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90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INSERT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인서트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테이블에 새로운 튜플을 삽입함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90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DELETE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딜리트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테이블에서 조건에 맞는 튜플을 삭제함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90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UPDATE (</a:t>
                      </a: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업데이트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테이블에서 조건에 맞는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튜플의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내용을 변경함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27288" y="2960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4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645024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데이터 제어 언어</a:t>
            </a:r>
            <a:r>
              <a:rPr lang="en-US" altLang="ko-KR" sz="2000" b="1" dirty="0">
                <a:solidFill>
                  <a:srgbClr val="FF0000"/>
                </a:solidFill>
              </a:rPr>
              <a:t>(DCL)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9033576"/>
              </p:ext>
            </p:extLst>
          </p:nvPr>
        </p:nvGraphicFramePr>
        <p:xfrm>
          <a:off x="486771" y="4158889"/>
          <a:ext cx="8117677" cy="2366455"/>
        </p:xfrm>
        <a:graphic>
          <a:graphicData uri="http://schemas.openxmlformats.org/drawingml/2006/table">
            <a:tbl>
              <a:tblPr/>
              <a:tblGrid>
                <a:gridCol w="2290191"/>
                <a:gridCol w="5827486"/>
              </a:tblGrid>
              <a:tr h="417655"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명령어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한양중고딕"/>
                      </a:endParaRPr>
                    </a:p>
                  </a:txBody>
                  <a:tcPr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52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GRANT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그렌트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데이터를 조작하는 권한을 사용자에게 부여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REVOKE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리보크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데이터를 조작하는 권한의 부여 해제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COMMIT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커밋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데이터의 변경을 확정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ROLLBACK (</a:t>
                      </a:r>
                      <a:r>
                        <a:rPr lang="ko-KR" altLang="en-US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롤백</a:t>
                      </a:r>
                      <a:r>
                        <a:rPr lang="en-US" altLang="ko-KR" sz="1600" b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  <a:endParaRPr lang="ko-KR" altLang="en-US" sz="160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데이터의 변경을 취소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43138" y="2908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4282" y="1142984"/>
            <a:ext cx="873097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• </a:t>
            </a:r>
            <a:r>
              <a:rPr lang="en-US" altLang="ko-KR" sz="1700" b="1" u="sng" dirty="0" smtClean="0">
                <a:solidFill>
                  <a:srgbClr val="FF0000"/>
                </a:solidFill>
              </a:rPr>
              <a:t>DISTINCT</a:t>
            </a:r>
            <a:r>
              <a:rPr lang="en-US" altLang="ko-KR" sz="1700" b="1" u="sng" dirty="0" smtClean="0"/>
              <a:t> </a:t>
            </a:r>
            <a:r>
              <a:rPr lang="en-US" altLang="ko-KR" sz="1700" b="1" u="sng" dirty="0"/>
              <a:t>: </a:t>
            </a:r>
            <a:r>
              <a:rPr lang="ko-KR" altLang="en-US" sz="1700" b="1" u="sng" dirty="0"/>
              <a:t>검색 </a:t>
            </a:r>
            <a:r>
              <a:rPr lang="ko-KR" altLang="en-US" sz="1700" b="1" u="sng" dirty="0" smtClean="0"/>
              <a:t>결과</a:t>
            </a:r>
            <a:r>
              <a:rPr lang="ko-KR" altLang="en-US" sz="1700" b="1" u="sng" dirty="0" smtClean="0"/>
              <a:t>값 </a:t>
            </a:r>
            <a:r>
              <a:rPr lang="ko-KR" altLang="en-US" sz="1700" b="1" u="sng" dirty="0" smtClean="0"/>
              <a:t>중 </a:t>
            </a:r>
            <a:r>
              <a:rPr lang="ko-KR" altLang="en-US" sz="1700" b="1" u="sng" dirty="0" smtClean="0">
                <a:solidFill>
                  <a:srgbClr val="FF0000"/>
                </a:solidFill>
              </a:rPr>
              <a:t>중복</a:t>
            </a:r>
            <a:r>
              <a:rPr lang="ko-KR" altLang="en-US" sz="1700" b="1" u="sng" dirty="0" smtClean="0"/>
              <a:t>된 </a:t>
            </a:r>
            <a:r>
              <a:rPr lang="ko-KR" altLang="en-US" sz="1700" b="1" u="sng" dirty="0" err="1" smtClean="0"/>
              <a:t>별과값</a:t>
            </a:r>
            <a:r>
              <a:rPr lang="en-US" altLang="ko-KR" sz="1700" b="1" u="sng" dirty="0" smtClean="0"/>
              <a:t>(</a:t>
            </a:r>
            <a:r>
              <a:rPr lang="ko-KR" altLang="en-US" sz="1700" b="1" u="sng" dirty="0" smtClean="0"/>
              <a:t>레코드</a:t>
            </a:r>
            <a:r>
              <a:rPr lang="en-US" altLang="ko-KR" sz="1700" b="1" u="sng" dirty="0" smtClean="0"/>
              <a:t>)</a:t>
            </a:r>
            <a:r>
              <a:rPr lang="ko-KR" altLang="en-US" sz="1700" b="1" u="sng" dirty="0" smtClean="0"/>
              <a:t>를 제거</a:t>
            </a:r>
            <a:endParaRPr lang="en-US" altLang="ko-KR" sz="1700" b="1" u="sng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• </a:t>
            </a:r>
            <a:r>
              <a:rPr lang="en-US" altLang="ko-KR" sz="1700" b="1" u="sng" dirty="0" smtClean="0">
                <a:solidFill>
                  <a:srgbClr val="FF0000"/>
                </a:solidFill>
              </a:rPr>
              <a:t>W</a:t>
            </a:r>
            <a:r>
              <a:rPr lang="en-US" altLang="ko-KR" sz="1700" b="1" u="sng" dirty="0" smtClean="0"/>
              <a:t>HERE : </a:t>
            </a:r>
            <a:r>
              <a:rPr lang="ko-KR" altLang="en-US" sz="1700" b="1" u="sng" dirty="0" smtClean="0"/>
              <a:t>검색 </a:t>
            </a:r>
            <a:r>
              <a:rPr lang="ko-KR" altLang="en-US" sz="1700" b="1" u="sng" dirty="0" smtClean="0">
                <a:solidFill>
                  <a:srgbClr val="FF0000"/>
                </a:solidFill>
              </a:rPr>
              <a:t>조건</a:t>
            </a:r>
            <a:r>
              <a:rPr lang="ko-KR" altLang="en-US" sz="1700" b="1" u="sng" dirty="0" smtClean="0"/>
              <a:t>을 기술할 때 사용</a:t>
            </a:r>
            <a:endParaRPr lang="en-US" altLang="ko-KR" sz="1700" b="1" u="sng" dirty="0" smtClean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• </a:t>
            </a:r>
            <a:r>
              <a:rPr lang="en-US" altLang="ko-KR" sz="1700" b="1" u="sng" dirty="0">
                <a:solidFill>
                  <a:srgbClr val="FF0000"/>
                </a:solidFill>
              </a:rPr>
              <a:t>G</a:t>
            </a:r>
            <a:r>
              <a:rPr lang="en-US" altLang="ko-KR" sz="1700" b="1" u="sng" dirty="0"/>
              <a:t>ROUP BY : </a:t>
            </a:r>
            <a:r>
              <a:rPr lang="ko-KR" altLang="en-US" sz="1700" b="1" u="sng" dirty="0">
                <a:solidFill>
                  <a:srgbClr val="FF0000"/>
                </a:solidFill>
              </a:rPr>
              <a:t>그룹</a:t>
            </a:r>
            <a:r>
              <a:rPr lang="ko-KR" altLang="en-US" sz="1700" b="1" u="sng" dirty="0"/>
              <a:t>에 대한 </a:t>
            </a:r>
            <a:r>
              <a:rPr lang="ko-KR" altLang="en-US" sz="1700" b="1" u="sng" dirty="0" err="1"/>
              <a:t>질의시</a:t>
            </a:r>
            <a:r>
              <a:rPr lang="ko-KR" altLang="en-US" sz="1700" b="1" u="sng" dirty="0"/>
              <a:t> 사용</a:t>
            </a:r>
            <a:endParaRPr lang="ko-KR" altLang="en-US" sz="1700" dirty="0"/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• </a:t>
            </a:r>
            <a:r>
              <a:rPr lang="en-US" altLang="ko-KR" sz="1700" b="1" u="sng" dirty="0">
                <a:solidFill>
                  <a:srgbClr val="FF0000"/>
                </a:solidFill>
              </a:rPr>
              <a:t>O</a:t>
            </a:r>
            <a:r>
              <a:rPr lang="en-US" altLang="ko-KR" sz="1700" b="1" u="sng" dirty="0"/>
              <a:t>RDER BY : </a:t>
            </a:r>
            <a:r>
              <a:rPr lang="ko-KR" altLang="en-US" sz="1700" b="1" u="sng" dirty="0"/>
              <a:t>검색 결과에 대한 </a:t>
            </a:r>
            <a:r>
              <a:rPr lang="ko-KR" altLang="en-US" sz="1700" b="1" u="sng" dirty="0">
                <a:solidFill>
                  <a:srgbClr val="FF0000"/>
                </a:solidFill>
              </a:rPr>
              <a:t>정렬</a:t>
            </a:r>
            <a:r>
              <a:rPr lang="ko-KR" altLang="en-US" sz="1700" b="1" u="sng" dirty="0"/>
              <a:t>을 수행</a:t>
            </a:r>
            <a:endParaRPr lang="ko-KR" altLang="en-US" sz="1700" dirty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• ASC : </a:t>
            </a:r>
            <a:r>
              <a:rPr lang="ko-KR" altLang="en-US" sz="1700" dirty="0"/>
              <a:t>오름차순을 의미하며 생략하면 기본적으로 오름차순임 </a:t>
            </a:r>
            <a:r>
              <a:rPr lang="en-US" altLang="ko-KR" sz="1700" dirty="0" smtClean="0"/>
              <a:t>/ </a:t>
            </a:r>
            <a:r>
              <a:rPr lang="en-US" altLang="ko-KR" sz="1700" dirty="0"/>
              <a:t>DESC : </a:t>
            </a:r>
            <a:r>
              <a:rPr lang="ko-KR" altLang="en-US" sz="1700" dirty="0"/>
              <a:t>내림차순을 의미 </a:t>
            </a:r>
            <a:endParaRPr lang="en-US" altLang="ko-KR" sz="1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596" y="642918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SELECT (</a:t>
            </a:r>
            <a:r>
              <a:rPr lang="ko-KR" altLang="en-US" b="1" dirty="0" err="1" smtClean="0">
                <a:solidFill>
                  <a:srgbClr val="FF0000"/>
                </a:solidFill>
                <a:latin typeface="맑은 고딕"/>
              </a:rPr>
              <a:t>셀렉트</a:t>
            </a:r>
            <a:r>
              <a:rPr lang="en-US" altLang="ko-KR" b="1" dirty="0" smtClean="0">
                <a:solidFill>
                  <a:srgbClr val="FF0000"/>
                </a:solidFill>
                <a:latin typeface="맑은 고딕"/>
              </a:rPr>
              <a:t>)</a:t>
            </a:r>
            <a:r>
              <a:rPr lang="en-US" altLang="ko-KR" b="1" dirty="0" smtClean="0">
                <a:latin typeface="맑은 고딕"/>
              </a:rPr>
              <a:t> </a:t>
            </a:r>
            <a:r>
              <a:rPr lang="ko-KR" altLang="en-US" b="1" dirty="0" smtClean="0">
                <a:latin typeface="맑은 고딕"/>
              </a:rPr>
              <a:t>명령의 선택사</a:t>
            </a:r>
            <a:r>
              <a:rPr lang="ko-KR" altLang="en-US" b="1" dirty="0" smtClean="0">
                <a:latin typeface="맑은 고딕"/>
              </a:rPr>
              <a:t>항</a:t>
            </a:r>
            <a:endParaRPr lang="ko-KR" altLang="en-US" sz="1400" dirty="0" smtClean="0">
              <a:latin typeface="한양중고딕"/>
            </a:endParaRP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4282" y="500042"/>
            <a:ext cx="8429684" cy="278608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4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2656"/>
            <a:ext cx="828092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스프레드시트</a:t>
            </a:r>
            <a:r>
              <a:rPr lang="en-US" altLang="ko-KR" sz="2400" b="1" dirty="0">
                <a:solidFill>
                  <a:srgbClr val="FF0000"/>
                </a:solidFill>
              </a:rPr>
              <a:t>(Spreadsheet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계산프로그램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 </a:t>
            </a:r>
            <a:r>
              <a:rPr lang="ko-KR" altLang="en-US" dirty="0" smtClean="0"/>
              <a:t>컴퓨터를 </a:t>
            </a:r>
            <a:r>
              <a:rPr lang="ko-KR" altLang="en-US" dirty="0"/>
              <a:t>이용하여 각종 계산 관련 업무를 처리하는 전자계산장을 의미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•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수학적 </a:t>
            </a:r>
            <a:r>
              <a:rPr lang="ko-KR" altLang="en-US" dirty="0"/>
              <a:t>함수나 통계 처리와 같은 수치 자료 계산을 행과 열이 만나 생기는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사각형 </a:t>
            </a:r>
            <a:r>
              <a:rPr lang="ko-KR" altLang="en-US" dirty="0"/>
              <a:t>모양의 셀에 입력</a:t>
            </a:r>
            <a:r>
              <a:rPr lang="en-US" altLang="ko-KR" dirty="0"/>
              <a:t>, </a:t>
            </a:r>
            <a:r>
              <a:rPr lang="ko-KR" altLang="en-US" dirty="0"/>
              <a:t>계산</a:t>
            </a:r>
            <a:r>
              <a:rPr lang="en-US" altLang="ko-KR" dirty="0"/>
              <a:t>, </a:t>
            </a:r>
            <a:r>
              <a:rPr lang="ko-KR" altLang="en-US" dirty="0"/>
              <a:t>검색 등을 빠르고 쉽게 처리하는 소프트웨어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•  </a:t>
            </a:r>
            <a:r>
              <a:rPr lang="ko-KR" altLang="en-US" dirty="0"/>
              <a:t>종류 </a:t>
            </a:r>
            <a:r>
              <a:rPr lang="en-US" altLang="ko-KR" dirty="0"/>
              <a:t>: </a:t>
            </a:r>
            <a:r>
              <a:rPr lang="en-US" altLang="ko-KR" dirty="0" smtClean="0"/>
              <a:t>MS-EXCEL(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), </a:t>
            </a:r>
            <a:r>
              <a:rPr lang="ko-KR" altLang="en-US" dirty="0"/>
              <a:t>훈민시트</a:t>
            </a:r>
            <a:r>
              <a:rPr lang="en-US" altLang="ko-KR" dirty="0"/>
              <a:t>, </a:t>
            </a:r>
            <a:r>
              <a:rPr lang="ko-KR" altLang="en-US" dirty="0" err="1"/>
              <a:t>로터스</a:t>
            </a:r>
            <a:r>
              <a:rPr lang="en-US" altLang="ko-KR" dirty="0"/>
              <a:t>, </a:t>
            </a:r>
            <a:r>
              <a:rPr lang="ko-KR" altLang="en-US" dirty="0" err="1"/>
              <a:t>쿼트로프로</a:t>
            </a:r>
            <a:r>
              <a:rPr lang="en-US" altLang="ko-KR" dirty="0"/>
              <a:t>, </a:t>
            </a:r>
            <a:r>
              <a:rPr lang="ko-KR" altLang="en-US" dirty="0"/>
              <a:t>멀티플랜</a:t>
            </a:r>
            <a:r>
              <a:rPr lang="en-US" altLang="ko-KR" dirty="0"/>
              <a:t>, </a:t>
            </a:r>
            <a:r>
              <a:rPr lang="ko-KR" altLang="en-US" dirty="0" err="1"/>
              <a:t>비지칼크</a:t>
            </a:r>
            <a:r>
              <a:rPr lang="ko-KR" altLang="en-US" dirty="0"/>
              <a:t> 등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셀</a:t>
            </a:r>
            <a:r>
              <a:rPr lang="en-US" altLang="ko-KR" b="1" dirty="0" smtClean="0">
                <a:solidFill>
                  <a:srgbClr val="FF0000"/>
                </a:solidFill>
              </a:rPr>
              <a:t>(Cell)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/>
              <a:t>기본 입력단위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테이블에서 각 레코드를 식별할 수 있는 유일한 값을 갖는 필드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행과 열이 교차하면서 만들어지는 사각형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입력되는 기본단위</a:t>
            </a:r>
            <a:endParaRPr lang="en-US" altLang="ko-KR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매크로</a:t>
            </a:r>
            <a:r>
              <a:rPr lang="en-US" altLang="ko-KR" b="1" dirty="0" smtClean="0">
                <a:solidFill>
                  <a:srgbClr val="FF0000"/>
                </a:solidFill>
              </a:rPr>
              <a:t>(Macro) : </a:t>
            </a:r>
            <a:r>
              <a:rPr lang="ko-KR" altLang="en-US" b="1" dirty="0" smtClean="0"/>
              <a:t>반복되고 규칙적인 작업을 일괄 자동처리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반복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자동실행</a:t>
            </a:r>
            <a:endParaRPr lang="en-US" altLang="ko-KR" b="1" dirty="0" smtClean="0"/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필터</a:t>
            </a:r>
            <a:r>
              <a:rPr lang="en-US" altLang="ko-KR" b="1" dirty="0" smtClean="0">
                <a:solidFill>
                  <a:srgbClr val="FF0000"/>
                </a:solidFill>
              </a:rPr>
              <a:t> (Filter) </a:t>
            </a:r>
            <a:r>
              <a:rPr lang="en-US" altLang="ko-KR" b="1" dirty="0" smtClean="0"/>
              <a:t>:  </a:t>
            </a:r>
            <a:r>
              <a:rPr lang="ko-KR" altLang="en-US" b="1" dirty="0" smtClean="0"/>
              <a:t>사용자가 원하는 레코드만을 선택</a:t>
            </a:r>
            <a:r>
              <a:rPr lang="en-US" altLang="ko-KR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                           </a:t>
            </a:r>
            <a:r>
              <a:rPr lang="ko-KR" altLang="en-US" b="1" dirty="0" smtClean="0"/>
              <a:t>특정 조건을 만족하는 자료만 </a:t>
            </a:r>
            <a:r>
              <a:rPr lang="ko-KR" altLang="en-US" b="1" dirty="0" smtClean="0">
                <a:solidFill>
                  <a:srgbClr val="FF0000"/>
                </a:solidFill>
              </a:rPr>
              <a:t>검색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추출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308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381</TotalTime>
  <Words>887</Words>
  <Application>Microsoft Office PowerPoint</Application>
  <PresentationFormat>화면 슬라이드 쇼(4:3)</PresentationFormat>
  <Paragraphs>153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균형</vt:lpstr>
      <vt:lpstr>패키지 활용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더조은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전자계산기 일반</dc:title>
  <dc:creator>더조은</dc:creator>
  <cp:lastModifiedBy>遐想 2.0</cp:lastModifiedBy>
  <cp:revision>36</cp:revision>
  <cp:lastPrinted>2012-04-27T08:45:54Z</cp:lastPrinted>
  <dcterms:created xsi:type="dcterms:W3CDTF">2012-04-27T04:02:53Z</dcterms:created>
  <dcterms:modified xsi:type="dcterms:W3CDTF">2013-06-02T11:43:22Z</dcterms:modified>
</cp:coreProperties>
</file>