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CE"/>
    <a:srgbClr val="5B9ACD"/>
    <a:srgbClr val="5D9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0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2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60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6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9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6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0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9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ED693-167F-475D-856D-31883AF6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sz="2400" dirty="0">
                <a:latin typeface="+mn-ea"/>
                <a:ea typeface="+mn-ea"/>
              </a:rPr>
              <a:t>처음 시작하는 </a:t>
            </a:r>
            <a:br>
              <a:rPr lang="en-US" altLang="ko-KR" sz="4000" dirty="0">
                <a:latin typeface="+mn-ea"/>
                <a:ea typeface="+mn-ea"/>
              </a:rPr>
            </a:br>
            <a:r>
              <a:rPr lang="en-US" altLang="ko-KR" sz="4400" dirty="0">
                <a:latin typeface="+mn-ea"/>
                <a:ea typeface="+mn-ea"/>
              </a:rPr>
              <a:t>R </a:t>
            </a:r>
            <a:r>
              <a:rPr lang="ko-KR" altLang="en-US" sz="4400" dirty="0">
                <a:latin typeface="+mn-ea"/>
                <a:ea typeface="+mn-ea"/>
              </a:rPr>
              <a:t>데이터 분석 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F72B6-26F9-4B5A-BC5B-9ADF94B12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강 데이터 종류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구조와 형태에 따라 데이터 이름도 다르다</a:t>
            </a:r>
          </a:p>
        </p:txBody>
      </p:sp>
    </p:spTree>
    <p:extLst>
      <p:ext uri="{BB962C8B-B14F-4D97-AF65-F5344CB8AC3E}">
        <p14:creationId xmlns:p14="http://schemas.microsoft.com/office/powerpoint/2010/main" val="83746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8026C-A19B-495D-AF35-4B75C5CF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여러 데이터를 그룹화한 리스트</a:t>
            </a:r>
            <a:r>
              <a:rPr lang="en-US" altLang="ko-KR" dirty="0"/>
              <a:t>, </a:t>
            </a:r>
            <a:r>
              <a:rPr lang="ko-KR" altLang="en-US" dirty="0"/>
              <a:t>리스트의 확장인 데이터 프레임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3C667-4C03-4EDB-AC11-EEE02244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생성하기</a:t>
            </a:r>
            <a:endParaRPr lang="en-US" altLang="ko-KR" dirty="0"/>
          </a:p>
          <a:p>
            <a:pPr lvl="1"/>
            <a:r>
              <a:rPr lang="ko-KR" altLang="en-US" dirty="0"/>
              <a:t>다중형</a:t>
            </a:r>
            <a:r>
              <a:rPr lang="en-US" altLang="ko-KR" dirty="0"/>
              <a:t>, 1</a:t>
            </a:r>
            <a:r>
              <a:rPr lang="ko-KR" altLang="en-US" dirty="0"/>
              <a:t>차원 데이터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B3A016-3B2B-49E9-9379-FB467C0B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86" y="2593644"/>
            <a:ext cx="9000000" cy="122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1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6DC62-92B2-405E-9656-74A9AE79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CE083-50F2-465B-8E58-974D9A3D6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데이터프레임 생성하기</a:t>
            </a:r>
            <a:endParaRPr lang="en-US" altLang="ko-KR" dirty="0"/>
          </a:p>
          <a:p>
            <a:pPr lvl="1"/>
            <a:r>
              <a:rPr lang="ko-KR" altLang="en-US" dirty="0"/>
              <a:t>다중형</a:t>
            </a:r>
            <a:r>
              <a:rPr lang="en-US" altLang="ko-KR" dirty="0"/>
              <a:t> </a:t>
            </a:r>
            <a:r>
              <a:rPr lang="ko-KR" altLang="en-US" dirty="0"/>
              <a:t>데이터 세트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D4AC37-5083-42E7-8F43-73EF1F9F17D1}"/>
              </a:ext>
            </a:extLst>
          </p:cNvPr>
          <p:cNvSpPr/>
          <p:nvPr/>
        </p:nvSpPr>
        <p:spPr>
          <a:xfrm>
            <a:off x="3042676" y="252430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dirty="0" err="1">
                <a:latin typeface="+mn-ea"/>
              </a:rPr>
              <a:t>data.frame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 err="1">
                <a:latin typeface="+mn-ea"/>
              </a:rPr>
              <a:t>변수명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1, </a:t>
            </a:r>
            <a:r>
              <a:rPr lang="ko-KR" altLang="en-US" sz="2000" dirty="0" err="1">
                <a:latin typeface="+mn-ea"/>
              </a:rPr>
              <a:t>변수명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2, … , </a:t>
            </a:r>
            <a:r>
              <a:rPr lang="ko-KR" altLang="en-US" sz="2000" dirty="0" err="1">
                <a:latin typeface="+mn-ea"/>
              </a:rPr>
              <a:t>변수명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n)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9AC139-6858-4D45-95A0-DC3B04BA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3016689"/>
            <a:ext cx="9000000" cy="331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4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CDD6C36-34E3-40BA-9CAD-9BD6F62E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D19B4-A2E4-4D98-9D99-EB24CA284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5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FF1BA6-1E48-40C3-99E5-583022A1C3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A65455-FA42-46BB-81E6-9B4CF5C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데이터 구조 간 관계 파악하기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데이터 구조의 가장 기본인 벡터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벡터를 행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err="1">
                <a:latin typeface="+mn-ea"/>
              </a:rPr>
              <a:t>렬로</a:t>
            </a:r>
            <a:r>
              <a:rPr lang="ko-KR" altLang="en-US" dirty="0">
                <a:latin typeface="+mn-ea"/>
              </a:rPr>
              <a:t> 구성한 행렬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행렬의 확장인 배열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여러 데이터를 그룹화한 리스트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리스트의 확장인 데이터 프레임</a:t>
            </a:r>
          </a:p>
        </p:txBody>
      </p:sp>
    </p:spTree>
    <p:extLst>
      <p:ext uri="{BB962C8B-B14F-4D97-AF65-F5344CB8AC3E}">
        <p14:creationId xmlns:p14="http://schemas.microsoft.com/office/powerpoint/2010/main" val="10986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7E256-28ED-4D39-9E76-57AC307E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데이터 구조 간 관계 파악하기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C16DBE-162D-4092-AFD7-24D72C05A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72363"/>
              </p:ext>
            </p:extLst>
          </p:nvPr>
        </p:nvGraphicFramePr>
        <p:xfrm>
          <a:off x="605872" y="1580050"/>
          <a:ext cx="10979324" cy="20104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44831">
                  <a:extLst>
                    <a:ext uri="{9D8B030D-6E8A-4147-A177-3AD203B41FA5}">
                      <a16:colId xmlns:a16="http://schemas.microsoft.com/office/drawing/2014/main" val="3105520358"/>
                    </a:ext>
                  </a:extLst>
                </a:gridCol>
                <a:gridCol w="2744831">
                  <a:extLst>
                    <a:ext uri="{9D8B030D-6E8A-4147-A177-3AD203B41FA5}">
                      <a16:colId xmlns:a16="http://schemas.microsoft.com/office/drawing/2014/main" val="800842823"/>
                    </a:ext>
                  </a:extLst>
                </a:gridCol>
                <a:gridCol w="2744831">
                  <a:extLst>
                    <a:ext uri="{9D8B030D-6E8A-4147-A177-3AD203B41FA5}">
                      <a16:colId xmlns:a16="http://schemas.microsoft.com/office/drawing/2014/main" val="2691124518"/>
                    </a:ext>
                  </a:extLst>
                </a:gridCol>
                <a:gridCol w="2744831">
                  <a:extLst>
                    <a:ext uri="{9D8B030D-6E8A-4147-A177-3AD203B41FA5}">
                      <a16:colId xmlns:a16="http://schemas.microsoft.com/office/drawing/2014/main" val="2167903348"/>
                    </a:ext>
                  </a:extLst>
                </a:gridCol>
              </a:tblGrid>
              <a:tr h="670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차원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차원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</a:t>
                      </a:r>
                      <a:r>
                        <a:rPr lang="ko-KR" altLang="en-US" sz="2000" dirty="0"/>
                        <a:t>차원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903993"/>
                  </a:ext>
                </a:extLst>
              </a:tr>
              <a:tr h="670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단일형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벡터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행렬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배열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892360"/>
                  </a:ext>
                </a:extLst>
              </a:tr>
              <a:tr h="670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다중형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데이터 프레임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-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59246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37D7813-B4C1-47D5-A956-04DD4BFF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196" y="3976005"/>
            <a:ext cx="2520000" cy="2571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A62131-78B3-4391-9442-BE582746B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72" y="3971016"/>
            <a:ext cx="2520000" cy="11280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4492F7-A9F0-4DE5-82B5-08F055F65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074" y="3973509"/>
            <a:ext cx="2520000" cy="25766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5AC986-6CB3-43D8-B8CD-79A8B77EF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276" y="3971015"/>
            <a:ext cx="2520000" cy="216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CC9AE-993A-4112-B12B-2AF996D6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0C4D3-51E1-44A8-AFB0-86467915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단일형과 다중형</a:t>
            </a:r>
            <a:endParaRPr lang="en-US" altLang="ko-KR" dirty="0"/>
          </a:p>
          <a:p>
            <a:pPr lvl="1"/>
            <a:r>
              <a:rPr lang="ko-KR" altLang="en-US" dirty="0"/>
              <a:t>단일형 </a:t>
            </a:r>
            <a:r>
              <a:rPr lang="en-US" altLang="ko-KR" dirty="0"/>
              <a:t>:</a:t>
            </a:r>
            <a:r>
              <a:rPr lang="ko-KR" altLang="en-US" dirty="0"/>
              <a:t> 숫자형 또는 문자형과 같이 한 가지 데이터 형태로만 구성된 데이터</a:t>
            </a:r>
            <a:endParaRPr lang="en-US" altLang="ko-KR" dirty="0"/>
          </a:p>
          <a:p>
            <a:pPr lvl="1"/>
            <a:r>
              <a:rPr lang="ko-KR" altLang="en-US" dirty="0"/>
              <a:t>다중형 </a:t>
            </a:r>
            <a:r>
              <a:rPr lang="en-US" altLang="ko-KR" dirty="0"/>
              <a:t>: </a:t>
            </a:r>
            <a:r>
              <a:rPr lang="ko-KR" altLang="en-US" dirty="0"/>
              <a:t>숫자 데이터 또는 문자 데이터 등 여러 가지 데이터 형태로 구성된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42725B-1102-4E9A-8B97-105AA05F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410" y="3261209"/>
            <a:ext cx="5131179" cy="31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8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7491A-A4C6-4A0E-BE2A-3F9915F5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데이터 구조의 가장 기본인 벡터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7ECBA-A944-4256-A6C9-0DDCBF07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숫자형 벡터</a:t>
            </a:r>
            <a:endParaRPr lang="en-US" altLang="ko-KR" dirty="0"/>
          </a:p>
          <a:p>
            <a:pPr lvl="1"/>
            <a:r>
              <a:rPr lang="ko-KR" altLang="en-US" dirty="0"/>
              <a:t>실수범위의 모든 숫자 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유리수</a:t>
            </a:r>
            <a:r>
              <a:rPr lang="en-US" altLang="ko-KR" dirty="0"/>
              <a:t>, </a:t>
            </a:r>
            <a:r>
              <a:rPr lang="ko-KR" altLang="en-US" dirty="0"/>
              <a:t>무리수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정수형 벡터</a:t>
            </a:r>
            <a:endParaRPr lang="en-US" altLang="ko-KR" dirty="0"/>
          </a:p>
          <a:p>
            <a:pPr lvl="1"/>
            <a:r>
              <a:rPr lang="ko-KR" altLang="en-US" dirty="0"/>
              <a:t>정수로만 이뤄진 데이터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2B1B23-8EEB-48E3-8F1F-5471BD23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26" y="2569511"/>
            <a:ext cx="9000000" cy="120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8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7B4F2-F2E0-4FB5-87A3-5C7C3C85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786E7-3F28-4DA7-93C1-F5DEF42A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문자형 벡터</a:t>
            </a:r>
            <a:endParaRPr lang="en-US" altLang="ko-KR" dirty="0"/>
          </a:p>
          <a:p>
            <a:pPr lvl="1"/>
            <a:r>
              <a:rPr lang="ko-KR" altLang="en-US" dirty="0"/>
              <a:t>할당할 문자 데이터를 </a:t>
            </a:r>
            <a:r>
              <a:rPr lang="en-US" altLang="ko-KR" dirty="0"/>
              <a:t>“”</a:t>
            </a:r>
            <a:r>
              <a:rPr lang="ko-KR" altLang="en-US" dirty="0"/>
              <a:t>로 감싼 형식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C6A8B0-1500-404C-862A-57644C298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857944"/>
            <a:ext cx="9000000" cy="180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3F5A2-376A-4C10-B801-7021C32E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24E16-F61F-450C-AC6C-B704A20F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논리형 벡터</a:t>
            </a:r>
            <a:endParaRPr lang="en-US" altLang="ko-KR" dirty="0"/>
          </a:p>
          <a:p>
            <a:pPr lvl="1"/>
            <a:r>
              <a:rPr lang="en-US" altLang="ko-KR" dirty="0"/>
              <a:t>TURE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라는 논리값으로 이루어진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1F7566-2FA1-4706-9BBF-E27EA17E5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893349"/>
            <a:ext cx="9000000" cy="15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9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CE37D-769C-477B-98D3-42097841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벡터를 행</a:t>
            </a:r>
            <a:r>
              <a:rPr lang="en-US" altLang="ko-KR" dirty="0"/>
              <a:t>/</a:t>
            </a:r>
            <a:r>
              <a:rPr lang="ko-KR" altLang="en-US" dirty="0"/>
              <a:t>열로 구성한 행렬</a:t>
            </a:r>
            <a:r>
              <a:rPr lang="en-US" altLang="ko-KR" dirty="0"/>
              <a:t>, </a:t>
            </a:r>
            <a:r>
              <a:rPr lang="ko-KR" altLang="en-US" dirty="0"/>
              <a:t>행렬의 확장인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791CA-0D62-4CED-ACCB-707ECA7A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행렬 생성하기</a:t>
            </a:r>
            <a:endParaRPr lang="en-US" altLang="ko-KR" dirty="0"/>
          </a:p>
          <a:p>
            <a:pPr lvl="1"/>
            <a:r>
              <a:rPr lang="ko-KR" altLang="en-US" dirty="0"/>
              <a:t>단일형</a:t>
            </a:r>
            <a:r>
              <a:rPr lang="en-US" altLang="ko-KR" dirty="0"/>
              <a:t>, </a:t>
            </a:r>
            <a:r>
              <a:rPr lang="ko-KR" altLang="en-US" dirty="0"/>
              <a:t>행과 열로 구성된 </a:t>
            </a:r>
            <a:r>
              <a:rPr lang="en-US" altLang="ko-KR" dirty="0"/>
              <a:t>2</a:t>
            </a:r>
            <a:r>
              <a:rPr lang="ko-KR" altLang="en-US" dirty="0"/>
              <a:t>차원 데이터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195D93-024B-4587-809D-0DC96B567DD3}"/>
              </a:ext>
            </a:extLst>
          </p:cNvPr>
          <p:cNvSpPr/>
          <p:nvPr/>
        </p:nvSpPr>
        <p:spPr>
          <a:xfrm>
            <a:off x="3042676" y="259549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matrix(</a:t>
            </a:r>
            <a:r>
              <a:rPr lang="ko-KR" altLang="en-US" sz="2000" b="1" dirty="0" err="1">
                <a:latin typeface="+mn-ea"/>
              </a:rPr>
              <a:t>변수명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en-US" altLang="ko-KR" sz="2000" b="1" dirty="0" err="1">
                <a:latin typeface="+mn-ea"/>
              </a:rPr>
              <a:t>nrow</a:t>
            </a:r>
            <a:r>
              <a:rPr lang="en-US" altLang="ko-KR" sz="2000" b="1" dirty="0">
                <a:latin typeface="+mn-ea"/>
              </a:rPr>
              <a:t> = </a:t>
            </a:r>
            <a:r>
              <a:rPr lang="ko-KR" altLang="en-US" sz="2000" b="1" dirty="0">
                <a:latin typeface="+mn-ea"/>
              </a:rPr>
              <a:t>행 개수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en-US" altLang="ko-KR" sz="2000" b="1" dirty="0" err="1">
                <a:latin typeface="+mn-ea"/>
              </a:rPr>
              <a:t>ncol</a:t>
            </a:r>
            <a:r>
              <a:rPr lang="en-US" altLang="ko-KR" sz="2000" b="1" dirty="0">
                <a:latin typeface="+mn-ea"/>
              </a:rPr>
              <a:t> = </a:t>
            </a:r>
            <a:r>
              <a:rPr lang="ko-KR" altLang="en-US" sz="2000" b="1" dirty="0">
                <a:latin typeface="+mn-ea"/>
              </a:rPr>
              <a:t>열 개수</a:t>
            </a:r>
            <a:r>
              <a:rPr lang="en-US" altLang="ko-KR" sz="2000" b="1" dirty="0">
                <a:latin typeface="+mn-ea"/>
              </a:rPr>
              <a:t>)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D12EFA-5376-4EEB-BB17-3F517F315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3148004"/>
            <a:ext cx="9000000" cy="14883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7196DB-97CC-407F-A29E-A0EFE66E4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3" y="4861072"/>
            <a:ext cx="9000000" cy="117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19519-CB83-49F2-9EF8-C3922E13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600B9-CA1D-493D-94F2-39BF8549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생성하기</a:t>
            </a:r>
            <a:endParaRPr lang="en-US" altLang="ko-KR" dirty="0"/>
          </a:p>
          <a:p>
            <a:pPr lvl="1"/>
            <a:r>
              <a:rPr lang="ko-KR" altLang="en-US" dirty="0"/>
              <a:t>단일형</a:t>
            </a:r>
            <a:r>
              <a:rPr lang="en-US" altLang="ko-KR" dirty="0"/>
              <a:t>, </a:t>
            </a:r>
            <a:r>
              <a:rPr lang="ko-KR" altLang="en-US" dirty="0"/>
              <a:t>행렬을 </a:t>
            </a:r>
            <a:r>
              <a:rPr lang="en-US" altLang="ko-KR" dirty="0"/>
              <a:t>n</a:t>
            </a:r>
            <a:r>
              <a:rPr lang="ko-KR" altLang="en-US" dirty="0"/>
              <a:t>차원으로 확대한 구조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91B727-D6D8-47E8-A821-4CBA36DAC69D}"/>
              </a:ext>
            </a:extLst>
          </p:cNvPr>
          <p:cNvSpPr/>
          <p:nvPr/>
        </p:nvSpPr>
        <p:spPr>
          <a:xfrm>
            <a:off x="3042676" y="248494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array(</a:t>
            </a:r>
            <a:r>
              <a:rPr lang="ko-KR" altLang="en-US" sz="2000" dirty="0" err="1">
                <a:latin typeface="+mn-ea"/>
              </a:rPr>
              <a:t>변수명</a:t>
            </a:r>
            <a:r>
              <a:rPr lang="en-US" altLang="ko-KR" sz="2000" dirty="0">
                <a:latin typeface="+mn-ea"/>
              </a:rPr>
              <a:t>, dim = c(</a:t>
            </a:r>
            <a:r>
              <a:rPr lang="ko-KR" altLang="en-US" sz="2000" dirty="0">
                <a:latin typeface="+mn-ea"/>
              </a:rPr>
              <a:t>행 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열 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차원 수</a:t>
            </a:r>
            <a:r>
              <a:rPr lang="en-US" altLang="ko-KR" sz="2000" dirty="0">
                <a:latin typeface="+mn-ea"/>
              </a:rPr>
              <a:t>))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C71510-AA08-4A1F-9131-2F4A9650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940342"/>
            <a:ext cx="9000000" cy="122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16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0</TotalTime>
  <Words>229</Words>
  <Application>Microsoft Office PowerPoint</Application>
  <PresentationFormat>와이드스크린</PresentationFormat>
  <Paragraphs>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돋움</vt:lpstr>
      <vt:lpstr>Calisto MT</vt:lpstr>
      <vt:lpstr>Trebuchet MS</vt:lpstr>
      <vt:lpstr>Wingdings 2</vt:lpstr>
      <vt:lpstr>슬레이트</vt:lpstr>
      <vt:lpstr>처음 시작하는  R 데이터 분석 </vt:lpstr>
      <vt:lpstr>목차</vt:lpstr>
      <vt:lpstr>데이터 구조 간 관계 파악하기</vt:lpstr>
      <vt:lpstr>PowerPoint 프레젠테이션</vt:lpstr>
      <vt:lpstr>데이터 구조의 가장 기본인 벡터</vt:lpstr>
      <vt:lpstr>PowerPoint 프레젠테이션</vt:lpstr>
      <vt:lpstr>PowerPoint 프레젠테이션</vt:lpstr>
      <vt:lpstr>벡터를 행/열로 구성한 행렬, 행렬의 확장인 배열</vt:lpstr>
      <vt:lpstr>PowerPoint 프레젠테이션</vt:lpstr>
      <vt:lpstr>여러 데이터를 그룹화한 리스트, 리스트의 확장인 데이터 프레임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시작하는  R 데이터 분석 </dc:title>
  <dc:creator/>
  <cp:lastModifiedBy> </cp:lastModifiedBy>
  <cp:revision>2</cp:revision>
  <dcterms:created xsi:type="dcterms:W3CDTF">2018-10-03T14:39:06Z</dcterms:created>
  <dcterms:modified xsi:type="dcterms:W3CDTF">2018-10-03T14:39:11Z</dcterms:modified>
</cp:coreProperties>
</file>