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84" r:id="rId9"/>
    <p:sldId id="281" r:id="rId10"/>
    <p:sldId id="282" r:id="rId11"/>
    <p:sldId id="283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4" r:id="rId21"/>
    <p:sldId id="295" r:id="rId22"/>
    <p:sldId id="296" r:id="rId23"/>
    <p:sldId id="297" r:id="rId24"/>
    <p:sldId id="298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CE"/>
    <a:srgbClr val="5B9ACD"/>
    <a:srgbClr val="5D9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2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0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2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9603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03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64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65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93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8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95A73-42DE-4767-8D4A-1CEBC8CCD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AAF59739-97AB-4A92-85F4-5E6DECF7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24" y="565270"/>
            <a:ext cx="10515599" cy="931022"/>
          </a:xfrm>
          <a:prstGeom prst="rect">
            <a:avLst/>
          </a:prstGeom>
        </p:spPr>
        <p:txBody>
          <a:bodyPr anchor="ctr"/>
          <a:lstStyle>
            <a:lvl1pPr algn="l"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7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6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0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3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9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5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5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45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ED693-167F-475D-856D-31883AF69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sz="2400" dirty="0">
                <a:latin typeface="+mn-ea"/>
                <a:ea typeface="+mn-ea"/>
              </a:rPr>
              <a:t>처음 시작하는 </a:t>
            </a:r>
            <a:br>
              <a:rPr lang="en-US" altLang="ko-KR" sz="4000" dirty="0">
                <a:latin typeface="+mn-ea"/>
                <a:ea typeface="+mn-ea"/>
              </a:rPr>
            </a:br>
            <a:r>
              <a:rPr lang="en-US" altLang="ko-KR" sz="4400" dirty="0">
                <a:latin typeface="+mn-ea"/>
                <a:ea typeface="+mn-ea"/>
              </a:rPr>
              <a:t>R </a:t>
            </a:r>
            <a:r>
              <a:rPr lang="ko-KR" altLang="en-US" sz="4400" dirty="0">
                <a:latin typeface="+mn-ea"/>
                <a:ea typeface="+mn-ea"/>
              </a:rPr>
              <a:t>데이터 분석 </a:t>
            </a:r>
            <a:endParaRPr lang="ko-KR" altLang="en-US" sz="4000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9F72B6-26F9-4B5A-BC5B-9ADF94B12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강 데이터 가공 </a:t>
            </a:r>
            <a:r>
              <a:rPr lang="en-US" altLang="ko-KR" dirty="0">
                <a:latin typeface="+mn-ea"/>
              </a:rPr>
              <a:t>: R</a:t>
            </a:r>
            <a:r>
              <a:rPr lang="ko-KR" altLang="en-US" dirty="0">
                <a:latin typeface="+mn-ea"/>
              </a:rPr>
              <a:t>은 데이터를 이렇게 다룬다</a:t>
            </a:r>
          </a:p>
        </p:txBody>
      </p:sp>
    </p:spTree>
    <p:extLst>
      <p:ext uri="{BB962C8B-B14F-4D97-AF65-F5344CB8AC3E}">
        <p14:creationId xmlns:p14="http://schemas.microsoft.com/office/powerpoint/2010/main" val="83746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F4B93B2-F85F-4263-940E-96E1EF612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파생 변수 생성하기</a:t>
            </a:r>
            <a:endParaRPr lang="en-US" altLang="ko-KR" dirty="0"/>
          </a:p>
          <a:p>
            <a:pPr lvl="1"/>
            <a:r>
              <a:rPr lang="ko-KR" altLang="en-US" dirty="0"/>
              <a:t>파생 변수 </a:t>
            </a:r>
            <a:r>
              <a:rPr lang="en-US" altLang="ko-KR" dirty="0"/>
              <a:t>: </a:t>
            </a:r>
            <a:r>
              <a:rPr lang="ko-KR" altLang="en-US" dirty="0"/>
              <a:t>보유한 데이터를 기반으로 연산 작업 등을 이용한  결과로 생성된 변수</a:t>
            </a:r>
            <a:endParaRPr lang="en-US" altLang="ko-KR" dirty="0"/>
          </a:p>
          <a:p>
            <a:pPr lvl="1"/>
            <a:r>
              <a:rPr lang="ko-KR" altLang="en-US" dirty="0"/>
              <a:t>데이터 연산 방식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A32E328-2906-437F-B15A-6F1E4759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61C184-D4B5-4A65-8BB3-CD89059B8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24" y="3301426"/>
            <a:ext cx="6753225" cy="1600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361F23-1912-4E0E-9F9B-798C8839C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4" y="5105620"/>
            <a:ext cx="67818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58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187EE2D-9D3C-4759-9522-1FBA77914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변수 변환 방식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115A1F-3978-4E5C-9973-2BCFF955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C0CA7C-07CC-4E24-AF75-00677FDAB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24" y="2209800"/>
            <a:ext cx="67722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3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066A2A-6FAE-4E25-BAED-7720E6F4D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필요한 데이터 추출하기</a:t>
            </a:r>
            <a:endParaRPr lang="en-US" altLang="ko-KR" dirty="0"/>
          </a:p>
          <a:p>
            <a:pPr lvl="1"/>
            <a:r>
              <a:rPr lang="en-US" altLang="ko-KR" dirty="0"/>
              <a:t>Select() </a:t>
            </a:r>
            <a:r>
              <a:rPr lang="ko-KR" altLang="en-US" dirty="0"/>
              <a:t>함수 </a:t>
            </a:r>
            <a:r>
              <a:rPr lang="en-US" altLang="ko-KR" dirty="0"/>
              <a:t>:  </a:t>
            </a:r>
            <a:r>
              <a:rPr lang="ko-KR" altLang="en-US" dirty="0"/>
              <a:t>원하는 데이터의 변수 선택</a:t>
            </a:r>
            <a:endParaRPr lang="en-US" altLang="ko-KR" dirty="0"/>
          </a:p>
          <a:p>
            <a:pPr marL="450000" lvl="1" indent="0">
              <a:buNone/>
            </a:pPr>
            <a:endParaRPr lang="en-US" altLang="ko-KR" dirty="0"/>
          </a:p>
          <a:p>
            <a:pPr marL="450000" lvl="1" indent="0">
              <a:buNone/>
            </a:pPr>
            <a:endParaRPr lang="en-US" altLang="ko-KR" dirty="0"/>
          </a:p>
          <a:p>
            <a:pPr marL="4500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filter() </a:t>
            </a:r>
            <a:r>
              <a:rPr lang="ko-KR" altLang="en-US" dirty="0"/>
              <a:t>함수 </a:t>
            </a:r>
            <a:r>
              <a:rPr lang="en-US" altLang="ko-KR" dirty="0"/>
              <a:t>:  </a:t>
            </a:r>
            <a:r>
              <a:rPr lang="ko-KR" altLang="en-US" dirty="0"/>
              <a:t>조건에 맞는 데이터 추출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43ABE6-92F2-499B-891A-5470155B0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추출부터 정제까지</a:t>
            </a:r>
            <a:r>
              <a:rPr lang="en-US" altLang="ko-KR" dirty="0"/>
              <a:t>,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838CAD-FB45-4D75-B483-EDB381B0B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3200"/>
            <a:ext cx="6810375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B02E77-767C-4FA6-B239-96AF354C7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4" y="4264819"/>
            <a:ext cx="6793751" cy="114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8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C0DB848-69F2-40A9-8A00-59EE94000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정렬하기</a:t>
            </a:r>
            <a:endParaRPr lang="en-US" altLang="ko-KR" dirty="0"/>
          </a:p>
          <a:p>
            <a:endParaRPr lang="en-US" altLang="ko-KR" dirty="0"/>
          </a:p>
          <a:p>
            <a:pPr marL="3690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오름차순 정렬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내림차순 정렬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23842D0-F843-4D5B-B021-CACFB266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FF2427-CD5F-47AA-969D-2FBC829B4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1297"/>
            <a:ext cx="672465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C8E4B4-B43E-43AF-994D-EC124D32F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4" y="3899832"/>
            <a:ext cx="6762750" cy="685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717642-0F21-4D60-96C5-A6E1AD259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24" y="5096826"/>
            <a:ext cx="6810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90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66C46E3-4325-424E-B0DE-9B618F5DF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요약하기</a:t>
            </a:r>
            <a:endParaRPr lang="en-US" altLang="ko-KR" dirty="0"/>
          </a:p>
          <a:p>
            <a:pPr lvl="1"/>
            <a:r>
              <a:rPr lang="ko-KR" altLang="en-US" dirty="0"/>
              <a:t>데이터를 집단별로 나누어 요약하는 형태로 데이터 가공하는 방법</a:t>
            </a:r>
            <a:endParaRPr lang="en-US" altLang="ko-KR" dirty="0"/>
          </a:p>
          <a:p>
            <a:pPr lvl="2"/>
            <a:r>
              <a:rPr lang="en-US" altLang="ko-KR" dirty="0" err="1"/>
              <a:t>groupby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en-US" altLang="ko-KR" dirty="0" err="1"/>
              <a:t>summarise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DAF806-60F1-41B6-A461-4842B8DE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81E46E-FC33-43DA-8F3A-9094215EF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24" y="3429000"/>
            <a:ext cx="27908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29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52E80A0-D415-4B94-90CE-9169D0BB5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합계를 도출하는 </a:t>
            </a:r>
            <a:r>
              <a:rPr lang="en-US" altLang="ko-KR" dirty="0" err="1"/>
              <a:t>summarise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6900" indent="0">
              <a:buNone/>
            </a:pPr>
            <a:endParaRPr lang="ko-KR" altLang="en-US" dirty="0"/>
          </a:p>
          <a:p>
            <a:pPr lvl="1"/>
            <a:r>
              <a:rPr lang="ko-KR" altLang="en-US" dirty="0"/>
              <a:t>그룹별 합계를 도출하는 </a:t>
            </a:r>
            <a:r>
              <a:rPr lang="en-US" altLang="ko-KR" dirty="0" err="1"/>
              <a:t>group_by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en-US" altLang="ko-KR" dirty="0" err="1"/>
              <a:t>summarise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73BF003-F756-477B-95E6-D21B9289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1398DD-8C4F-4AB7-BA71-B6C8F231C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12" y="2215655"/>
            <a:ext cx="6781800" cy="933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474A0F-A164-4836-98C3-8A2690B57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99" y="3855943"/>
            <a:ext cx="67532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91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9B29B69-301C-4206-B0A4-DF40252FC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결합 하기 </a:t>
            </a:r>
            <a:r>
              <a:rPr lang="en-US" altLang="ko-KR" dirty="0"/>
              <a:t>(join)</a:t>
            </a:r>
          </a:p>
          <a:p>
            <a:pPr lvl="1"/>
            <a:r>
              <a:rPr lang="ko-KR" altLang="en-US" dirty="0"/>
              <a:t>세로 결합</a:t>
            </a:r>
            <a:r>
              <a:rPr lang="en-US" altLang="ko-KR" dirty="0"/>
              <a:t>, </a:t>
            </a:r>
            <a:r>
              <a:rPr lang="en-US" altLang="ko-KR" dirty="0" err="1"/>
              <a:t>bind_rows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C6913E9-2842-482B-A86D-040AD693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656B65-3872-43CA-A718-7AC43604E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91686"/>
            <a:ext cx="6238875" cy="1743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59DFC5-36EC-4D15-A183-02F079646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764094"/>
            <a:ext cx="67532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EF14E63-172E-4C97-9026-B1C05CA17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가로 결합</a:t>
            </a:r>
            <a:r>
              <a:rPr lang="en-US" altLang="ko-KR" dirty="0"/>
              <a:t>, </a:t>
            </a:r>
            <a:r>
              <a:rPr lang="en-US" altLang="ko-KR" dirty="0" err="1"/>
              <a:t>left_join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en-US" altLang="ko-KR" dirty="0" err="1"/>
              <a:t>inner_join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en-US" altLang="ko-KR" dirty="0" err="1"/>
              <a:t>full_join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42074D0-052E-48BE-AE1E-44E6A2BA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E93189-6E64-4CF2-B835-34ED2448C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0606"/>
            <a:ext cx="64008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66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D1E69E-DFB1-4E94-A89D-533A81AF6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err="1"/>
              <a:t>left_join</a:t>
            </a:r>
            <a:r>
              <a:rPr lang="en-US" altLang="ko-KR" dirty="0"/>
              <a:t>()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inner_join</a:t>
            </a:r>
            <a:r>
              <a:rPr lang="en-US" altLang="ko-KR" dirty="0"/>
              <a:t>()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full_join</a:t>
            </a:r>
            <a:r>
              <a:rPr lang="en-US" altLang="ko-KR" dirty="0"/>
              <a:t>()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1E480-DB71-4E98-A576-0C9C5B89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C08699-DC45-4FE7-84EC-2B706DD08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6047"/>
            <a:ext cx="6753225" cy="1143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283459-A347-439A-A6A0-6968FBFF8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3614672"/>
            <a:ext cx="6762750" cy="1162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0B791C-204F-4E50-B3C6-EC23F4760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5105433"/>
            <a:ext cx="67437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52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684C8B4-0C9D-4FCF-AA7B-6C38AD26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데이터의 특성 파악에 중점을 둔 기술 통계량</a:t>
            </a:r>
            <a:endParaRPr lang="en-US" altLang="ko-KR" dirty="0"/>
          </a:p>
          <a:p>
            <a:pPr lvl="1"/>
            <a:r>
              <a:rPr lang="ko-KR" altLang="en-US" dirty="0"/>
              <a:t>기술 통계량 </a:t>
            </a:r>
            <a:r>
              <a:rPr lang="en-US" altLang="ko-KR" dirty="0"/>
              <a:t>: </a:t>
            </a:r>
            <a:r>
              <a:rPr lang="ko-KR" altLang="en-US" dirty="0"/>
              <a:t>데이터 특성을 파악하기 위해 데이터를 요약한 값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3258EA1-064A-462A-A4E9-CFFD53B8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분석을 위한 기초 통계 분석 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9B2FB6-EDBB-4AF2-8E92-CA33EC0B79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28"/>
          <a:stretch/>
        </p:blipFill>
        <p:spPr>
          <a:xfrm>
            <a:off x="8389" y="3032722"/>
            <a:ext cx="5989739" cy="19371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92D6A4-4A80-4AD3-873C-9F32ED676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611" y="2772126"/>
            <a:ext cx="6120000" cy="290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2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2FF1BA6-1E48-40C3-99E5-583022A1C34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EA65455-FA42-46BB-81E6-9B4CF5CC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데이터 분석의 기초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연산자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분석을 위한 데이터 기본 정리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데이터 추출부터 정제까지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데이터 </a:t>
            </a:r>
            <a:r>
              <a:rPr lang="ko-KR" altLang="en-US" dirty="0" err="1">
                <a:latin typeface="+mn-ea"/>
              </a:rPr>
              <a:t>전처리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데이터 분석을 위한 기초 통계분석함수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데이터의 이해도를 높일 수 있는 그래프</a:t>
            </a:r>
          </a:p>
        </p:txBody>
      </p:sp>
    </p:spTree>
    <p:extLst>
      <p:ext uri="{BB962C8B-B14F-4D97-AF65-F5344CB8AC3E}">
        <p14:creationId xmlns:p14="http://schemas.microsoft.com/office/powerpoint/2010/main" val="1098662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75E63DE-99B3-4DE7-92AE-5164F2834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값이 얼마나 반복되는지 알 수 있는 빈도 분석</a:t>
            </a:r>
            <a:endParaRPr lang="en-US" altLang="ko-KR" dirty="0"/>
          </a:p>
          <a:p>
            <a:pPr lvl="1"/>
            <a:r>
              <a:rPr lang="ko-KR" altLang="en-US" b="1" dirty="0"/>
              <a:t>빈도분석 </a:t>
            </a:r>
            <a:r>
              <a:rPr lang="en-US" altLang="ko-KR" b="1" dirty="0"/>
              <a:t>: </a:t>
            </a:r>
            <a:r>
              <a:rPr lang="ko-KR" altLang="en-US" b="1" dirty="0"/>
              <a:t>데이터의 항목별 분포 및 빈도 비율을 통해 데이터 분포를 파악하는 기법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743AC6F-8BAC-4A87-B1A4-948F435C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7FF4B8-7752-438A-A404-931D7E34F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24" y="2658269"/>
            <a:ext cx="67627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52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62E29A5-FE66-4472-93A1-7281EB7A3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형태를 파악하는 줄기 잎 그림</a:t>
            </a:r>
          </a:p>
          <a:p>
            <a:pPr lvl="1"/>
            <a:r>
              <a:rPr lang="ko-KR" altLang="en-US" dirty="0"/>
              <a:t>줄기 잎 그림</a:t>
            </a:r>
            <a:r>
              <a:rPr lang="en-US" altLang="ko-KR" dirty="0"/>
              <a:t>(Stem-and-Leaf Plot)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변수의 값을 자릿수에 따라 분류하는 시각화 방법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D51EC6-D55B-42B3-AB0A-60EC89F4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/>
              <a:t>데이터의 이해도를 높일 수 있는 그래프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EE62E6-CA04-40CF-AED0-4A96ED6BE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24" y="2659703"/>
            <a:ext cx="2743200" cy="1857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36C04E-4D8A-444C-B811-9FDCA29D1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95838"/>
            <a:ext cx="67722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63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859F52F-5761-4612-99B0-58E2652FE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도수 분포 상태를 기둥 모양으로 표현한 히스토그램</a:t>
            </a:r>
          </a:p>
          <a:p>
            <a:r>
              <a:rPr lang="ko-KR" altLang="en-US" dirty="0"/>
              <a:t>히스토그램 </a:t>
            </a:r>
            <a:r>
              <a:rPr lang="en-US" altLang="ko-KR" dirty="0"/>
              <a:t>:</a:t>
            </a:r>
            <a:r>
              <a:rPr lang="ko-KR" altLang="en-US" dirty="0"/>
              <a:t> 연속형 데이터를 일정하게 나눈 구간</a:t>
            </a:r>
            <a:r>
              <a:rPr lang="en-US" altLang="ko-KR" dirty="0"/>
              <a:t>(</a:t>
            </a:r>
            <a:r>
              <a:rPr lang="ko-KR" altLang="en-US" dirty="0"/>
              <a:t>계급</a:t>
            </a:r>
            <a:r>
              <a:rPr lang="en-US" altLang="ko-KR" dirty="0"/>
              <a:t>)</a:t>
            </a:r>
            <a:r>
              <a:rPr lang="ko-KR" altLang="en-US" dirty="0"/>
              <a:t>을 가로축</a:t>
            </a:r>
            <a:r>
              <a:rPr lang="en-US" altLang="ko-KR" dirty="0"/>
              <a:t>, </a:t>
            </a:r>
            <a:r>
              <a:rPr lang="ko-KR" altLang="en-US" dirty="0"/>
              <a:t>각 구간에 해당하는 데이터의 수</a:t>
            </a:r>
            <a:r>
              <a:rPr lang="en-US" altLang="ko-KR" dirty="0"/>
              <a:t>(</a:t>
            </a:r>
            <a:r>
              <a:rPr lang="ko-KR" altLang="en-US" dirty="0"/>
              <a:t>도수</a:t>
            </a:r>
            <a:r>
              <a:rPr lang="en-US" altLang="ko-KR" dirty="0"/>
              <a:t>)</a:t>
            </a:r>
            <a:r>
              <a:rPr lang="ko-KR" altLang="en-US" dirty="0"/>
              <a:t>를 세로축으로 그린 그래프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FC97347-2408-4099-9495-54E5C27C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E30326-8438-43D2-8A54-DB8648609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24" y="2982067"/>
            <a:ext cx="3465506" cy="18954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697735-49C2-4D55-A3C5-711656A90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122" y="3163030"/>
            <a:ext cx="6772275" cy="1533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8755E5-17C9-436A-B463-9939C1D75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24" y="5201392"/>
            <a:ext cx="67532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92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D752D8D-8C59-403C-8FFB-FD976537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수량의 많고 적음을 확인하는 막대그래프</a:t>
            </a:r>
          </a:p>
          <a:p>
            <a:pPr lvl="1"/>
            <a:r>
              <a:rPr lang="ko-KR" altLang="en-US" dirty="0"/>
              <a:t>막대그래프 </a:t>
            </a:r>
            <a:r>
              <a:rPr lang="en-US" altLang="ko-KR" dirty="0"/>
              <a:t>: </a:t>
            </a:r>
            <a:r>
              <a:rPr lang="ko-KR" altLang="en-US" dirty="0"/>
              <a:t>범주형 데이터에 대해 수량이 많고 적음을 나타낼 때 적합한 그래프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20B1E01-AE8B-4DED-B824-5FB61479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D09470-F68F-4CBA-981B-B1E6DBCD0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24" y="2653368"/>
            <a:ext cx="6791325" cy="1752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956F1B-6DAD-4E8C-A398-06337699A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76" y="2653368"/>
            <a:ext cx="3328200" cy="285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40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00C225B-6A54-49CB-A83C-A9EE8D3DD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분포 및 이상치를 확인하는 상자 그림</a:t>
            </a:r>
            <a:endParaRPr lang="en-US" altLang="ko-KR" dirty="0"/>
          </a:p>
          <a:p>
            <a:pPr lvl="1"/>
            <a:r>
              <a:rPr lang="ko-KR" altLang="en-US" dirty="0"/>
              <a:t>상자 그림</a:t>
            </a:r>
            <a:r>
              <a:rPr lang="en-US" altLang="ko-KR" dirty="0"/>
              <a:t>(Boxplot)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데이터의 분포를 비교하여 이상치를 판단할 때 주로 사용하는 그래프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2AEA535-5584-426F-B949-94CB3B2E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5EC4A7-3C49-4708-94C6-37AC13896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24" y="2671762"/>
            <a:ext cx="6762750" cy="1514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95D0F1-83CF-4A12-94A8-F2CA3A4E5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400" y="2663504"/>
            <a:ext cx="3302400" cy="285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24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CDD6C36-34E3-40BA-9CAD-9BD6F62E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2D19B4-A2E4-4D98-9D99-EB24CA284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05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E591C-A506-4F0D-A74B-7EAF94B9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숫자 데이터를 이용한 산술 연산</a:t>
            </a:r>
            <a:endParaRPr lang="en-US" altLang="ko-KR" dirty="0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2142F1-55DE-41F6-B100-F94FA73B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25" y="565270"/>
            <a:ext cx="10193476" cy="93102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데이터 분석의 기초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연산자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47CB41-68FC-4C9A-B9E5-708353F19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25" y="2662237"/>
            <a:ext cx="6772275" cy="15335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61F93BC-015C-4316-8A49-9F77DD0B2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50" y="4478190"/>
            <a:ext cx="67627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2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A65A83B-BD84-47A1-95D3-BABD87656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비교 연산과 논리 연산</a:t>
            </a:r>
            <a:endParaRPr lang="en-US" altLang="ko-KR" dirty="0"/>
          </a:p>
          <a:p>
            <a:pPr lvl="1"/>
            <a:r>
              <a:rPr lang="ko-KR" altLang="en-US" dirty="0"/>
              <a:t>비교 연산자</a:t>
            </a:r>
            <a:endParaRPr lang="en-US" altLang="ko-KR" dirty="0"/>
          </a:p>
          <a:p>
            <a:pPr lvl="2"/>
            <a:r>
              <a:rPr lang="ko-KR" altLang="en-US" dirty="0"/>
              <a:t>다양한 데이터를 서로 비교하여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와 같은 진리 값을 반환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107006-D752-485D-819D-8AF4A592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51F368-C38B-419A-ABC1-AAB9A1FB5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1181"/>
            <a:ext cx="67722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1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0C8FE7-6369-46E8-8916-809487A73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논리연산자</a:t>
            </a:r>
            <a:endParaRPr lang="en-US" altLang="ko-KR" dirty="0"/>
          </a:p>
          <a:p>
            <a:pPr lvl="2"/>
            <a:r>
              <a:rPr lang="ko-KR" altLang="en-US" dirty="0"/>
              <a:t>비교 연산자를 통해 얻은 진리 값을 다시 연산할 때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E428B39-230A-4633-AEAE-B0B56045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C6248C-0B86-4467-A88E-9EE74EAE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49" y="2679267"/>
            <a:ext cx="6743700" cy="1600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DF4E8E-D6DB-4AFD-868A-DEEE423D9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49" y="4604327"/>
            <a:ext cx="67913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8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B9A860E-3584-4E89-B108-60BC18F25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파악 함수 사용하기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36BBC65-E1A9-4BFF-9B09-93301512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분석을 위한 데이터 기본 정리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766956-F91F-47D6-9054-AFA155BBD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24" y="2467769"/>
            <a:ext cx="67437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D7517DE-073E-480B-91A2-5E28C920D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View()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en-US" altLang="ko-KR" dirty="0"/>
              <a:t>R </a:t>
            </a:r>
            <a:r>
              <a:rPr lang="ko-KR" altLang="en-US" dirty="0"/>
              <a:t>스튜디오의 </a:t>
            </a:r>
            <a:r>
              <a:rPr lang="en-US" altLang="ko-KR" dirty="0"/>
              <a:t>View </a:t>
            </a:r>
            <a:r>
              <a:rPr lang="ko-KR" altLang="en-US" dirty="0"/>
              <a:t>창에서 데이터 확인</a:t>
            </a:r>
            <a:endParaRPr lang="en-US" altLang="ko-KR" dirty="0"/>
          </a:p>
          <a:p>
            <a:pPr lvl="1"/>
            <a:r>
              <a:rPr lang="en-US" altLang="ko-KR" dirty="0"/>
              <a:t>str()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데이터 세트의 변수 속성 확인</a:t>
            </a:r>
            <a:endParaRPr lang="en-US" altLang="ko-KR" dirty="0"/>
          </a:p>
          <a:p>
            <a:pPr lvl="1"/>
            <a:r>
              <a:rPr lang="en-US" altLang="ko-KR" dirty="0"/>
              <a:t>dim()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데이터 세트의 행</a:t>
            </a:r>
            <a:r>
              <a:rPr lang="en-US" altLang="ko-KR" dirty="0"/>
              <a:t>/</a:t>
            </a:r>
            <a:r>
              <a:rPr lang="ko-KR" altLang="en-US" dirty="0"/>
              <a:t>열 확인</a:t>
            </a:r>
            <a:endParaRPr lang="en-US" altLang="ko-KR" dirty="0"/>
          </a:p>
          <a:p>
            <a:pPr lvl="1"/>
            <a:r>
              <a:rPr lang="en-US" altLang="ko-KR" dirty="0"/>
              <a:t>ls()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세트의 </a:t>
            </a:r>
            <a:r>
              <a:rPr lang="ko-KR" altLang="en-US" dirty="0" err="1"/>
              <a:t>변수명</a:t>
            </a:r>
            <a:r>
              <a:rPr lang="ko-KR" altLang="en-US" dirty="0"/>
              <a:t> 확인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98FAC30-5647-4966-8764-49895F5D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82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22FB9CF-D5FC-4FD4-BE93-E11D8B128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실습데이터 가져오기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D41DC8C-A603-459F-9AE2-4B36D852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FECA1D-BD59-4D0E-9050-1DB1AFF3E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0826"/>
            <a:ext cx="67722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6D7E3DE-D25B-4F2E-A3DE-D8367BCF7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변수명</a:t>
            </a:r>
            <a:r>
              <a:rPr lang="ko-KR" altLang="en-US" dirty="0"/>
              <a:t> 변경하기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A3760ED-E9A4-481E-8A53-D4A8A44C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9E84D0-8F09-460B-AC1E-CC669B144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24" y="2343944"/>
            <a:ext cx="67627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85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0</TotalTime>
  <Words>402</Words>
  <Application>Microsoft Office PowerPoint</Application>
  <PresentationFormat>와이드스크린</PresentationFormat>
  <Paragraphs>82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돋움</vt:lpstr>
      <vt:lpstr>Calisto MT</vt:lpstr>
      <vt:lpstr>Trebuchet MS</vt:lpstr>
      <vt:lpstr>Wingdings 2</vt:lpstr>
      <vt:lpstr>슬레이트</vt:lpstr>
      <vt:lpstr>처음 시작하는  R 데이터 분석 </vt:lpstr>
      <vt:lpstr>목차</vt:lpstr>
      <vt:lpstr>데이터 분석의 기초, 연산자</vt:lpstr>
      <vt:lpstr>PowerPoint 프레젠테이션</vt:lpstr>
      <vt:lpstr>PowerPoint 프레젠테이션</vt:lpstr>
      <vt:lpstr>분석을 위한 데이터 기본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 추출부터 정제까지, 데이터 전처리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 분석을 위한 기초 통계 분석 함수</vt:lpstr>
      <vt:lpstr>PowerPoint 프레젠테이션</vt:lpstr>
      <vt:lpstr>데이터의 이해도를 높일 수 있는 그래프 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처음 시작하는  R 데이터 분석 </dc:title>
  <dc:creator/>
  <cp:lastModifiedBy> </cp:lastModifiedBy>
  <cp:revision>2</cp:revision>
  <dcterms:created xsi:type="dcterms:W3CDTF">2018-10-03T14:38:46Z</dcterms:created>
  <dcterms:modified xsi:type="dcterms:W3CDTF">2018-10-03T14:38:51Z</dcterms:modified>
</cp:coreProperties>
</file>