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sldIdLst>
    <p:sldId id="256" r:id="rId2"/>
    <p:sldId id="257" r:id="rId3"/>
    <p:sldId id="277" r:id="rId4"/>
    <p:sldId id="279" r:id="rId5"/>
    <p:sldId id="278" r:id="rId6"/>
    <p:sldId id="280" r:id="rId7"/>
    <p:sldId id="281" r:id="rId8"/>
    <p:sldId id="27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CE"/>
    <a:srgbClr val="5B9ACD"/>
    <a:srgbClr val="5D9C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021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50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527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9603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003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864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865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893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588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367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20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1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437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49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15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85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0458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ED693-167F-475D-856D-31883AF697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ko-KR" altLang="en-US" sz="2400" dirty="0">
                <a:latin typeface="+mn-ea"/>
                <a:ea typeface="+mn-ea"/>
              </a:rPr>
              <a:t>처음 시작하는 </a:t>
            </a:r>
            <a:br>
              <a:rPr lang="en-US" altLang="ko-KR" sz="4000" dirty="0">
                <a:latin typeface="+mn-ea"/>
                <a:ea typeface="+mn-ea"/>
              </a:rPr>
            </a:br>
            <a:r>
              <a:rPr lang="en-US" altLang="ko-KR" sz="4400" dirty="0">
                <a:latin typeface="+mn-ea"/>
                <a:ea typeface="+mn-ea"/>
              </a:rPr>
              <a:t>R </a:t>
            </a:r>
            <a:r>
              <a:rPr lang="ko-KR" altLang="en-US" sz="4400" dirty="0">
                <a:latin typeface="+mn-ea"/>
                <a:ea typeface="+mn-ea"/>
              </a:rPr>
              <a:t>데이터 분석 </a:t>
            </a:r>
            <a:endParaRPr lang="ko-KR" altLang="en-US" sz="4000" dirty="0">
              <a:latin typeface="+mn-ea"/>
              <a:ea typeface="+mn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9F72B6-26F9-4B5A-BC5B-9ADF94B129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+mn-ea"/>
              </a:rPr>
              <a:t>7</a:t>
            </a:r>
            <a:r>
              <a:rPr lang="ko-KR" altLang="en-US" dirty="0">
                <a:latin typeface="+mn-ea"/>
              </a:rPr>
              <a:t>강 </a:t>
            </a:r>
            <a:r>
              <a:rPr lang="en-US" altLang="ko-KR" dirty="0">
                <a:latin typeface="+mn-ea"/>
              </a:rPr>
              <a:t>reshape2 </a:t>
            </a:r>
            <a:r>
              <a:rPr lang="ko-KR" altLang="en-US" dirty="0">
                <a:latin typeface="+mn-ea"/>
              </a:rPr>
              <a:t>패키지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데이터의 행을 열로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열을 행으로</a:t>
            </a:r>
            <a:r>
              <a:rPr lang="en-US" altLang="ko-KR" dirty="0">
                <a:latin typeface="+mn-ea"/>
              </a:rPr>
              <a:t>!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7460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2FF1BA6-1E48-40C3-99E5-583022A1C34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dirty="0">
                <a:latin typeface="+mn-ea"/>
                <a:ea typeface="+mn-ea"/>
              </a:rPr>
              <a:t>목차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EA65455-FA42-46BB-81E6-9B4CF5CC3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가로로 긴 데이터 모양을 세로로 전환하는 </a:t>
            </a:r>
            <a:r>
              <a:rPr lang="en-US" altLang="ko-KR" dirty="0"/>
              <a:t>melt() </a:t>
            </a:r>
            <a:r>
              <a:rPr lang="ko-KR" altLang="en-US" dirty="0"/>
              <a:t>함수</a:t>
            </a:r>
            <a:endParaRPr lang="en-US" altLang="ko-KR" dirty="0">
              <a:latin typeface="+mn-ea"/>
            </a:endParaRPr>
          </a:p>
          <a:p>
            <a:r>
              <a:rPr lang="ko-KR" altLang="en-US" dirty="0"/>
              <a:t>세로로 긴 데이터 모양을 가로로 전환하는 </a:t>
            </a:r>
            <a:r>
              <a:rPr lang="en-US" altLang="ko-KR" dirty="0"/>
              <a:t>cast() </a:t>
            </a:r>
            <a:r>
              <a:rPr lang="ko-KR" altLang="en-US" dirty="0"/>
              <a:t>함수 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8662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7C3D7-3FD1-4241-BD7E-3003893FF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ko-KR" altLang="en-US" dirty="0"/>
              <a:t>가로로 긴 데이터 모양을 세로로 전환하는 </a:t>
            </a:r>
            <a:r>
              <a:rPr lang="en-US" altLang="ko-KR" dirty="0"/>
              <a:t>melt()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A8137D-D768-4BAA-A454-CBEEECBF6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melt() </a:t>
            </a:r>
            <a:r>
              <a:rPr lang="ko-KR" altLang="en-US" dirty="0"/>
              <a:t>함수는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열</a:t>
            </a:r>
            <a:r>
              <a:rPr lang="en-US" altLang="ko-KR" dirty="0"/>
              <a:t>(Column)</a:t>
            </a:r>
            <a:r>
              <a:rPr lang="ko-KR" altLang="en-US" dirty="0"/>
              <a:t>을 행</a:t>
            </a:r>
            <a:r>
              <a:rPr lang="en-US" altLang="ko-KR" dirty="0"/>
              <a:t>(Row)</a:t>
            </a:r>
            <a:r>
              <a:rPr lang="ko-KR" altLang="en-US" dirty="0"/>
              <a:t>으로</a:t>
            </a:r>
            <a:r>
              <a:rPr lang="en-US" altLang="ko-KR" dirty="0"/>
              <a:t>, </a:t>
            </a:r>
            <a:r>
              <a:rPr lang="ko-KR" altLang="en-US" dirty="0"/>
              <a:t>가로로 긴 형태의 데이터를 세로로 길게 전환하는</a:t>
            </a:r>
            <a:r>
              <a:rPr lang="en-US" altLang="ko-KR" dirty="0"/>
              <a:t> </a:t>
            </a:r>
            <a:r>
              <a:rPr lang="ko-KR" altLang="en-US" dirty="0"/>
              <a:t>기능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  <a:p>
            <a:pPr lvl="2"/>
            <a:r>
              <a:rPr lang="en-US" altLang="ko-KR" dirty="0"/>
              <a:t>data : melt() </a:t>
            </a:r>
            <a:r>
              <a:rPr lang="ko-KR" altLang="en-US" dirty="0"/>
              <a:t>함수로 변형할 데이터 세트를 입력합니다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na.rm = FALSE : </a:t>
            </a:r>
            <a:r>
              <a:rPr lang="ko-KR" altLang="en-US" dirty="0"/>
              <a:t>통계 분석을 할 때 결측 값을 제외하는 옵션입니다</a:t>
            </a:r>
            <a:r>
              <a:rPr lang="en-US" altLang="ko-KR" dirty="0"/>
              <a:t>. </a:t>
            </a:r>
            <a:r>
              <a:rPr lang="ko-KR" altLang="en-US" dirty="0"/>
              <a:t>포함시키려면 </a:t>
            </a:r>
            <a:r>
              <a:rPr lang="en-US" altLang="ko-KR" dirty="0"/>
              <a:t>na.rm = TRUE</a:t>
            </a:r>
            <a:r>
              <a:rPr lang="ko-KR" altLang="en-US" dirty="0"/>
              <a:t>를 입력합니다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value.name = "value" : </a:t>
            </a:r>
            <a:r>
              <a:rPr lang="ko-KR" altLang="en-US" dirty="0"/>
              <a:t>행으로 바꾸고 싶은 열 이름입니다</a:t>
            </a:r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1D728E1-A0C0-4BDB-8E04-DF405E5D7FC5}"/>
              </a:ext>
            </a:extLst>
          </p:cNvPr>
          <p:cNvSpPr/>
          <p:nvPr/>
        </p:nvSpPr>
        <p:spPr>
          <a:xfrm>
            <a:off x="856772" y="2655391"/>
            <a:ext cx="104678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latin typeface="ULELHU+D2Coding"/>
              </a:rPr>
              <a:t>melt</a:t>
            </a:r>
            <a:r>
              <a:rPr lang="en-US" altLang="ko-KR" dirty="0">
                <a:latin typeface="TUSATW+D2Coding"/>
              </a:rPr>
              <a:t>(</a:t>
            </a:r>
            <a:r>
              <a:rPr lang="ko-KR" altLang="en-US" dirty="0">
                <a:latin typeface="ULELHU+D2Coding"/>
              </a:rPr>
              <a:t>데이터 세트</a:t>
            </a:r>
            <a:r>
              <a:rPr lang="en-US" altLang="ko-KR" dirty="0">
                <a:latin typeface="ULELHU+D2Coding"/>
              </a:rPr>
              <a:t>, </a:t>
            </a:r>
            <a:r>
              <a:rPr lang="en-US" altLang="ko-KR" sz="2800" dirty="0" err="1">
                <a:latin typeface="ULELHU+D2Coding"/>
              </a:rPr>
              <a:t>id</a:t>
            </a:r>
            <a:r>
              <a:rPr lang="en-US" altLang="ko-KR" sz="2000" dirty="0" err="1">
                <a:latin typeface="TUSATW+D2Coding"/>
              </a:rPr>
              <a:t>.</a:t>
            </a:r>
            <a:r>
              <a:rPr lang="en-US" altLang="ko-KR" sz="2800" dirty="0" err="1">
                <a:latin typeface="TUSATW+D2Coding"/>
              </a:rPr>
              <a:t>var</a:t>
            </a:r>
            <a:r>
              <a:rPr lang="en-US" altLang="ko-KR" sz="2800" dirty="0">
                <a:latin typeface="TUSATW+D2Coding"/>
              </a:rPr>
              <a:t> </a:t>
            </a:r>
            <a:r>
              <a:rPr lang="en-US" altLang="ko-KR" sz="2000" dirty="0">
                <a:latin typeface="ULELHU+D2Coding"/>
              </a:rPr>
              <a:t>= </a:t>
            </a:r>
            <a:r>
              <a:rPr lang="ko-KR" altLang="en-US" dirty="0">
                <a:latin typeface="ULELHU+D2Coding"/>
              </a:rPr>
              <a:t>“기준 열”</a:t>
            </a:r>
            <a:r>
              <a:rPr lang="en-US" altLang="ko-KR" dirty="0">
                <a:latin typeface="ULELHU+D2Coding"/>
              </a:rPr>
              <a:t>, </a:t>
            </a:r>
            <a:r>
              <a:rPr lang="en-US" altLang="ko-KR" sz="2800" dirty="0" err="1">
                <a:latin typeface="ULELHU+D2Coding"/>
              </a:rPr>
              <a:t>measure</a:t>
            </a:r>
            <a:r>
              <a:rPr lang="en-US" altLang="ko-KR" sz="2000" dirty="0" err="1">
                <a:latin typeface="TUSATW+D2Coding"/>
              </a:rPr>
              <a:t>.</a:t>
            </a:r>
            <a:r>
              <a:rPr lang="en-US" altLang="ko-KR" sz="2800" dirty="0" err="1">
                <a:latin typeface="TUSATW+D2Coding"/>
              </a:rPr>
              <a:t>vars</a:t>
            </a:r>
            <a:r>
              <a:rPr lang="en-US" altLang="ko-KR" sz="2800" dirty="0">
                <a:latin typeface="TUSATW+D2Coding"/>
              </a:rPr>
              <a:t> </a:t>
            </a:r>
            <a:r>
              <a:rPr lang="en-US" altLang="ko-KR" sz="2000" dirty="0">
                <a:latin typeface="ULELHU+D2Coding"/>
              </a:rPr>
              <a:t>= </a:t>
            </a:r>
            <a:r>
              <a:rPr lang="ko-KR" altLang="en-US" dirty="0">
                <a:latin typeface="ULELHU+D2Coding"/>
              </a:rPr>
              <a:t>“변환 열”</a:t>
            </a:r>
            <a:r>
              <a:rPr lang="en-US" altLang="ko-KR" dirty="0">
                <a:latin typeface="ULELHU+D2Coding"/>
              </a:rPr>
              <a:t>)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01F0A0-67BD-4DE4-950E-97E7ABAC2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772" y="4833435"/>
            <a:ext cx="548640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387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3DC13-14AE-4BF9-8CE3-F0C836384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A22176-B9B9-432B-9929-FF01A8816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실제 데이터로 </a:t>
            </a:r>
            <a:r>
              <a:rPr lang="en-US" altLang="ko-KR" dirty="0"/>
              <a:t>melt() </a:t>
            </a:r>
            <a:r>
              <a:rPr lang="ko-KR" altLang="en-US" dirty="0"/>
              <a:t>함수 실습하기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16F59E8-BCDB-4F8B-8045-B92332874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2166982"/>
            <a:ext cx="71723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885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7C3D7-3FD1-4241-BD7E-3003893FF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ko-KR" altLang="en-US" dirty="0"/>
              <a:t>세로로 긴 데이터 모양을 가로로 전환하는 </a:t>
            </a:r>
            <a:r>
              <a:rPr lang="en-US" altLang="ko-KR" dirty="0"/>
              <a:t>cast()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A8137D-D768-4BAA-A454-CBEEECBF6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cast() </a:t>
            </a:r>
            <a:r>
              <a:rPr lang="ko-KR" altLang="en-US" dirty="0"/>
              <a:t>함수는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행</a:t>
            </a:r>
            <a:r>
              <a:rPr lang="en-US" altLang="ko-KR" dirty="0"/>
              <a:t>(Row) </a:t>
            </a:r>
            <a:r>
              <a:rPr lang="ko-KR" altLang="en-US" dirty="0"/>
              <a:t>을 열</a:t>
            </a:r>
            <a:r>
              <a:rPr lang="en-US" altLang="ko-KR" dirty="0"/>
              <a:t>(Column)</a:t>
            </a:r>
            <a:r>
              <a:rPr lang="ko-KR" altLang="en-US" dirty="0"/>
              <a:t> 로</a:t>
            </a:r>
            <a:r>
              <a:rPr lang="en-US" altLang="ko-KR" dirty="0"/>
              <a:t>, </a:t>
            </a:r>
            <a:r>
              <a:rPr lang="ko-KR" altLang="en-US" dirty="0"/>
              <a:t>세로로 긴 형태의 데이터를 가로로 길게 전환하는</a:t>
            </a:r>
            <a:r>
              <a:rPr lang="en-US" altLang="ko-KR" dirty="0"/>
              <a:t> </a:t>
            </a:r>
            <a:r>
              <a:rPr lang="ko-KR" altLang="en-US" dirty="0"/>
              <a:t>기능</a:t>
            </a:r>
            <a:endParaRPr lang="en-US" altLang="ko-KR" dirty="0"/>
          </a:p>
          <a:p>
            <a:pPr lvl="2"/>
            <a:r>
              <a:rPr lang="en-US" altLang="ko-KR" dirty="0" err="1"/>
              <a:t>acast</a:t>
            </a:r>
            <a:r>
              <a:rPr lang="en-US" altLang="ko-KR" dirty="0"/>
              <a:t>() : </a:t>
            </a:r>
            <a:r>
              <a:rPr lang="ko-KR" altLang="en-US" dirty="0"/>
              <a:t>벡터</a:t>
            </a:r>
            <a:r>
              <a:rPr lang="en-US" altLang="ko-KR" dirty="0"/>
              <a:t>(Vector), </a:t>
            </a:r>
            <a:r>
              <a:rPr lang="ko-KR" altLang="en-US" dirty="0"/>
              <a:t>행렬</a:t>
            </a:r>
            <a:r>
              <a:rPr lang="en-US" altLang="ko-KR" dirty="0"/>
              <a:t>(Matrix), </a:t>
            </a:r>
            <a:r>
              <a:rPr lang="ko-KR" altLang="en-US" dirty="0"/>
              <a:t>배열</a:t>
            </a:r>
            <a:r>
              <a:rPr lang="en-US" altLang="ko-KR" dirty="0"/>
              <a:t>(Array) </a:t>
            </a:r>
            <a:r>
              <a:rPr lang="ko-KR" altLang="en-US" dirty="0"/>
              <a:t>형태를 변환</a:t>
            </a:r>
          </a:p>
          <a:p>
            <a:pPr lvl="2"/>
            <a:r>
              <a:rPr lang="en-US" altLang="ko-KR" dirty="0" err="1"/>
              <a:t>dcast</a:t>
            </a:r>
            <a:r>
              <a:rPr lang="en-US" altLang="ko-KR" dirty="0"/>
              <a:t>() : </a:t>
            </a:r>
            <a:r>
              <a:rPr lang="ko-KR" altLang="en-US" dirty="0"/>
              <a:t>데이터 프레임</a:t>
            </a:r>
            <a:r>
              <a:rPr lang="en-US" altLang="ko-KR" dirty="0"/>
              <a:t>(Data Frame) </a:t>
            </a:r>
            <a:r>
              <a:rPr lang="ko-KR" altLang="en-US" dirty="0"/>
              <a:t>형태를 변환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AEEAE0E-1FB5-4754-9DA2-8CC92DEC1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3690610"/>
            <a:ext cx="49053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916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446BC-611B-4EF8-9250-FF2FD6A7A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CD6A42-D46D-41B6-A054-D06E4DBC5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dcast</a:t>
            </a:r>
            <a:r>
              <a:rPr lang="en-US" altLang="ko-KR" dirty="0"/>
              <a:t>() </a:t>
            </a:r>
            <a:r>
              <a:rPr lang="ko-KR" altLang="en-US" dirty="0"/>
              <a:t>함수 사용하기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EA3B13-1F5C-4BAF-A92F-83EC54C99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3" y="2623260"/>
            <a:ext cx="7153275" cy="28003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FF3FA2C-9A0A-4AA2-B52A-1725CE3B116D}"/>
              </a:ext>
            </a:extLst>
          </p:cNvPr>
          <p:cNvSpPr/>
          <p:nvPr/>
        </p:nvSpPr>
        <p:spPr>
          <a:xfrm>
            <a:off x="3042676" y="2100040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800" dirty="0" err="1">
                <a:latin typeface="ULELHU+D2Coding"/>
              </a:rPr>
              <a:t>dcast</a:t>
            </a:r>
            <a:r>
              <a:rPr lang="en-US" altLang="ko-KR" dirty="0">
                <a:latin typeface="TUSATW+D2Coding"/>
              </a:rPr>
              <a:t>(</a:t>
            </a:r>
            <a:r>
              <a:rPr lang="ko-KR" altLang="en-US" dirty="0">
                <a:latin typeface="ULELHU+D2Coding"/>
              </a:rPr>
              <a:t>데이터 세트</a:t>
            </a:r>
            <a:r>
              <a:rPr lang="en-US" altLang="ko-KR" dirty="0">
                <a:latin typeface="ULELHU+D2Coding"/>
              </a:rPr>
              <a:t>, </a:t>
            </a:r>
            <a:r>
              <a:rPr lang="ko-KR" altLang="en-US" dirty="0">
                <a:latin typeface="ULELHU+D2Coding"/>
              </a:rPr>
              <a:t>기준 열 </a:t>
            </a:r>
            <a:r>
              <a:rPr lang="en-US" altLang="ko-KR" dirty="0">
                <a:latin typeface="ULELHU+D2Coding"/>
              </a:rPr>
              <a:t>~ </a:t>
            </a:r>
            <a:r>
              <a:rPr lang="ko-KR" altLang="en-US" dirty="0">
                <a:latin typeface="ULELHU+D2Coding"/>
              </a:rPr>
              <a:t>변환 열</a:t>
            </a:r>
            <a:r>
              <a:rPr lang="en-US" altLang="ko-KR" dirty="0">
                <a:latin typeface="ULELHU+D2Coding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2166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BBC99A-2821-49D4-8E8E-EDDBE600B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95A9F9-6092-4ACC-B536-0AF405C54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acast</a:t>
            </a:r>
            <a:r>
              <a:rPr lang="en-US" altLang="ko-KR" dirty="0"/>
              <a:t>() </a:t>
            </a:r>
            <a:r>
              <a:rPr lang="ko-KR" altLang="en-US" dirty="0"/>
              <a:t>함수 사용하기</a:t>
            </a:r>
          </a:p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DF2228-F785-40AD-A071-5C0FDFD3F154}"/>
              </a:ext>
            </a:extLst>
          </p:cNvPr>
          <p:cNvSpPr/>
          <p:nvPr/>
        </p:nvSpPr>
        <p:spPr>
          <a:xfrm>
            <a:off x="3042676" y="2115826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800" dirty="0" err="1">
                <a:latin typeface="TUSATW+D2Coding"/>
              </a:rPr>
              <a:t>acast</a:t>
            </a:r>
            <a:r>
              <a:rPr lang="en-US" altLang="ko-KR" dirty="0">
                <a:latin typeface="TUSATW+D2Coding"/>
              </a:rPr>
              <a:t>(</a:t>
            </a:r>
            <a:r>
              <a:rPr lang="ko-KR" altLang="en-US" dirty="0">
                <a:latin typeface="ULELHU+D2Coding"/>
              </a:rPr>
              <a:t>데이터 세트</a:t>
            </a:r>
            <a:r>
              <a:rPr lang="en-US" altLang="ko-KR" dirty="0">
                <a:latin typeface="ULELHU+D2Coding"/>
              </a:rPr>
              <a:t>, </a:t>
            </a:r>
            <a:r>
              <a:rPr lang="ko-KR" altLang="en-US" dirty="0">
                <a:latin typeface="ULELHU+D2Coding"/>
              </a:rPr>
              <a:t>기준 열 </a:t>
            </a:r>
            <a:r>
              <a:rPr lang="en-US" altLang="ko-KR" dirty="0">
                <a:latin typeface="ULELHU+D2Coding"/>
              </a:rPr>
              <a:t>~ </a:t>
            </a:r>
            <a:r>
              <a:rPr lang="ko-KR" altLang="en-US" dirty="0">
                <a:latin typeface="ULELHU+D2Coding"/>
              </a:rPr>
              <a:t>변환 열 </a:t>
            </a:r>
            <a:r>
              <a:rPr lang="en-US" altLang="ko-KR" dirty="0">
                <a:latin typeface="ULELHU+D2Coding"/>
              </a:rPr>
              <a:t>~ </a:t>
            </a:r>
            <a:r>
              <a:rPr lang="ko-KR" altLang="en-US" dirty="0">
                <a:latin typeface="ULELHU+D2Coding"/>
              </a:rPr>
              <a:t>분리 기준 열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BCF85A0-BA76-4A3F-9CED-0D28ACB0A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2791445"/>
            <a:ext cx="718185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385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CDD6C36-34E3-40BA-9CAD-9BD6F62EF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2D19B4-A2E4-4D98-9D99-EB24CA2846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0593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TM04033929[[fn=슬레이트]]</Template>
  <TotalTime>0</TotalTime>
  <Words>236</Words>
  <Application>Microsoft Office PowerPoint</Application>
  <PresentationFormat>와이드스크린</PresentationFormat>
  <Paragraphs>25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TUSATW+D2Coding</vt:lpstr>
      <vt:lpstr>ULELHU+D2Coding</vt:lpstr>
      <vt:lpstr>돋움</vt:lpstr>
      <vt:lpstr>Calisto MT</vt:lpstr>
      <vt:lpstr>Trebuchet MS</vt:lpstr>
      <vt:lpstr>Wingdings 2</vt:lpstr>
      <vt:lpstr>슬레이트</vt:lpstr>
      <vt:lpstr>처음 시작하는  R 데이터 분석 </vt:lpstr>
      <vt:lpstr>목차</vt:lpstr>
      <vt:lpstr>가로로 긴 데이터 모양을 세로로 전환하는 melt() 함수</vt:lpstr>
      <vt:lpstr>PowerPoint 프레젠테이션</vt:lpstr>
      <vt:lpstr>세로로 긴 데이터 모양을 가로로 전환하는 cast() 함수</vt:lpstr>
      <vt:lpstr>PowerPoint 프레젠테이션</vt:lpstr>
      <vt:lpstr>PowerPoint 프레젠테이션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처음 시작하는  R 데이터 분석 </dc:title>
  <dc:creator/>
  <cp:lastModifiedBy> </cp:lastModifiedBy>
  <cp:revision>2</cp:revision>
  <dcterms:created xsi:type="dcterms:W3CDTF">2018-10-03T14:37:51Z</dcterms:created>
  <dcterms:modified xsi:type="dcterms:W3CDTF">2018-10-03T14:37:57Z</dcterms:modified>
</cp:coreProperties>
</file>