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5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8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62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81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a00d4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83a00d43b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3a00d43b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a00d43b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83a00d43b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83a00d43b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11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9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9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L="457200" marR="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Html/statHtml.do?orgId=101&amp;tblId=DT_1YL21121E&amp;vw_cd=MT_GTITLE01&amp;list_id=112&amp;seqNo=&amp;lang_mode=ko&amp;language=kor&amp;obj_var_id=&amp;itm_id=&amp;conn_path=MT_GTITLE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kosis.kr/statHtml/statHtml.do?orgId=101&amp;tblId=INH_1IN1503_01&amp;vw_cd=MT_GTITLE01&amp;list_id=101&amp;seqNo=&amp;lang_mode=ko&amp;language=kor&amp;obj_var_id=&amp;itm_id=&amp;conn_path=MT_GTITLE01" TargetMode="External"/><Relationship Id="rId4" Type="http://schemas.openxmlformats.org/officeDocument/2006/relationships/hyperlink" Target="http://kosis.kr/statHtml/statHtml.do?orgId=101&amp;tblId=DT_1YL20321&amp;vw_cd=MT_GTITLE01&amp;list_id=110&amp;seqNo=&amp;lang_mode=ko&amp;language=kor&amp;obj_var_id=&amp;itm_id=&amp;conn_path=MT_GTITLE0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2015바탕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756700" y="2951463"/>
            <a:ext cx="414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연도별</a:t>
            </a:r>
            <a:r>
              <a:rPr lang="en-US" altLang="ko-KR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(2016-2018) </a:t>
            </a:r>
            <a:r>
              <a:rPr lang="ko-KR" altLang="en-US" sz="13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sz="13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</a:t>
            </a:r>
            <a:r>
              <a:rPr lang="ko-KR" altLang="en-US" sz="1800" b="1" dirty="0">
                <a:solidFill>
                  <a:srgbClr val="3F3F3F"/>
                </a:solidFill>
              </a:rPr>
              <a:t> </a:t>
            </a:r>
            <a:r>
              <a:rPr lang="en-US" altLang="ko-KR" sz="1800" b="1" dirty="0">
                <a:solidFill>
                  <a:srgbClr val="3F3F3F"/>
                </a:solidFill>
              </a:rPr>
              <a:t>Project 1.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rgbClr val="3F3F3F"/>
                </a:solidFill>
              </a:rPr>
              <a:t>살기 좋은 지역</a:t>
            </a:r>
            <a:endParaRPr lang="en-US" altLang="ko-KR" sz="1800" b="1" dirty="0">
              <a:solidFill>
                <a:srgbClr val="3F3F3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400" b="1" i="0" u="none" strike="noStrike" cap="none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정아영</a:t>
            </a:r>
            <a:endParaRPr sz="14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C028ED-C560-4336-9A42-A4D127B2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026"/>
            <a:ext cx="9144000" cy="4433877"/>
          </a:xfrm>
          <a:prstGeom prst="rect">
            <a:avLst/>
          </a:prstGeom>
        </p:spPr>
      </p:pic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solidFill>
                  <a:srgbClr val="595959"/>
                </a:solidFill>
              </a:rPr>
              <a:t>분석 결과 –</a:t>
            </a:r>
            <a:r>
              <a:rPr lang="ko-KR" altLang="en-US" sz="1900" dirty="0" err="1">
                <a:solidFill>
                  <a:srgbClr val="595959"/>
                </a:solidFill>
              </a:rPr>
              <a:t>범죄율</a:t>
            </a:r>
            <a:r>
              <a:rPr lang="ko-KR" altLang="en-US" sz="1900" dirty="0">
                <a:solidFill>
                  <a:srgbClr val="595959"/>
                </a:solidFill>
              </a:rPr>
              <a:t> 분석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2B9951BE-AC4F-4ABB-8C91-4BDD6BCFE6D4}"/>
              </a:ext>
            </a:extLst>
          </p:cNvPr>
          <p:cNvSpPr txBox="1"/>
          <p:nvPr/>
        </p:nvSpPr>
        <p:spPr>
          <a:xfrm>
            <a:off x="569196" y="718835"/>
            <a:ext cx="3045874" cy="165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1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인구수 대비 </a:t>
            </a:r>
            <a:r>
              <a:rPr lang="ko-KR" altLang="en-US" sz="1700" b="1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범죄율</a:t>
            </a:r>
            <a:endParaRPr lang="en-US" altLang="ko-KR" sz="1700" b="1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2016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2017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2018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4A3C15-9511-4C04-8397-E00C50CEA7D8}"/>
              </a:ext>
            </a:extLst>
          </p:cNvPr>
          <p:cNvSpPr/>
          <p:nvPr/>
        </p:nvSpPr>
        <p:spPr>
          <a:xfrm>
            <a:off x="3615070" y="2083981"/>
            <a:ext cx="659218" cy="2936922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7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solidFill>
                  <a:srgbClr val="595959"/>
                </a:solidFill>
              </a:rPr>
              <a:t>분석 결과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767198" y="523487"/>
            <a:ext cx="3548209" cy="53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&lt;2016-2018 3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년 평균 값으로 비교</a:t>
            </a: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CE5E67E7-4ED0-4378-B63A-85D1080E83A2}"/>
              </a:ext>
            </a:extLst>
          </p:cNvPr>
          <p:cNvSpPr txBox="1"/>
          <p:nvPr/>
        </p:nvSpPr>
        <p:spPr>
          <a:xfrm>
            <a:off x="1417224" y="1311266"/>
            <a:ext cx="2916839" cy="305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자살률 전국 평균 이하 지역</a:t>
            </a:r>
            <a:endParaRPr lang="en-US" altLang="ko-KR" sz="17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서울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대구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광주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대전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세종시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경기도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E68273A0-709A-442F-BC62-380F530EB648}"/>
              </a:ext>
            </a:extLst>
          </p:cNvPr>
          <p:cNvSpPr txBox="1"/>
          <p:nvPr/>
        </p:nvSpPr>
        <p:spPr>
          <a:xfrm>
            <a:off x="4809937" y="1311265"/>
            <a:ext cx="2916839" cy="305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1" i="0" u="none" strike="noStrike" cap="none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범죄율</a:t>
            </a:r>
            <a:r>
              <a:rPr lang="ko-KR" altLang="en-US" sz="17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최저 </a:t>
            </a:r>
            <a:r>
              <a:rPr lang="en-US" altLang="ko-KR" sz="1700" b="1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ko-KR" altLang="en-US" sz="1700" b="1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개 지역</a:t>
            </a:r>
            <a:endParaRPr lang="en-US" altLang="ko-KR" sz="17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대구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충청북도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전라북도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전라남도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경상북도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7FBEEA-B9D8-4855-B491-B31FA915771A}"/>
              </a:ext>
            </a:extLst>
          </p:cNvPr>
          <p:cNvSpPr/>
          <p:nvPr/>
        </p:nvSpPr>
        <p:spPr>
          <a:xfrm>
            <a:off x="1492250" y="3009900"/>
            <a:ext cx="1295400" cy="3619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1134BA-30F1-41D7-BDC3-825C8260B580}"/>
              </a:ext>
            </a:extLst>
          </p:cNvPr>
          <p:cNvSpPr/>
          <p:nvPr/>
        </p:nvSpPr>
        <p:spPr>
          <a:xfrm>
            <a:off x="4846863" y="2038350"/>
            <a:ext cx="1295400" cy="36195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ko-KR" altLang="en-US" sz="1900" dirty="0">
                <a:solidFill>
                  <a:srgbClr val="595959"/>
                </a:solidFill>
              </a:rPr>
              <a:t>어려웠던 점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가설과 주제에 맞는 데이터를 수집하는 것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각 데이터를 조합하여 결과를 도출하는 것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그래프에서 한글 폰트 깨짐 문제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534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E2E58-84CD-41D7-AF11-8933EDE65B3A}"/>
              </a:ext>
            </a:extLst>
          </p:cNvPr>
          <p:cNvSpPr txBox="1"/>
          <p:nvPr/>
        </p:nvSpPr>
        <p:spPr>
          <a:xfrm>
            <a:off x="2855023" y="2156251"/>
            <a:ext cx="343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감사합니다</a:t>
            </a:r>
            <a:r>
              <a:rPr lang="en-US" altLang="ko-KR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  <a:endParaRPr lang="ko-KR" alt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과제 목표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</a:t>
            </a: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</a:t>
            </a: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ko-KR" altLang="en-US" sz="1700" b="1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자살률이 낮고 범죄율이 낮은 지역이 살기 좋은 지역일 것이다</a:t>
            </a:r>
            <a:r>
              <a:rPr lang="en-US" altLang="ko-KR" sz="1700" b="1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설명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국내 연도별 살기 좋은 지역 분석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lvl="0">
              <a:spcBef>
                <a:spcPts val="500"/>
              </a:spcBef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자살률이 높은 지역은 살기 좋은 지역이 아닐 것이다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그렇기 때문에 자살률이 낮은 지역이 살기 좋은 지역일 것이다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69850" lvl="0">
              <a:spcBef>
                <a:spcPts val="500"/>
              </a:spcBef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자살률이 낮고 범죄율이 낮은 지역이 사회적 안정성을 지닌 지역일 것이고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marL="69850" lvl="0">
              <a:spcBef>
                <a:spcPts val="500"/>
              </a:spcBef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사회적 안정성을 지닌 지역이 살기 좋은 지역일 것이다</a:t>
            </a: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서비스 구조(아키텍처)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4FF4C-F8B1-4E60-8B38-D4B596546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59" b="38519"/>
          <a:stretch/>
        </p:blipFill>
        <p:spPr>
          <a:xfrm>
            <a:off x="2255291" y="2749550"/>
            <a:ext cx="4572000" cy="1619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C121D3-7EF6-4107-A180-373702F54C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09" t="38362" r="32000" b="34482"/>
          <a:stretch/>
        </p:blipFill>
        <p:spPr>
          <a:xfrm>
            <a:off x="3384550" y="730817"/>
            <a:ext cx="2374900" cy="118120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33C30E-C197-48FD-AE35-9EC2FA7831EF}"/>
              </a:ext>
            </a:extLst>
          </p:cNvPr>
          <p:cNvSpPr/>
          <p:nvPr/>
        </p:nvSpPr>
        <p:spPr>
          <a:xfrm>
            <a:off x="4396847" y="1997476"/>
            <a:ext cx="350305" cy="752074"/>
          </a:xfrm>
          <a:prstGeom prst="downArrow">
            <a:avLst>
              <a:gd name="adj1" fmla="val 50000"/>
              <a:gd name="adj2" fmla="val 4615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0513922-379D-4C0B-BB2F-272D0280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01208"/>
              </p:ext>
            </p:extLst>
          </p:nvPr>
        </p:nvGraphicFramePr>
        <p:xfrm>
          <a:off x="499002" y="1237503"/>
          <a:ext cx="8145996" cy="3383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32">
                  <a:extLst>
                    <a:ext uri="{9D8B030D-6E8A-4147-A177-3AD203B41FA5}">
                      <a16:colId xmlns:a16="http://schemas.microsoft.com/office/drawing/2014/main" val="3335458097"/>
                    </a:ext>
                  </a:extLst>
                </a:gridCol>
                <a:gridCol w="2715332">
                  <a:extLst>
                    <a:ext uri="{9D8B030D-6E8A-4147-A177-3AD203B41FA5}">
                      <a16:colId xmlns:a16="http://schemas.microsoft.com/office/drawing/2014/main" val="3945995884"/>
                    </a:ext>
                  </a:extLst>
                </a:gridCol>
                <a:gridCol w="2715332">
                  <a:extLst>
                    <a:ext uri="{9D8B030D-6E8A-4147-A177-3AD203B41FA5}">
                      <a16:colId xmlns:a16="http://schemas.microsoft.com/office/drawing/2014/main" val="3886184212"/>
                    </a:ext>
                  </a:extLst>
                </a:gridCol>
              </a:tblGrid>
              <a:tr h="90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 십만명당 자살률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중요범죄발생 및 검거현황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인구총조사</a:t>
                      </a:r>
                      <a:r>
                        <a:rPr lang="ko-KR" altLang="en-US" dirty="0"/>
                        <a:t> 인구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732000"/>
                  </a:ext>
                </a:extLst>
              </a:tr>
              <a:tr h="1516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hlinkClick r:id="rId3"/>
                        </a:rPr>
                        <a:t>http://kosis.kr/statHtml/statHtml.do?orgId=101&amp;tblId=DT_1YL21121E&amp;vw_cd=MT_GTITLE01&amp;list_id=112&amp;seqNo=&amp;lang_mode=ko&amp;language=kor&amp;obj_var_id=&amp;itm_id=&amp;conn_path=MT_GTITLE01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hlinkClick r:id="rId4"/>
                        </a:rPr>
                        <a:t>http://kosis.kr/statHtml/statHtml.do?orgId=101&amp;tblId=DT_1YL20321&amp;vw_cd=MT_GTITLE01&amp;list_id=110&amp;seqNo=&amp;lang_mode=ko&amp;language=kor&amp;obj_var_id=&amp;itm_id=&amp;conn_path=MT_GTITLE01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hlinkClick r:id="rId5"/>
                        </a:rPr>
                        <a:t>http://kosis.kr/statHtml/statHtml.do?orgId=101&amp;tblId=INH_1IN1503_01&amp;vw_cd=MT_GTITLE01&amp;list_id=101&amp;seqNo=&amp;lang_mode=ko&amp;language=kor&amp;obj_var_id=&amp;itm_id=&amp;conn_path=MT_GTITLE01</a:t>
                      </a:r>
                      <a:endParaRPr lang="en-US" altLang="ko-KR" sz="1100" dirty="0">
                        <a:solidFill>
                          <a:srgbClr val="37425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88597"/>
                  </a:ext>
                </a:extLst>
              </a:tr>
              <a:tr h="96670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인증</a:t>
                      </a:r>
                      <a:r>
                        <a:rPr lang="en-US" altLang="ko-KR" sz="1200" dirty="0"/>
                        <a:t>X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Excel(xlsx) File Download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565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A072AA6-6C09-4101-9B56-281B4974BC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09" t="38362" r="32000" b="34482"/>
          <a:stretch/>
        </p:blipFill>
        <p:spPr>
          <a:xfrm>
            <a:off x="3706804" y="208447"/>
            <a:ext cx="1668997" cy="830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solidFill>
                  <a:srgbClr val="595959"/>
                </a:solidFill>
              </a:rPr>
              <a:t>분석 방법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결과 관련 원인 컬럼</a:t>
            </a: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년도가 각 컬럼이었고</a:t>
            </a: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모든 컬럼을 사용하였기 때문에 딱히 원인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컬럼이라고 </a:t>
            </a:r>
            <a:r>
              <a:rPr lang="ko-KR" altLang="en-US" sz="1700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말할만한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컬럼은 없는 것 같다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주요 원인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독립변수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주변 원인</a:t>
            </a: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통제변수</a:t>
            </a: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 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B8393-39EA-4E75-A3AA-CC5485A4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026"/>
            <a:ext cx="9144000" cy="44338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B8393-39EA-4E75-A3AA-CC5485A4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026"/>
            <a:ext cx="9144000" cy="4433877"/>
          </a:xfrm>
          <a:prstGeom prst="rect">
            <a:avLst/>
          </a:prstGeom>
        </p:spPr>
      </p:pic>
      <p:sp>
        <p:nvSpPr>
          <p:cNvPr id="99" name="Google Shape;99;p19"/>
          <p:cNvSpPr txBox="1"/>
          <p:nvPr/>
        </p:nvSpPr>
        <p:spPr>
          <a:xfrm>
            <a:off x="5537731" y="3488410"/>
            <a:ext cx="2916839" cy="136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2016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서울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경기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2017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세종시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2018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서울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4BD4A07-F9BA-48E3-B129-E0C23709AE20}"/>
              </a:ext>
            </a:extLst>
          </p:cNvPr>
          <p:cNvSpPr/>
          <p:nvPr/>
        </p:nvSpPr>
        <p:spPr>
          <a:xfrm>
            <a:off x="4201886" y="4324245"/>
            <a:ext cx="500743" cy="464457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397CBA-849F-413A-B283-1A1A081308E3}"/>
              </a:ext>
            </a:extLst>
          </p:cNvPr>
          <p:cNvSpPr/>
          <p:nvPr/>
        </p:nvSpPr>
        <p:spPr>
          <a:xfrm>
            <a:off x="4702629" y="3286473"/>
            <a:ext cx="435428" cy="403875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E1A304-0BD7-49CA-9B4D-F838F906EDAB}"/>
              </a:ext>
            </a:extLst>
          </p:cNvPr>
          <p:cNvSpPr/>
          <p:nvPr/>
        </p:nvSpPr>
        <p:spPr>
          <a:xfrm>
            <a:off x="885373" y="3249174"/>
            <a:ext cx="500743" cy="464457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6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solidFill>
                  <a:srgbClr val="595959"/>
                </a:solidFill>
              </a:rPr>
              <a:t>분석 결과 -</a:t>
            </a:r>
            <a:r>
              <a:rPr lang="ko-KR" altLang="en-US" sz="1900" dirty="0">
                <a:solidFill>
                  <a:srgbClr val="595959"/>
                </a:solidFill>
              </a:rPr>
              <a:t>자살률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CE5E67E7-4ED0-4378-B63A-85D1080E83A2}"/>
              </a:ext>
            </a:extLst>
          </p:cNvPr>
          <p:cNvSpPr txBox="1"/>
          <p:nvPr/>
        </p:nvSpPr>
        <p:spPr>
          <a:xfrm>
            <a:off x="653744" y="1676507"/>
            <a:ext cx="2916839" cy="136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2016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서울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경기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2017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세종시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2018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서울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2B9951BE-AC4F-4ABB-8C91-4BDD6BCFE6D4}"/>
              </a:ext>
            </a:extLst>
          </p:cNvPr>
          <p:cNvSpPr txBox="1"/>
          <p:nvPr/>
        </p:nvSpPr>
        <p:spPr>
          <a:xfrm>
            <a:off x="4541291" y="607709"/>
            <a:ext cx="3572899" cy="15406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서울시 자치구별</a:t>
            </a:r>
            <a:endParaRPr lang="en-US" altLang="ko-KR" sz="17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2016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광진구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(15.6)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2017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서초구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(14.9)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2018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송파구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(15.8)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5849C899-2F77-4A78-AC81-5086ACA1CBAE}"/>
              </a:ext>
            </a:extLst>
          </p:cNvPr>
          <p:cNvSpPr txBox="1"/>
          <p:nvPr/>
        </p:nvSpPr>
        <p:spPr>
          <a:xfrm>
            <a:off x="4572000" y="2360445"/>
            <a:ext cx="3542190" cy="15406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경기도 지역별</a:t>
            </a:r>
            <a:endParaRPr lang="en-US" altLang="ko-KR" sz="17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2016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군포시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(16.2)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2017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광명시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(16.2)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2018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광명시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(16.5)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5001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solidFill>
                  <a:srgbClr val="595959"/>
                </a:solidFill>
              </a:rPr>
              <a:t>분석 결과 –</a:t>
            </a:r>
            <a:r>
              <a:rPr lang="ko-KR" altLang="en-US" sz="1900" dirty="0" err="1">
                <a:solidFill>
                  <a:srgbClr val="595959"/>
                </a:solidFill>
              </a:rPr>
              <a:t>범죄율</a:t>
            </a:r>
            <a:r>
              <a:rPr lang="ko-KR" altLang="en-US" sz="1900" dirty="0">
                <a:solidFill>
                  <a:srgbClr val="595959"/>
                </a:solidFill>
              </a:rPr>
              <a:t> 분석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CE5E67E7-4ED0-4378-B63A-85D1080E83A2}"/>
              </a:ext>
            </a:extLst>
          </p:cNvPr>
          <p:cNvSpPr txBox="1"/>
          <p:nvPr/>
        </p:nvSpPr>
        <p:spPr>
          <a:xfrm>
            <a:off x="1417224" y="1311267"/>
            <a:ext cx="2916839" cy="176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1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연도별 범죄 발생 건수 </a:t>
            </a:r>
            <a:endParaRPr lang="en-US" altLang="ko-KR" sz="1700" b="1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2016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제주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2017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제주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2018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제주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2B9951BE-AC4F-4ABB-8C91-4BDD6BCFE6D4}"/>
              </a:ext>
            </a:extLst>
          </p:cNvPr>
          <p:cNvSpPr txBox="1"/>
          <p:nvPr/>
        </p:nvSpPr>
        <p:spPr>
          <a:xfrm>
            <a:off x="5015883" y="1311268"/>
            <a:ext cx="2539014" cy="16361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72850" tIns="72850" rIns="72850" bIns="72850" anchor="t" anchorCtr="0">
            <a:no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1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인구수 대비 </a:t>
            </a:r>
            <a:r>
              <a:rPr lang="ko-KR" altLang="en-US" sz="1700" b="1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범죄율</a:t>
            </a:r>
            <a:endParaRPr lang="en-US" altLang="ko-KR" sz="1700" b="1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2016 </a:t>
            </a: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2017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2018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최저 지역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울산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450113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화면 슬라이드 쇼(16:9)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sundooedu</cp:lastModifiedBy>
  <cp:revision>22</cp:revision>
  <dcterms:modified xsi:type="dcterms:W3CDTF">2020-04-21T06:40:20Z</dcterms:modified>
</cp:coreProperties>
</file>