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317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Barlow Semi Condensed" panose="020B0604020202020204" charset="0"/>
      <p:regular r:id="rId14"/>
      <p:bold r:id="rId15"/>
      <p:italic r:id="rId16"/>
      <p:boldItalic r:id="rId17"/>
    </p:embeddedFont>
    <p:embeddedFont>
      <p:font typeface="Fjalla One" panose="020B0604020202020204" charset="0"/>
      <p:regular r:id="rId18"/>
    </p:embeddedFont>
    <p:embeddedFont>
      <p:font typeface="Barlow Semi Condensed Medium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DFCA95-71ED-4696-BD0A-F20DCD402839}">
  <a:tblStyle styleId="{13DFCA95-71ED-4696-BD0A-F20DCD4028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76" autoAdjust="0"/>
  </p:normalViewPr>
  <p:slideViewPr>
    <p:cSldViewPr snapToGrid="0">
      <p:cViewPr varScale="1">
        <p:scale>
          <a:sx n="78" d="100"/>
          <a:sy n="78" d="100"/>
        </p:scale>
        <p:origin x="9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009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435c7f8b1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4" name="Google Shape;1884;g1435c7f8b1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Categoricas → 'PassengerId', 'HomePlanet', 'CryoSleep', 'Cabin', 'Destination', 'VIP',  'Name'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Numericas →  'Age',  'RoomService', 'FoodCourt', 'ShoppingMall', 'Spa', 'VRDeck'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Objetivo→ 'Transported'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1435c7f8b1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1435c7f8b1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GIULI</a:t>
            </a:r>
            <a:endParaRPr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Datos de pacientes que recurrieron al centro médico con dolor en el pecho.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Muestra de 3504 pacientes para los que se recogieron diversas variables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cb64d2c10f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cb64d2c10f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cb64d2c10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cb64d2c10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cb64d2c10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cb64d2c10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fc159c65ba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fc159c65ba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7" name="Google Shape;128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40021" y="338325"/>
            <a:ext cx="5464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72841"/>
            <a:ext cx="9144000" cy="6999269"/>
          </a:xfrm>
          <a:prstGeom prst="rect">
            <a:avLst/>
          </a:prstGeom>
        </p:spPr>
      </p:pic>
      <p:sp>
        <p:nvSpPr>
          <p:cNvPr id="1880" name="Google Shape;1880;p33"/>
          <p:cNvSpPr txBox="1">
            <a:spLocks noGrp="1"/>
          </p:cNvSpPr>
          <p:nvPr>
            <p:ph type="ctrTitle"/>
          </p:nvPr>
        </p:nvSpPr>
        <p:spPr>
          <a:xfrm>
            <a:off x="5664403" y="224943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tx1">
                    <a:lumMod val="50000"/>
                  </a:schemeClr>
                </a:solidFill>
              </a:rPr>
              <a:t>Spaceship Titanic</a:t>
            </a:r>
            <a:endParaRPr sz="5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81" name="Google Shape;1881;p33"/>
          <p:cNvSpPr txBox="1">
            <a:spLocks noGrp="1"/>
          </p:cNvSpPr>
          <p:nvPr>
            <p:ph type="subTitle" idx="1"/>
          </p:nvPr>
        </p:nvSpPr>
        <p:spPr>
          <a:xfrm>
            <a:off x="5818123" y="4177681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dirty="0">
                <a:solidFill>
                  <a:schemeClr val="tx1">
                    <a:lumMod val="50000"/>
                  </a:schemeClr>
                </a:solidFill>
              </a:rPr>
              <a:t>Predict which passengers are transported to an alternate dimension</a:t>
            </a:r>
            <a:r>
              <a:rPr lang="en" sz="2100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sz="21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AutoShape 2" descr="SS_Titanic_EDA_by_DZ | Kaggle"/>
          <p:cNvSpPr>
            <a:spLocks noChangeAspect="1" noChangeArrowheads="1"/>
          </p:cNvSpPr>
          <p:nvPr/>
        </p:nvSpPr>
        <p:spPr bwMode="auto">
          <a:xfrm>
            <a:off x="155574" y="-144463"/>
            <a:ext cx="3291895" cy="329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7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>
            <a:spLocks noGrp="1"/>
          </p:cNvSpPr>
          <p:nvPr>
            <p:ph type="title"/>
          </p:nvPr>
        </p:nvSpPr>
        <p:spPr>
          <a:xfrm>
            <a:off x="1065256" y="-82450"/>
            <a:ext cx="65502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Variables Numericas:</a:t>
            </a:r>
            <a:endParaRPr/>
          </a:p>
        </p:txBody>
      </p:sp>
      <p:pic>
        <p:nvPicPr>
          <p:cNvPr id="1887" name="Google Shape;188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5051" y="849251"/>
            <a:ext cx="521550" cy="478710"/>
          </a:xfrm>
          <a:prstGeom prst="rect">
            <a:avLst/>
          </a:prstGeom>
          <a:noFill/>
          <a:ln>
            <a:noFill/>
          </a:ln>
        </p:spPr>
      </p:pic>
      <p:sp>
        <p:nvSpPr>
          <p:cNvPr id="1888" name="Google Shape;1888;p34"/>
          <p:cNvSpPr txBox="1"/>
          <p:nvPr/>
        </p:nvSpPr>
        <p:spPr>
          <a:xfrm>
            <a:off x="1335587" y="521955"/>
            <a:ext cx="10605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Age</a:t>
            </a: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9" name="Google Shape;1889;p34"/>
          <p:cNvSpPr txBox="1"/>
          <p:nvPr/>
        </p:nvSpPr>
        <p:spPr>
          <a:xfrm>
            <a:off x="3214475" y="521950"/>
            <a:ext cx="18405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Room Service</a:t>
            </a: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0" name="Google Shape;1890;p34"/>
          <p:cNvSpPr txBox="1"/>
          <p:nvPr/>
        </p:nvSpPr>
        <p:spPr>
          <a:xfrm>
            <a:off x="6082375" y="521950"/>
            <a:ext cx="14616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FoodCourt</a:t>
            </a: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1" name="Google Shape;1891;p34"/>
          <p:cNvSpPr txBox="1"/>
          <p:nvPr/>
        </p:nvSpPr>
        <p:spPr>
          <a:xfrm>
            <a:off x="3214474" y="1401900"/>
            <a:ext cx="18405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ShoppingMall</a:t>
            </a: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2" name="Google Shape;1892;p34"/>
          <p:cNvSpPr txBox="1"/>
          <p:nvPr/>
        </p:nvSpPr>
        <p:spPr>
          <a:xfrm>
            <a:off x="6239425" y="1479850"/>
            <a:ext cx="11475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VRDeck</a:t>
            </a: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3" name="Google Shape;1893;p34"/>
          <p:cNvSpPr txBox="1"/>
          <p:nvPr/>
        </p:nvSpPr>
        <p:spPr>
          <a:xfrm>
            <a:off x="1434575" y="1401900"/>
            <a:ext cx="9615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Spa</a:t>
            </a: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4" name="Google Shape;1894;p34"/>
          <p:cNvPicPr preferRelativeResize="0"/>
          <p:nvPr/>
        </p:nvPicPr>
        <p:blipFill rotWithShape="1">
          <a:blip r:embed="rId4">
            <a:alphaModFix/>
          </a:blip>
          <a:srcRect b="19980"/>
          <a:stretch/>
        </p:blipFill>
        <p:spPr>
          <a:xfrm>
            <a:off x="3873950" y="879501"/>
            <a:ext cx="521550" cy="44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5" name="Google Shape;1895;p34"/>
          <p:cNvPicPr preferRelativeResize="0"/>
          <p:nvPr/>
        </p:nvPicPr>
        <p:blipFill rotWithShape="1">
          <a:blip r:embed="rId5">
            <a:alphaModFix/>
          </a:blip>
          <a:srcRect l="23423" t="13753" r="22343" b="39877"/>
          <a:stretch/>
        </p:blipFill>
        <p:spPr>
          <a:xfrm>
            <a:off x="6552400" y="848123"/>
            <a:ext cx="521550" cy="476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4200" y="1731752"/>
            <a:ext cx="442250" cy="4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7" name="Google Shape;189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3950" y="1715650"/>
            <a:ext cx="521550" cy="5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8" name="Google Shape;1898;p34"/>
          <p:cNvPicPr preferRelativeResize="0"/>
          <p:nvPr/>
        </p:nvPicPr>
        <p:blipFill rotWithShape="1">
          <a:blip r:embed="rId8">
            <a:alphaModFix/>
          </a:blip>
          <a:srcRect l="9844" t="16549" b="23616"/>
          <a:stretch/>
        </p:blipFill>
        <p:spPr>
          <a:xfrm>
            <a:off x="6552399" y="1755298"/>
            <a:ext cx="615100" cy="44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9" name="Google Shape;1899;p34"/>
          <p:cNvSpPr txBox="1">
            <a:spLocks noGrp="1"/>
          </p:cNvSpPr>
          <p:nvPr>
            <p:ph type="title"/>
          </p:nvPr>
        </p:nvSpPr>
        <p:spPr>
          <a:xfrm>
            <a:off x="1065239" y="2428006"/>
            <a:ext cx="65502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Variables Categoricas:</a:t>
            </a:r>
            <a:endParaRPr/>
          </a:p>
        </p:txBody>
      </p:sp>
      <p:sp>
        <p:nvSpPr>
          <p:cNvPr id="1900" name="Google Shape;1900;p34"/>
          <p:cNvSpPr txBox="1"/>
          <p:nvPr/>
        </p:nvSpPr>
        <p:spPr>
          <a:xfrm>
            <a:off x="2976587" y="3022400"/>
            <a:ext cx="18042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HomePlanet</a:t>
            </a: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1" name="Google Shape;1901;p34"/>
          <p:cNvSpPr txBox="1"/>
          <p:nvPr/>
        </p:nvSpPr>
        <p:spPr>
          <a:xfrm>
            <a:off x="929400" y="3038100"/>
            <a:ext cx="16542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PassengerId</a:t>
            </a: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2" name="Google Shape;1902;p34"/>
          <p:cNvSpPr txBox="1"/>
          <p:nvPr/>
        </p:nvSpPr>
        <p:spPr>
          <a:xfrm>
            <a:off x="5021375" y="3019300"/>
            <a:ext cx="1494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CryoSleep</a:t>
            </a: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3" name="Google Shape;1903;p34"/>
          <p:cNvSpPr txBox="1"/>
          <p:nvPr/>
        </p:nvSpPr>
        <p:spPr>
          <a:xfrm>
            <a:off x="6990902" y="3019300"/>
            <a:ext cx="12237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Cabin</a:t>
            </a: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4" name="Google Shape;1904;p34"/>
          <p:cNvSpPr txBox="1"/>
          <p:nvPr/>
        </p:nvSpPr>
        <p:spPr>
          <a:xfrm>
            <a:off x="2044925" y="4094200"/>
            <a:ext cx="16542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Destination</a:t>
            </a: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5" name="Google Shape;1905;p34"/>
          <p:cNvSpPr txBox="1"/>
          <p:nvPr/>
        </p:nvSpPr>
        <p:spPr>
          <a:xfrm>
            <a:off x="4413925" y="4094200"/>
            <a:ext cx="8637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VIP</a:t>
            </a: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6" name="Google Shape;1906;p34"/>
          <p:cNvSpPr txBox="1"/>
          <p:nvPr/>
        </p:nvSpPr>
        <p:spPr>
          <a:xfrm>
            <a:off x="6281500" y="4094200"/>
            <a:ext cx="9792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Name</a:t>
            </a: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7" name="Google Shape;1907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48948" y="3285098"/>
            <a:ext cx="615100" cy="6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8" name="Google Shape;1908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38873" y="3352836"/>
            <a:ext cx="479625" cy="4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9" name="Google Shape;1909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46813" y="3285100"/>
            <a:ext cx="682300" cy="752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0" name="Google Shape;1910;p34"/>
          <p:cNvPicPr preferRelativeResize="0"/>
          <p:nvPr/>
        </p:nvPicPr>
        <p:blipFill rotWithShape="1">
          <a:blip r:embed="rId12">
            <a:alphaModFix/>
          </a:blip>
          <a:srcRect l="12241" t="5182" r="19596" b="14224"/>
          <a:stretch/>
        </p:blipFill>
        <p:spPr>
          <a:xfrm>
            <a:off x="7327125" y="3365400"/>
            <a:ext cx="521550" cy="66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1" name="Google Shape;1911;p3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90875" y="4430075"/>
            <a:ext cx="562300" cy="5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2" name="Google Shape;1912;p3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488791" y="4385016"/>
            <a:ext cx="615100" cy="6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3" name="Google Shape;1913;p3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556250" y="4409850"/>
            <a:ext cx="562300" cy="5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35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</p:txBody>
      </p:sp>
      <p:sp>
        <p:nvSpPr>
          <p:cNvPr id="1919" name="Google Shape;1919;p35"/>
          <p:cNvSpPr txBox="1"/>
          <p:nvPr/>
        </p:nvSpPr>
        <p:spPr>
          <a:xfrm>
            <a:off x="645100" y="923175"/>
            <a:ext cx="61077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El archivo de datos tiene</a:t>
            </a:r>
            <a:r>
              <a:rPr lang="en"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8693</a:t>
            </a:r>
            <a:r>
              <a:rPr lang="en" sz="2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registros.</a:t>
            </a: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20" name="Google Shape;1920;p35"/>
          <p:cNvPicPr preferRelativeResize="0"/>
          <p:nvPr/>
        </p:nvPicPr>
        <p:blipFill rotWithShape="1">
          <a:blip r:embed="rId3">
            <a:alphaModFix/>
          </a:blip>
          <a:srcRect l="1989"/>
          <a:stretch/>
        </p:blipFill>
        <p:spPr>
          <a:xfrm>
            <a:off x="573825" y="1594225"/>
            <a:ext cx="8068699" cy="16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Google Shape;19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25" y="3192125"/>
            <a:ext cx="8298901" cy="15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2" name="Google Shape;1922;p35"/>
          <p:cNvSpPr/>
          <p:nvPr/>
        </p:nvSpPr>
        <p:spPr>
          <a:xfrm>
            <a:off x="1057875" y="4439000"/>
            <a:ext cx="661200" cy="225300"/>
          </a:xfrm>
          <a:prstGeom prst="roundRect">
            <a:avLst>
              <a:gd name="adj" fmla="val 16667"/>
            </a:avLst>
          </a:prstGeom>
          <a:solidFill>
            <a:srgbClr val="FF806D">
              <a:alpha val="3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35"/>
          <p:cNvSpPr txBox="1"/>
          <p:nvPr/>
        </p:nvSpPr>
        <p:spPr>
          <a:xfrm>
            <a:off x="2584025" y="4664300"/>
            <a:ext cx="3228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14 variables (incluida el target)</a:t>
            </a:r>
            <a:endParaRPr sz="900" b="1"/>
          </a:p>
        </p:txBody>
      </p:sp>
      <p:cxnSp>
        <p:nvCxnSpPr>
          <p:cNvPr id="1924" name="Google Shape;1924;p35"/>
          <p:cNvCxnSpPr>
            <a:stCxn id="1923" idx="1"/>
          </p:cNvCxnSpPr>
          <p:nvPr/>
        </p:nvCxnSpPr>
        <p:spPr>
          <a:xfrm rot="10800000">
            <a:off x="1719125" y="4568150"/>
            <a:ext cx="864900" cy="303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5" name="Google Shape;1925;p35"/>
          <p:cNvSpPr/>
          <p:nvPr/>
        </p:nvSpPr>
        <p:spPr>
          <a:xfrm>
            <a:off x="7982050" y="1594225"/>
            <a:ext cx="615300" cy="2799600"/>
          </a:xfrm>
          <a:prstGeom prst="roundRect">
            <a:avLst>
              <a:gd name="adj" fmla="val 16667"/>
            </a:avLst>
          </a:prstGeom>
          <a:solidFill>
            <a:srgbClr val="FD5137">
              <a:alpha val="16740"/>
            </a:srgbClr>
          </a:solidFill>
          <a:ln w="38100" cap="flat" cmpd="sng">
            <a:solidFill>
              <a:srgbClr val="EC3A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6" name="Google Shape;1926;p35"/>
          <p:cNvCxnSpPr/>
          <p:nvPr/>
        </p:nvCxnSpPr>
        <p:spPr>
          <a:xfrm rot="10800000" flipH="1">
            <a:off x="4806475" y="4384700"/>
            <a:ext cx="3193800" cy="35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7" name="Google Shape;1927;p35"/>
          <p:cNvSpPr/>
          <p:nvPr/>
        </p:nvSpPr>
        <p:spPr>
          <a:xfrm>
            <a:off x="4493075" y="4828088"/>
            <a:ext cx="488100" cy="225300"/>
          </a:xfrm>
          <a:prstGeom prst="roundRect">
            <a:avLst>
              <a:gd name="adj" fmla="val 16667"/>
            </a:avLst>
          </a:prstGeom>
          <a:solidFill>
            <a:srgbClr val="FD5137">
              <a:alpha val="16740"/>
            </a:srgbClr>
          </a:solidFill>
          <a:ln w="19050" cap="flat" cmpd="sng">
            <a:solidFill>
              <a:srgbClr val="EC3A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36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</p:txBody>
      </p:sp>
      <p:sp>
        <p:nvSpPr>
          <p:cNvPr id="1933" name="Google Shape;1933;p36"/>
          <p:cNvSpPr txBox="1"/>
          <p:nvPr/>
        </p:nvSpPr>
        <p:spPr>
          <a:xfrm>
            <a:off x="711575" y="1022950"/>
            <a:ext cx="4281600" cy="27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El archivo de datos tiene</a:t>
            </a:r>
            <a:r>
              <a:rPr lang="en" sz="20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8693</a:t>
            </a:r>
            <a:r>
              <a:rPr lang="en" sz="2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registros.</a:t>
            </a: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Solamente las variables </a:t>
            </a:r>
            <a:r>
              <a:rPr lang="en" sz="15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PassengerId</a:t>
            </a:r>
            <a:r>
              <a:rPr lang="en" sz="1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 </a:t>
            </a:r>
            <a:r>
              <a:rPr lang="en" sz="1500" b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Transported</a:t>
            </a:r>
            <a:r>
              <a:rPr lang="en" sz="1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no tiene datos faltantes</a:t>
            </a:r>
            <a:endParaRPr sz="15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34" name="Google Shape;1934;p36"/>
          <p:cNvPicPr preferRelativeResize="0"/>
          <p:nvPr/>
        </p:nvPicPr>
        <p:blipFill rotWithShape="1">
          <a:blip r:embed="rId3">
            <a:alphaModFix/>
          </a:blip>
          <a:srcRect r="4242" b="1341"/>
          <a:stretch/>
        </p:blipFill>
        <p:spPr>
          <a:xfrm>
            <a:off x="5145575" y="1189575"/>
            <a:ext cx="3431800" cy="33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5" name="Google Shape;1935;p36"/>
          <p:cNvSpPr/>
          <p:nvPr/>
        </p:nvSpPr>
        <p:spPr>
          <a:xfrm>
            <a:off x="6144575" y="1359475"/>
            <a:ext cx="348000" cy="175500"/>
          </a:xfrm>
          <a:prstGeom prst="roundRect">
            <a:avLst>
              <a:gd name="adj" fmla="val 16667"/>
            </a:avLst>
          </a:prstGeom>
          <a:solidFill>
            <a:srgbClr val="FF806D">
              <a:alpha val="31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36"/>
          <p:cNvSpPr/>
          <p:nvPr/>
        </p:nvSpPr>
        <p:spPr>
          <a:xfrm>
            <a:off x="5323325" y="2195650"/>
            <a:ext cx="2996100" cy="175500"/>
          </a:xfrm>
          <a:prstGeom prst="roundRect">
            <a:avLst>
              <a:gd name="adj" fmla="val 16667"/>
            </a:avLst>
          </a:prstGeom>
          <a:solidFill>
            <a:srgbClr val="FF806D">
              <a:alpha val="3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36"/>
          <p:cNvSpPr/>
          <p:nvPr/>
        </p:nvSpPr>
        <p:spPr>
          <a:xfrm>
            <a:off x="5323325" y="2348050"/>
            <a:ext cx="2996100" cy="175500"/>
          </a:xfrm>
          <a:prstGeom prst="roundRect">
            <a:avLst>
              <a:gd name="adj" fmla="val 16667"/>
            </a:avLst>
          </a:prstGeom>
          <a:solidFill>
            <a:srgbClr val="FF806D">
              <a:alpha val="3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36"/>
          <p:cNvSpPr/>
          <p:nvPr/>
        </p:nvSpPr>
        <p:spPr>
          <a:xfrm>
            <a:off x="5323325" y="2500450"/>
            <a:ext cx="2996100" cy="175500"/>
          </a:xfrm>
          <a:prstGeom prst="roundRect">
            <a:avLst>
              <a:gd name="adj" fmla="val 16667"/>
            </a:avLst>
          </a:prstGeom>
          <a:solidFill>
            <a:srgbClr val="FF806D">
              <a:alpha val="3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36"/>
          <p:cNvSpPr/>
          <p:nvPr/>
        </p:nvSpPr>
        <p:spPr>
          <a:xfrm>
            <a:off x="5323325" y="2652850"/>
            <a:ext cx="2996100" cy="175500"/>
          </a:xfrm>
          <a:prstGeom prst="roundRect">
            <a:avLst>
              <a:gd name="adj" fmla="val 16667"/>
            </a:avLst>
          </a:prstGeom>
          <a:solidFill>
            <a:srgbClr val="FF806D">
              <a:alpha val="3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36"/>
          <p:cNvSpPr/>
          <p:nvPr/>
        </p:nvSpPr>
        <p:spPr>
          <a:xfrm>
            <a:off x="5323325" y="2881450"/>
            <a:ext cx="2996100" cy="175500"/>
          </a:xfrm>
          <a:prstGeom prst="roundRect">
            <a:avLst>
              <a:gd name="adj" fmla="val 16667"/>
            </a:avLst>
          </a:prstGeom>
          <a:solidFill>
            <a:srgbClr val="FF806D">
              <a:alpha val="3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36"/>
          <p:cNvSpPr/>
          <p:nvPr/>
        </p:nvSpPr>
        <p:spPr>
          <a:xfrm>
            <a:off x="5323325" y="3033850"/>
            <a:ext cx="2996100" cy="175500"/>
          </a:xfrm>
          <a:prstGeom prst="roundRect">
            <a:avLst>
              <a:gd name="adj" fmla="val 16667"/>
            </a:avLst>
          </a:prstGeom>
          <a:solidFill>
            <a:srgbClr val="FF806D">
              <a:alpha val="3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36"/>
          <p:cNvSpPr/>
          <p:nvPr/>
        </p:nvSpPr>
        <p:spPr>
          <a:xfrm>
            <a:off x="5323325" y="3186250"/>
            <a:ext cx="2996100" cy="175500"/>
          </a:xfrm>
          <a:prstGeom prst="roundRect">
            <a:avLst>
              <a:gd name="adj" fmla="val 16667"/>
            </a:avLst>
          </a:prstGeom>
          <a:solidFill>
            <a:srgbClr val="FF806D">
              <a:alpha val="3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36"/>
          <p:cNvSpPr/>
          <p:nvPr/>
        </p:nvSpPr>
        <p:spPr>
          <a:xfrm>
            <a:off x="5323325" y="3338650"/>
            <a:ext cx="2996100" cy="175500"/>
          </a:xfrm>
          <a:prstGeom prst="roundRect">
            <a:avLst>
              <a:gd name="adj" fmla="val 16667"/>
            </a:avLst>
          </a:prstGeom>
          <a:solidFill>
            <a:srgbClr val="FF806D">
              <a:alpha val="3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36"/>
          <p:cNvSpPr/>
          <p:nvPr/>
        </p:nvSpPr>
        <p:spPr>
          <a:xfrm>
            <a:off x="5323325" y="3491050"/>
            <a:ext cx="2996100" cy="175500"/>
          </a:xfrm>
          <a:prstGeom prst="roundRect">
            <a:avLst>
              <a:gd name="adj" fmla="val 16667"/>
            </a:avLst>
          </a:prstGeom>
          <a:solidFill>
            <a:srgbClr val="FF806D">
              <a:alpha val="3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36"/>
          <p:cNvSpPr/>
          <p:nvPr/>
        </p:nvSpPr>
        <p:spPr>
          <a:xfrm>
            <a:off x="5323325" y="3719650"/>
            <a:ext cx="2996100" cy="175500"/>
          </a:xfrm>
          <a:prstGeom prst="roundRect">
            <a:avLst>
              <a:gd name="adj" fmla="val 16667"/>
            </a:avLst>
          </a:prstGeom>
          <a:solidFill>
            <a:srgbClr val="FF806D">
              <a:alpha val="3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36"/>
          <p:cNvSpPr/>
          <p:nvPr/>
        </p:nvSpPr>
        <p:spPr>
          <a:xfrm>
            <a:off x="5323325" y="3872050"/>
            <a:ext cx="2996100" cy="175500"/>
          </a:xfrm>
          <a:prstGeom prst="roundRect">
            <a:avLst>
              <a:gd name="adj" fmla="val 16667"/>
            </a:avLst>
          </a:prstGeom>
          <a:solidFill>
            <a:srgbClr val="FF806D">
              <a:alpha val="3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36"/>
          <p:cNvSpPr/>
          <p:nvPr/>
        </p:nvSpPr>
        <p:spPr>
          <a:xfrm>
            <a:off x="5323325" y="4024450"/>
            <a:ext cx="2996100" cy="175500"/>
          </a:xfrm>
          <a:prstGeom prst="roundRect">
            <a:avLst>
              <a:gd name="adj" fmla="val 16667"/>
            </a:avLst>
          </a:prstGeom>
          <a:solidFill>
            <a:srgbClr val="FF806D">
              <a:alpha val="39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37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</p:txBody>
      </p:sp>
      <p:sp>
        <p:nvSpPr>
          <p:cNvPr id="1953" name="Google Shape;1953;p37"/>
          <p:cNvSpPr txBox="1"/>
          <p:nvPr/>
        </p:nvSpPr>
        <p:spPr>
          <a:xfrm>
            <a:off x="738900" y="1014200"/>
            <a:ext cx="7666200" cy="3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 presenta estrechamiento de al menos un 75 % de alguna de las arterias coronarias importante, si está enfermo corresponde 1 y sino 0.</a:t>
            </a:r>
            <a:endParaRPr sz="20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Semi Condensed"/>
              <a:buChar char="●"/>
            </a:pPr>
            <a:r>
              <a:rPr lang="en" sz="20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4378 transportados (50.36%)</a:t>
            </a:r>
            <a:endParaRPr sz="20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indent="-355600">
              <a:lnSpc>
                <a:spcPct val="150000"/>
              </a:lnSpc>
              <a:buClr>
                <a:schemeClr val="dk2"/>
              </a:buClr>
              <a:buSzPts val="2000"/>
              <a:buFont typeface="Barlow Semi Condensed"/>
              <a:buChar char="●"/>
            </a:pPr>
            <a:r>
              <a:rPr lang="en" sz="20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4315 no </a:t>
            </a:r>
            <a:r>
              <a:rPr lang="en-US" sz="20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transportados</a:t>
            </a:r>
            <a:r>
              <a:rPr lang="en-US" sz="20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(49.64%)</a:t>
            </a:r>
            <a:endParaRPr sz="20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54" name="Google Shape;19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797" y="2099600"/>
            <a:ext cx="3279127" cy="231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38"/>
          <p:cNvSpPr txBox="1">
            <a:spLocks noGrp="1"/>
          </p:cNvSpPr>
          <p:nvPr>
            <p:ph type="title"/>
          </p:nvPr>
        </p:nvSpPr>
        <p:spPr>
          <a:xfrm>
            <a:off x="1743565" y="330164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</p:txBody>
      </p:sp>
      <p:sp>
        <p:nvSpPr>
          <p:cNvPr id="1962" name="Google Shape;1962;p38"/>
          <p:cNvSpPr txBox="1">
            <a:spLocks noGrp="1"/>
          </p:cNvSpPr>
          <p:nvPr>
            <p:ph type="title" idx="4294967295"/>
          </p:nvPr>
        </p:nvSpPr>
        <p:spPr>
          <a:xfrm>
            <a:off x="506753" y="1546214"/>
            <a:ext cx="18288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EC3A3B"/>
                </a:solidFill>
              </a:rPr>
              <a:t>Media</a:t>
            </a:r>
            <a:endParaRPr dirty="0">
              <a:solidFill>
                <a:srgbClr val="EC3A3B"/>
              </a:solidFill>
            </a:endParaRPr>
          </a:p>
        </p:txBody>
      </p:sp>
      <p:sp>
        <p:nvSpPr>
          <p:cNvPr id="1963" name="Google Shape;1963;p38"/>
          <p:cNvSpPr txBox="1">
            <a:spLocks noGrp="1"/>
          </p:cNvSpPr>
          <p:nvPr>
            <p:ph type="title" idx="4294967295"/>
          </p:nvPr>
        </p:nvSpPr>
        <p:spPr>
          <a:xfrm>
            <a:off x="335153" y="3402591"/>
            <a:ext cx="2172000" cy="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EC3A3B"/>
                </a:solidFill>
              </a:rPr>
              <a:t>Desvio </a:t>
            </a:r>
            <a:endParaRPr dirty="0">
              <a:solidFill>
                <a:srgbClr val="EC3A3B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EC3A3B"/>
                </a:solidFill>
              </a:rPr>
              <a:t>Estandar</a:t>
            </a:r>
            <a:endParaRPr dirty="0">
              <a:solidFill>
                <a:srgbClr val="EC3A3B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237" y="1176875"/>
            <a:ext cx="6505575" cy="1266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187" y="3241229"/>
            <a:ext cx="652462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25" t="1792" b="1631"/>
          <a:stretch/>
        </p:blipFill>
        <p:spPr>
          <a:xfrm>
            <a:off x="1118507" y="326571"/>
            <a:ext cx="3195816" cy="43515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246" r="-428"/>
          <a:stretch/>
        </p:blipFill>
        <p:spPr>
          <a:xfrm>
            <a:off x="4523014" y="326571"/>
            <a:ext cx="3788230" cy="43515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168</Words>
  <Application>Microsoft Office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Roboto</vt:lpstr>
      <vt:lpstr>Barlow Semi Condensed</vt:lpstr>
      <vt:lpstr>Fjalla One</vt:lpstr>
      <vt:lpstr>Roboto Condensed Light</vt:lpstr>
      <vt:lpstr>Barlow Semi Condensed Medium</vt:lpstr>
      <vt:lpstr>Arial</vt:lpstr>
      <vt:lpstr>Technology Consulting by Slidesgo</vt:lpstr>
      <vt:lpstr>Spaceship Titanic</vt:lpstr>
      <vt:lpstr>Variables Numericas:</vt:lpstr>
      <vt:lpstr>Datos</vt:lpstr>
      <vt:lpstr>Datos</vt:lpstr>
      <vt:lpstr>Datos</vt:lpstr>
      <vt:lpstr>Media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Spaceship Titanic</dc:title>
  <cp:lastModifiedBy>Giulia Carbonari</cp:lastModifiedBy>
  <cp:revision>2</cp:revision>
  <dcterms:modified xsi:type="dcterms:W3CDTF">2022-08-08T21:23:12Z</dcterms:modified>
</cp:coreProperties>
</file>