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0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EE9E8-8509-14AE-0F1F-8472E46D68A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8DDDC7-410C-EA08-6533-23886521B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E67741-890C-3367-CB53-F9D1D29DD246}"/>
              </a:ext>
            </a:extLst>
          </p:cNvPr>
          <p:cNvSpPr>
            <a:spLocks noGrp="1"/>
          </p:cNvSpPr>
          <p:nvPr>
            <p:ph type="dt" sz="half" idx="10"/>
          </p:nvPr>
        </p:nvSpPr>
        <p:spPr/>
        <p:txBody>
          <a:bodyPr/>
          <a:lstStyle/>
          <a:p>
            <a:fld id="{18669D0B-7825-42CE-A97C-8DCA63B68FC0}"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2491A11A-E7E4-87E2-0CFC-A6A80651E3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FE5D60-FEF1-FBF1-2022-075FF5D0B43D}"/>
              </a:ext>
            </a:extLst>
          </p:cNvPr>
          <p:cNvSpPr>
            <a:spLocks noGrp="1"/>
          </p:cNvSpPr>
          <p:nvPr>
            <p:ph type="sldNum" sz="quarter" idx="12"/>
          </p:nvPr>
        </p:nvSpPr>
        <p:spPr/>
        <p:txBody>
          <a:body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186852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418DB-041C-B1FB-4617-EC3B7B7333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90A2B37-A746-E83D-72DA-35471308B3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B8D4D9-A43B-7E62-F598-5DF59216E40F}"/>
              </a:ext>
            </a:extLst>
          </p:cNvPr>
          <p:cNvSpPr>
            <a:spLocks noGrp="1"/>
          </p:cNvSpPr>
          <p:nvPr>
            <p:ph type="dt" sz="half" idx="10"/>
          </p:nvPr>
        </p:nvSpPr>
        <p:spPr/>
        <p:txBody>
          <a:bodyPr/>
          <a:lstStyle/>
          <a:p>
            <a:fld id="{18669D0B-7825-42CE-A97C-8DCA63B68FC0}"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BAE352E0-0725-723A-46FF-1B54AF811E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70E34E-BBE4-4253-454A-65ACF71A737E}"/>
              </a:ext>
            </a:extLst>
          </p:cNvPr>
          <p:cNvSpPr>
            <a:spLocks noGrp="1"/>
          </p:cNvSpPr>
          <p:nvPr>
            <p:ph type="sldNum" sz="quarter" idx="12"/>
          </p:nvPr>
        </p:nvSpPr>
        <p:spPr/>
        <p:txBody>
          <a:body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39924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1E82D1-1E17-BBCB-83B9-DE2795FF99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88419A8-C70E-36E0-19F8-B0F466D5CD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7B788C-EAB6-D68B-FC7C-80A0ECA29788}"/>
              </a:ext>
            </a:extLst>
          </p:cNvPr>
          <p:cNvSpPr>
            <a:spLocks noGrp="1"/>
          </p:cNvSpPr>
          <p:nvPr>
            <p:ph type="dt" sz="half" idx="10"/>
          </p:nvPr>
        </p:nvSpPr>
        <p:spPr/>
        <p:txBody>
          <a:bodyPr/>
          <a:lstStyle/>
          <a:p>
            <a:fld id="{18669D0B-7825-42CE-A97C-8DCA63B68FC0}"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6784F1B5-A69F-88DD-C19C-4C19418E14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F04194-B680-9394-6955-8C5800D044C8}"/>
              </a:ext>
            </a:extLst>
          </p:cNvPr>
          <p:cNvSpPr>
            <a:spLocks noGrp="1"/>
          </p:cNvSpPr>
          <p:nvPr>
            <p:ph type="sldNum" sz="quarter" idx="12"/>
          </p:nvPr>
        </p:nvSpPr>
        <p:spPr/>
        <p:txBody>
          <a:body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53422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61413-EF29-BF86-F6C3-2294A507B9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96DEF8-992C-387E-EFA1-AD4471471F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7FC59A-60DF-625D-6797-B7F20049073B}"/>
              </a:ext>
            </a:extLst>
          </p:cNvPr>
          <p:cNvSpPr>
            <a:spLocks noGrp="1"/>
          </p:cNvSpPr>
          <p:nvPr>
            <p:ph type="dt" sz="half" idx="10"/>
          </p:nvPr>
        </p:nvSpPr>
        <p:spPr/>
        <p:txBody>
          <a:bodyPr/>
          <a:lstStyle/>
          <a:p>
            <a:fld id="{18669D0B-7825-42CE-A97C-8DCA63B68FC0}"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DB50A8BB-1849-EAA6-8072-DF6C6C0760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87FB83-3886-9345-F75E-83A2B4861703}"/>
              </a:ext>
            </a:extLst>
          </p:cNvPr>
          <p:cNvSpPr>
            <a:spLocks noGrp="1"/>
          </p:cNvSpPr>
          <p:nvPr>
            <p:ph type="sldNum" sz="quarter" idx="12"/>
          </p:nvPr>
        </p:nvSpPr>
        <p:spPr/>
        <p:txBody>
          <a:body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290068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59722-C767-E1C1-DB6D-462FA89870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AF0D28C-500E-2C91-563B-18EC855E6E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37F841-337F-6C89-990B-A19DE86900CD}"/>
              </a:ext>
            </a:extLst>
          </p:cNvPr>
          <p:cNvSpPr>
            <a:spLocks noGrp="1"/>
          </p:cNvSpPr>
          <p:nvPr>
            <p:ph type="dt" sz="half" idx="10"/>
          </p:nvPr>
        </p:nvSpPr>
        <p:spPr/>
        <p:txBody>
          <a:bodyPr/>
          <a:lstStyle/>
          <a:p>
            <a:fld id="{18669D0B-7825-42CE-A97C-8DCA63B68FC0}"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F985A53C-3F2A-C94B-A98E-710C7E2287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6CBD95-B0D8-4E7F-5D91-3C996E7C6C02}"/>
              </a:ext>
            </a:extLst>
          </p:cNvPr>
          <p:cNvSpPr>
            <a:spLocks noGrp="1"/>
          </p:cNvSpPr>
          <p:nvPr>
            <p:ph type="sldNum" sz="quarter" idx="12"/>
          </p:nvPr>
        </p:nvSpPr>
        <p:spPr/>
        <p:txBody>
          <a:body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186652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0CA9C-A78B-60E4-4A10-6CE9AB8907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E98165-B773-EF75-05C5-C0DE562DC5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80C947-16AD-9AE6-6006-0370D504D4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D9EB05-5C5D-222D-56FD-0ED70975B91E}"/>
              </a:ext>
            </a:extLst>
          </p:cNvPr>
          <p:cNvSpPr>
            <a:spLocks noGrp="1"/>
          </p:cNvSpPr>
          <p:nvPr>
            <p:ph type="dt" sz="half" idx="10"/>
          </p:nvPr>
        </p:nvSpPr>
        <p:spPr/>
        <p:txBody>
          <a:bodyPr/>
          <a:lstStyle/>
          <a:p>
            <a:fld id="{18669D0B-7825-42CE-A97C-8DCA63B68FC0}" type="datetimeFigureOut">
              <a:rPr lang="zh-CN" altLang="en-US" smtClean="0"/>
              <a:t>2023/6/16</a:t>
            </a:fld>
            <a:endParaRPr lang="zh-CN" altLang="en-US"/>
          </a:p>
        </p:txBody>
      </p:sp>
      <p:sp>
        <p:nvSpPr>
          <p:cNvPr id="6" name="页脚占位符 5">
            <a:extLst>
              <a:ext uri="{FF2B5EF4-FFF2-40B4-BE49-F238E27FC236}">
                <a16:creationId xmlns:a16="http://schemas.microsoft.com/office/drawing/2014/main" id="{843632E4-5AB5-C78A-A98A-677B0FF246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155D15-CBC3-6BD3-E809-3AF24B66502C}"/>
              </a:ext>
            </a:extLst>
          </p:cNvPr>
          <p:cNvSpPr>
            <a:spLocks noGrp="1"/>
          </p:cNvSpPr>
          <p:nvPr>
            <p:ph type="sldNum" sz="quarter" idx="12"/>
          </p:nvPr>
        </p:nvSpPr>
        <p:spPr/>
        <p:txBody>
          <a:body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300273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A50A4-FF36-FB85-E1C1-A48F7192628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31FEDB-17AC-31F7-6B94-7D5AE96ECE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A418D0-06CB-4B20-85FE-5ACDF304FD2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9925BA-A659-9E1E-D105-A4F7FD6CD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C76B982-1126-542C-7FA5-2EC92CCBF4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82AA8BD-CD70-2786-53D2-EADC7B85758A}"/>
              </a:ext>
            </a:extLst>
          </p:cNvPr>
          <p:cNvSpPr>
            <a:spLocks noGrp="1"/>
          </p:cNvSpPr>
          <p:nvPr>
            <p:ph type="dt" sz="half" idx="10"/>
          </p:nvPr>
        </p:nvSpPr>
        <p:spPr/>
        <p:txBody>
          <a:bodyPr/>
          <a:lstStyle/>
          <a:p>
            <a:fld id="{18669D0B-7825-42CE-A97C-8DCA63B68FC0}" type="datetimeFigureOut">
              <a:rPr lang="zh-CN" altLang="en-US" smtClean="0"/>
              <a:t>2023/6/16</a:t>
            </a:fld>
            <a:endParaRPr lang="zh-CN" altLang="en-US"/>
          </a:p>
        </p:txBody>
      </p:sp>
      <p:sp>
        <p:nvSpPr>
          <p:cNvPr id="8" name="页脚占位符 7">
            <a:extLst>
              <a:ext uri="{FF2B5EF4-FFF2-40B4-BE49-F238E27FC236}">
                <a16:creationId xmlns:a16="http://schemas.microsoft.com/office/drawing/2014/main" id="{F69007C9-9B20-7797-DFA3-ABC194FA10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C18C20-CAEB-3924-FC90-B152E9B05776}"/>
              </a:ext>
            </a:extLst>
          </p:cNvPr>
          <p:cNvSpPr>
            <a:spLocks noGrp="1"/>
          </p:cNvSpPr>
          <p:nvPr>
            <p:ph type="sldNum" sz="quarter" idx="12"/>
          </p:nvPr>
        </p:nvSpPr>
        <p:spPr/>
        <p:txBody>
          <a:body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422528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00AB1-DA07-27DE-BDC8-2B0A2DFA3B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315627-A143-68ED-2070-74E62D91CD2F}"/>
              </a:ext>
            </a:extLst>
          </p:cNvPr>
          <p:cNvSpPr>
            <a:spLocks noGrp="1"/>
          </p:cNvSpPr>
          <p:nvPr>
            <p:ph type="dt" sz="half" idx="10"/>
          </p:nvPr>
        </p:nvSpPr>
        <p:spPr/>
        <p:txBody>
          <a:bodyPr/>
          <a:lstStyle/>
          <a:p>
            <a:fld id="{18669D0B-7825-42CE-A97C-8DCA63B68FC0}" type="datetimeFigureOut">
              <a:rPr lang="zh-CN" altLang="en-US" smtClean="0"/>
              <a:t>2023/6/16</a:t>
            </a:fld>
            <a:endParaRPr lang="zh-CN" altLang="en-US"/>
          </a:p>
        </p:txBody>
      </p:sp>
      <p:sp>
        <p:nvSpPr>
          <p:cNvPr id="4" name="页脚占位符 3">
            <a:extLst>
              <a:ext uri="{FF2B5EF4-FFF2-40B4-BE49-F238E27FC236}">
                <a16:creationId xmlns:a16="http://schemas.microsoft.com/office/drawing/2014/main" id="{3BA46A5B-E295-7FEC-08C5-1FFC57B8F2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D1CA5-E4F1-9DA4-2FAE-DA71FDCDB1A2}"/>
              </a:ext>
            </a:extLst>
          </p:cNvPr>
          <p:cNvSpPr>
            <a:spLocks noGrp="1"/>
          </p:cNvSpPr>
          <p:nvPr>
            <p:ph type="sldNum" sz="quarter" idx="12"/>
          </p:nvPr>
        </p:nvSpPr>
        <p:spPr/>
        <p:txBody>
          <a:body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238596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56CE56-B2D8-3367-3D5F-5E5DBCC6E049}"/>
              </a:ext>
            </a:extLst>
          </p:cNvPr>
          <p:cNvSpPr>
            <a:spLocks noGrp="1"/>
          </p:cNvSpPr>
          <p:nvPr>
            <p:ph type="dt" sz="half" idx="10"/>
          </p:nvPr>
        </p:nvSpPr>
        <p:spPr/>
        <p:txBody>
          <a:bodyPr/>
          <a:lstStyle/>
          <a:p>
            <a:fld id="{18669D0B-7825-42CE-A97C-8DCA63B68FC0}" type="datetimeFigureOut">
              <a:rPr lang="zh-CN" altLang="en-US" smtClean="0"/>
              <a:t>2023/6/16</a:t>
            </a:fld>
            <a:endParaRPr lang="zh-CN" altLang="en-US"/>
          </a:p>
        </p:txBody>
      </p:sp>
      <p:sp>
        <p:nvSpPr>
          <p:cNvPr id="3" name="页脚占位符 2">
            <a:extLst>
              <a:ext uri="{FF2B5EF4-FFF2-40B4-BE49-F238E27FC236}">
                <a16:creationId xmlns:a16="http://schemas.microsoft.com/office/drawing/2014/main" id="{84E3FCAC-C4B8-6D61-B193-D239A14BDCE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146B80-4C3F-66B7-8018-89A5D5ADC05A}"/>
              </a:ext>
            </a:extLst>
          </p:cNvPr>
          <p:cNvSpPr>
            <a:spLocks noGrp="1"/>
          </p:cNvSpPr>
          <p:nvPr>
            <p:ph type="sldNum" sz="quarter" idx="12"/>
          </p:nvPr>
        </p:nvSpPr>
        <p:spPr/>
        <p:txBody>
          <a:body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303702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46092-F877-25D6-F861-34A4FCE639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DC343D-1B58-3323-79AB-549D10460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7D4E72F-013A-9357-2344-67A21B6A2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812669-5B59-192B-C16F-47AC6BABF5C0}"/>
              </a:ext>
            </a:extLst>
          </p:cNvPr>
          <p:cNvSpPr>
            <a:spLocks noGrp="1"/>
          </p:cNvSpPr>
          <p:nvPr>
            <p:ph type="dt" sz="half" idx="10"/>
          </p:nvPr>
        </p:nvSpPr>
        <p:spPr/>
        <p:txBody>
          <a:bodyPr/>
          <a:lstStyle/>
          <a:p>
            <a:fld id="{18669D0B-7825-42CE-A97C-8DCA63B68FC0}" type="datetimeFigureOut">
              <a:rPr lang="zh-CN" altLang="en-US" smtClean="0"/>
              <a:t>2023/6/16</a:t>
            </a:fld>
            <a:endParaRPr lang="zh-CN" altLang="en-US"/>
          </a:p>
        </p:txBody>
      </p:sp>
      <p:sp>
        <p:nvSpPr>
          <p:cNvPr id="6" name="页脚占位符 5">
            <a:extLst>
              <a:ext uri="{FF2B5EF4-FFF2-40B4-BE49-F238E27FC236}">
                <a16:creationId xmlns:a16="http://schemas.microsoft.com/office/drawing/2014/main" id="{BF8E3FED-0101-E49C-E4C3-041389A0D2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EBB3A8-13B3-5F1D-49CF-9B488FE06643}"/>
              </a:ext>
            </a:extLst>
          </p:cNvPr>
          <p:cNvSpPr>
            <a:spLocks noGrp="1"/>
          </p:cNvSpPr>
          <p:nvPr>
            <p:ph type="sldNum" sz="quarter" idx="12"/>
          </p:nvPr>
        </p:nvSpPr>
        <p:spPr/>
        <p:txBody>
          <a:body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304446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56026-7310-25C9-FC74-01F0E44307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2E85D4-2BFA-B990-EC85-DAC756DA75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7E1D3A-7D5E-E356-5E19-C91CA4C3D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2404AF-BB35-2E72-7403-038E25F5E06B}"/>
              </a:ext>
            </a:extLst>
          </p:cNvPr>
          <p:cNvSpPr>
            <a:spLocks noGrp="1"/>
          </p:cNvSpPr>
          <p:nvPr>
            <p:ph type="dt" sz="half" idx="10"/>
          </p:nvPr>
        </p:nvSpPr>
        <p:spPr/>
        <p:txBody>
          <a:bodyPr/>
          <a:lstStyle/>
          <a:p>
            <a:fld id="{18669D0B-7825-42CE-A97C-8DCA63B68FC0}" type="datetimeFigureOut">
              <a:rPr lang="zh-CN" altLang="en-US" smtClean="0"/>
              <a:t>2023/6/16</a:t>
            </a:fld>
            <a:endParaRPr lang="zh-CN" altLang="en-US"/>
          </a:p>
        </p:txBody>
      </p:sp>
      <p:sp>
        <p:nvSpPr>
          <p:cNvPr id="6" name="页脚占位符 5">
            <a:extLst>
              <a:ext uri="{FF2B5EF4-FFF2-40B4-BE49-F238E27FC236}">
                <a16:creationId xmlns:a16="http://schemas.microsoft.com/office/drawing/2014/main" id="{5D96E635-3F13-85C0-9466-DD192DE4D6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205D14-340C-EA3B-59A6-040E0E85A91C}"/>
              </a:ext>
            </a:extLst>
          </p:cNvPr>
          <p:cNvSpPr>
            <a:spLocks noGrp="1"/>
          </p:cNvSpPr>
          <p:nvPr>
            <p:ph type="sldNum" sz="quarter" idx="12"/>
          </p:nvPr>
        </p:nvSpPr>
        <p:spPr/>
        <p:txBody>
          <a:body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274427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4AC966-4C9D-D3FE-E57D-949129FD2B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62D51A-435C-0410-F5DC-785048AA7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0E0E0B-5CF2-294E-F5BA-1E1FF64FF7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69D0B-7825-42CE-A97C-8DCA63B68FC0}"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472D10B0-A25F-B8CB-67C4-3377E1F94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57E77B8-808A-2380-5301-D1D991FA2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8C997-9623-4731-B995-7AEF3CFA251B}" type="slidenum">
              <a:rPr lang="zh-CN" altLang="en-US" smtClean="0"/>
              <a:t>‹#›</a:t>
            </a:fld>
            <a:endParaRPr lang="zh-CN" altLang="en-US"/>
          </a:p>
        </p:txBody>
      </p:sp>
    </p:spTree>
    <p:extLst>
      <p:ext uri="{BB962C8B-B14F-4D97-AF65-F5344CB8AC3E}">
        <p14:creationId xmlns:p14="http://schemas.microsoft.com/office/powerpoint/2010/main" val="3884788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2">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4">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36" name="Straight Connector 3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50BF93E-22A8-764F-54EA-C15CD8F661C1}"/>
              </a:ext>
            </a:extLst>
          </p:cNvPr>
          <p:cNvSpPr>
            <a:spLocks noGrp="1"/>
          </p:cNvSpPr>
          <p:nvPr>
            <p:ph type="ctrTitle"/>
          </p:nvPr>
        </p:nvSpPr>
        <p:spPr>
          <a:xfrm>
            <a:off x="1524000" y="1231961"/>
            <a:ext cx="9144000" cy="2387600"/>
          </a:xfrm>
        </p:spPr>
        <p:txBody>
          <a:bodyPr>
            <a:normAutofit/>
          </a:bodyPr>
          <a:lstStyle/>
          <a:p>
            <a:r>
              <a:rPr lang="zh-CN" altLang="en-US"/>
              <a:t>研究生初试录取系统</a:t>
            </a:r>
          </a:p>
        </p:txBody>
      </p:sp>
      <p:sp>
        <p:nvSpPr>
          <p:cNvPr id="3" name="副标题 2">
            <a:extLst>
              <a:ext uri="{FF2B5EF4-FFF2-40B4-BE49-F238E27FC236}">
                <a16:creationId xmlns:a16="http://schemas.microsoft.com/office/drawing/2014/main" id="{2248434F-CFCA-44E1-3583-A94B518E75D5}"/>
              </a:ext>
            </a:extLst>
          </p:cNvPr>
          <p:cNvSpPr>
            <a:spLocks noGrp="1"/>
          </p:cNvSpPr>
          <p:nvPr>
            <p:ph type="subTitle" idx="1"/>
          </p:nvPr>
        </p:nvSpPr>
        <p:spPr>
          <a:xfrm>
            <a:off x="1524000" y="3803712"/>
            <a:ext cx="9144000" cy="1563686"/>
          </a:xfrm>
        </p:spPr>
        <p:txBody>
          <a:bodyPr>
            <a:normAutofit/>
          </a:bodyPr>
          <a:lstStyle/>
          <a:p>
            <a:r>
              <a:rPr lang="zh-CN" altLang="en-US"/>
              <a:t>张盛</a:t>
            </a:r>
            <a:endParaRPr lang="en-US" altLang="zh-CN"/>
          </a:p>
          <a:p>
            <a:r>
              <a:rPr lang="en-US" altLang="zh-CN"/>
              <a:t>202203150728</a:t>
            </a:r>
            <a:endParaRPr lang="zh-CN" altLang="en-US"/>
          </a:p>
        </p:txBody>
      </p:sp>
    </p:spTree>
    <p:extLst>
      <p:ext uri="{BB962C8B-B14F-4D97-AF65-F5344CB8AC3E}">
        <p14:creationId xmlns:p14="http://schemas.microsoft.com/office/powerpoint/2010/main" val="1684994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4"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2DE2BE9-989A-DED1-5FF0-00346F4052BF}"/>
              </a:ext>
            </a:extLst>
          </p:cNvPr>
          <p:cNvSpPr>
            <a:spLocks noGrp="1"/>
          </p:cNvSpPr>
          <p:nvPr>
            <p:ph type="title"/>
          </p:nvPr>
        </p:nvSpPr>
        <p:spPr>
          <a:xfrm>
            <a:off x="1282963" y="1238080"/>
            <a:ext cx="9849751" cy="1349671"/>
          </a:xfrm>
        </p:spPr>
        <p:txBody>
          <a:bodyPr anchor="b">
            <a:normAutofit/>
          </a:bodyPr>
          <a:lstStyle/>
          <a:p>
            <a:r>
              <a:rPr lang="zh-CN" altLang="zh-CN" sz="5400" b="1" kern="100" dirty="0">
                <a:effectLst/>
                <a:latin typeface="Times New Roman" panose="02020603050405020304" pitchFamily="18" charset="0"/>
                <a:ea typeface="宋体" panose="02010600030101010101" pitchFamily="2" charset="-122"/>
              </a:rPr>
              <a:t>遇到的问题及解决方法如下</a:t>
            </a:r>
            <a:endParaRPr lang="zh-CN" altLang="en-US" sz="5400" dirty="0"/>
          </a:p>
        </p:txBody>
      </p:sp>
      <p:sp>
        <p:nvSpPr>
          <p:cNvPr id="36" name="内容占位符 2">
            <a:extLst>
              <a:ext uri="{FF2B5EF4-FFF2-40B4-BE49-F238E27FC236}">
                <a16:creationId xmlns:a16="http://schemas.microsoft.com/office/drawing/2014/main" id="{3CAFFA44-9B5B-2C82-CB54-7B3D09491BB2}"/>
              </a:ext>
            </a:extLst>
          </p:cNvPr>
          <p:cNvSpPr>
            <a:spLocks noGrp="1"/>
          </p:cNvSpPr>
          <p:nvPr>
            <p:ph idx="1"/>
          </p:nvPr>
        </p:nvSpPr>
        <p:spPr>
          <a:xfrm>
            <a:off x="1289304" y="2902913"/>
            <a:ext cx="9849751" cy="3032168"/>
          </a:xfrm>
        </p:spPr>
        <p:txBody>
          <a:bodyPr anchor="ctr">
            <a:normAutofit/>
          </a:bodyPr>
          <a:lstStyle/>
          <a:p>
            <a:pPr marL="342900" lvl="0" indent="-342900">
              <a:buFont typeface="+mj-lt"/>
              <a:buAutoNum type="arabicPeriod"/>
            </a:pPr>
            <a:r>
              <a:rPr lang="zh-CN" altLang="zh-CN" sz="2000" b="1" kern="100">
                <a:effectLst/>
                <a:latin typeface="Times New Roman" panose="02020603050405020304" pitchFamily="18" charset="0"/>
                <a:ea typeface="黑体" panose="02010609060101010101" pitchFamily="49" charset="-122"/>
              </a:rPr>
              <a:t>问题</a:t>
            </a:r>
            <a:r>
              <a:rPr lang="en-US" altLang="zh-CN" sz="2000" b="1" kern="100">
                <a:effectLst/>
                <a:latin typeface="Times New Roman" panose="02020603050405020304" pitchFamily="18" charset="0"/>
                <a:ea typeface="黑体" panose="02010609060101010101" pitchFamily="49" charset="-122"/>
              </a:rPr>
              <a:t>1</a:t>
            </a:r>
            <a:endParaRPr lang="zh-CN" altLang="zh-CN" sz="2000" kern="100">
              <a:effectLst/>
              <a:latin typeface="Times New Roman" panose="02020603050405020304" pitchFamily="18" charset="0"/>
              <a:ea typeface="宋体" panose="02010600030101010101" pitchFamily="2" charset="-122"/>
            </a:endParaRPr>
          </a:p>
          <a:p>
            <a:pPr marL="276225"/>
            <a:r>
              <a:rPr lang="zh-CN" altLang="zh-CN" sz="2000" b="1" kern="0">
                <a:effectLst/>
                <a:latin typeface="Times New Roman" panose="02020603050405020304" pitchFamily="18" charset="0"/>
                <a:ea typeface="宋体" panose="02010600030101010101" pitchFamily="2" charset="-122"/>
                <a:cs typeface="宋体" panose="02010600030101010101" pitchFamily="2" charset="-122"/>
              </a:rPr>
              <a:t>问题描述：</a:t>
            </a:r>
            <a:r>
              <a:rPr lang="zh-CN" altLang="zh-CN" sz="2000" kern="0">
                <a:effectLst/>
                <a:latin typeface="Times New Roman" panose="02020603050405020304" pitchFamily="18" charset="0"/>
                <a:ea typeface="宋体" panose="02010600030101010101" pitchFamily="2" charset="-122"/>
                <a:cs typeface="宋体" panose="02010600030101010101" pitchFamily="2" charset="-122"/>
              </a:rPr>
              <a:t>模板类在编写时采取了分文件的方式，编译无法通过。</a:t>
            </a:r>
            <a:endParaRPr lang="zh-CN" altLang="zh-CN" sz="2000" kern="100">
              <a:effectLst/>
              <a:latin typeface="Times New Roman" panose="02020603050405020304" pitchFamily="18" charset="0"/>
              <a:ea typeface="宋体" panose="02010600030101010101" pitchFamily="2" charset="-122"/>
            </a:endParaRPr>
          </a:p>
          <a:p>
            <a:pPr indent="266700"/>
            <a:r>
              <a:rPr lang="zh-CN" altLang="zh-CN" sz="2000" b="1" kern="0">
                <a:effectLst/>
                <a:latin typeface="Times New Roman" panose="02020603050405020304" pitchFamily="18" charset="0"/>
                <a:ea typeface="宋体" panose="02010600030101010101" pitchFamily="2" charset="-122"/>
                <a:cs typeface="宋体" panose="02010600030101010101" pitchFamily="2" charset="-122"/>
              </a:rPr>
              <a:t>解决方法：</a:t>
            </a:r>
            <a:r>
              <a:rPr lang="zh-CN" altLang="zh-CN" sz="2000" kern="0">
                <a:effectLst/>
                <a:latin typeface="Times New Roman" panose="02020603050405020304" pitchFamily="18" charset="0"/>
                <a:ea typeface="宋体" panose="02010600030101010101" pitchFamily="2" charset="-122"/>
                <a:cs typeface="宋体" panose="02010600030101010101" pitchFamily="2" charset="-122"/>
              </a:rPr>
              <a:t>一种是在</a:t>
            </a:r>
            <a:r>
              <a:rPr lang="en-US" altLang="zh-CN" sz="2000" kern="0">
                <a:effectLst/>
                <a:latin typeface="Times New Roman" panose="02020603050405020304" pitchFamily="18" charset="0"/>
                <a:ea typeface="宋体" panose="02010600030101010101" pitchFamily="2" charset="-122"/>
                <a:cs typeface="宋体" panose="02010600030101010101" pitchFamily="2" charset="-122"/>
              </a:rPr>
              <a:t>.cpp</a:t>
            </a:r>
            <a:r>
              <a:rPr lang="zh-CN" altLang="zh-CN" sz="2000" kern="0">
                <a:effectLst/>
                <a:latin typeface="Times New Roman" panose="02020603050405020304" pitchFamily="18" charset="0"/>
                <a:ea typeface="宋体" panose="02010600030101010101" pitchFamily="2" charset="-122"/>
                <a:cs typeface="宋体" panose="02010600030101010101" pitchFamily="2" charset="-122"/>
              </a:rPr>
              <a:t>文件末尾，添加模板显式实例化代码；另一种是不采取分文件方式编写，在</a:t>
            </a:r>
            <a:r>
              <a:rPr lang="en-US" altLang="zh-CN" sz="2000" kern="0">
                <a:effectLst/>
                <a:latin typeface="Times New Roman" panose="02020603050405020304" pitchFamily="18" charset="0"/>
                <a:ea typeface="宋体" panose="02010600030101010101" pitchFamily="2" charset="-122"/>
                <a:cs typeface="宋体" panose="02010600030101010101" pitchFamily="2" charset="-122"/>
              </a:rPr>
              <a:t>.h</a:t>
            </a:r>
            <a:r>
              <a:rPr lang="zh-CN" altLang="zh-CN" sz="2000" kern="0">
                <a:effectLst/>
                <a:latin typeface="Times New Roman" panose="02020603050405020304" pitchFamily="18" charset="0"/>
                <a:ea typeface="宋体" panose="02010600030101010101" pitchFamily="2" charset="-122"/>
                <a:cs typeface="宋体" panose="02010600030101010101" pitchFamily="2" charset="-122"/>
              </a:rPr>
              <a:t>文件中实现。采取了第二种方法后，编译成功通过。</a:t>
            </a:r>
            <a:endParaRPr lang="zh-CN" altLang="zh-CN" sz="2000" kern="100">
              <a:effectLst/>
              <a:latin typeface="Times New Roman" panose="02020603050405020304" pitchFamily="18" charset="0"/>
              <a:ea typeface="宋体" panose="02010600030101010101" pitchFamily="2" charset="-122"/>
            </a:endParaRPr>
          </a:p>
          <a:p>
            <a:pPr marL="342900" lvl="0" indent="-342900">
              <a:buFont typeface="+mj-lt"/>
              <a:buAutoNum type="arabicPeriod"/>
            </a:pPr>
            <a:r>
              <a:rPr lang="zh-CN" altLang="zh-CN" sz="2000" b="1" kern="100">
                <a:effectLst/>
                <a:latin typeface="Times New Roman" panose="02020603050405020304" pitchFamily="18" charset="0"/>
                <a:ea typeface="黑体" panose="02010609060101010101" pitchFamily="49" charset="-122"/>
              </a:rPr>
              <a:t>问题</a:t>
            </a:r>
            <a:r>
              <a:rPr lang="en-US" altLang="zh-CN" sz="2000" b="1" kern="100">
                <a:effectLst/>
                <a:latin typeface="Times New Roman" panose="02020603050405020304" pitchFamily="18" charset="0"/>
                <a:ea typeface="黑体" panose="02010609060101010101" pitchFamily="49" charset="-122"/>
              </a:rPr>
              <a:t>2</a:t>
            </a:r>
            <a:endParaRPr lang="zh-CN" altLang="zh-CN" sz="2000" kern="100">
              <a:effectLst/>
              <a:latin typeface="Times New Roman" panose="02020603050405020304" pitchFamily="18" charset="0"/>
              <a:ea typeface="宋体" panose="02010600030101010101" pitchFamily="2" charset="-122"/>
            </a:endParaRPr>
          </a:p>
          <a:p>
            <a:pPr indent="266700"/>
            <a:r>
              <a:rPr lang="zh-CN" altLang="zh-CN" sz="2000" b="1" kern="0">
                <a:effectLst/>
                <a:latin typeface="Times New Roman" panose="02020603050405020304" pitchFamily="18" charset="0"/>
                <a:ea typeface="宋体" panose="02010600030101010101" pitchFamily="2" charset="-122"/>
                <a:cs typeface="宋体" panose="02010600030101010101" pitchFamily="2" charset="-122"/>
              </a:rPr>
              <a:t>问题描述：</a:t>
            </a:r>
            <a:r>
              <a:rPr lang="zh-CN" altLang="zh-CN" sz="2000" kern="0">
                <a:effectLst/>
                <a:latin typeface="Times New Roman" panose="02020603050405020304" pitchFamily="18" charset="0"/>
                <a:ea typeface="宋体" panose="02010600030101010101" pitchFamily="2" charset="-122"/>
                <a:cs typeface="宋体" panose="02010600030101010101" pitchFamily="2" charset="-122"/>
              </a:rPr>
              <a:t>在中文输出的时候会因为编码和终端显示问题，场宽无法让上下对齐。 </a:t>
            </a:r>
            <a:endParaRPr lang="zh-CN" altLang="zh-CN" sz="2000" kern="100">
              <a:effectLst/>
              <a:latin typeface="Times New Roman" panose="02020603050405020304" pitchFamily="18" charset="0"/>
              <a:ea typeface="宋体" panose="02010600030101010101" pitchFamily="2" charset="-122"/>
            </a:endParaRPr>
          </a:p>
          <a:p>
            <a:pPr indent="266700"/>
            <a:r>
              <a:rPr lang="zh-CN" altLang="zh-CN" sz="2000" b="1" kern="0">
                <a:effectLst/>
                <a:latin typeface="Times New Roman" panose="02020603050405020304" pitchFamily="18" charset="0"/>
                <a:ea typeface="宋体" panose="02010600030101010101" pitchFamily="2" charset="-122"/>
                <a:cs typeface="宋体" panose="02010600030101010101" pitchFamily="2" charset="-122"/>
              </a:rPr>
              <a:t>解决方法：</a:t>
            </a:r>
            <a:r>
              <a:rPr lang="zh-CN" altLang="zh-CN" sz="2000" kern="0">
                <a:effectLst/>
                <a:latin typeface="Times New Roman" panose="02020603050405020304" pitchFamily="18" charset="0"/>
                <a:ea typeface="宋体" panose="02010600030101010101" pitchFamily="2" charset="-122"/>
                <a:cs typeface="宋体" panose="02010600030101010101" pitchFamily="2" charset="-122"/>
              </a:rPr>
              <a:t>暂时没有较为快捷的方法可以解决该问题，不过可以手写格式输出，不过这样对代码量的要求和中文字符处理较为复杂，也是不优秀的解决方案。</a:t>
            </a:r>
            <a:endParaRPr lang="zh-CN" altLang="zh-CN" sz="2000" kern="100">
              <a:effectLst/>
              <a:latin typeface="Times New Roman" panose="02020603050405020304" pitchFamily="18" charset="0"/>
              <a:ea typeface="宋体" panose="02010600030101010101" pitchFamily="2" charset="-122"/>
            </a:endParaRPr>
          </a:p>
          <a:p>
            <a:endParaRPr lang="zh-CN" altLang="en-US" sz="2000"/>
          </a:p>
        </p:txBody>
      </p:sp>
    </p:spTree>
    <p:extLst>
      <p:ext uri="{BB962C8B-B14F-4D97-AF65-F5344CB8AC3E}">
        <p14:creationId xmlns:p14="http://schemas.microsoft.com/office/powerpoint/2010/main" val="390888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AB3ABC1-3EE9-7566-8D2D-CD80557AFB57}"/>
              </a:ext>
            </a:extLst>
          </p:cNvPr>
          <p:cNvSpPr>
            <a:spLocks noGrp="1"/>
          </p:cNvSpPr>
          <p:nvPr>
            <p:ph type="title"/>
          </p:nvPr>
        </p:nvSpPr>
        <p:spPr>
          <a:xfrm>
            <a:off x="645065" y="1463040"/>
            <a:ext cx="3796306" cy="2690949"/>
          </a:xfrm>
        </p:spPr>
        <p:txBody>
          <a:bodyPr anchor="t">
            <a:normAutofit/>
          </a:bodyPr>
          <a:lstStyle/>
          <a:p>
            <a:r>
              <a:rPr lang="zh-CN" altLang="en-US" sz="4800"/>
              <a:t>实验总结</a:t>
            </a:r>
            <a:r>
              <a:rPr lang="en-US" altLang="zh-CN" sz="4800"/>
              <a:t>-</a:t>
            </a:r>
            <a:r>
              <a:rPr lang="zh-CN" altLang="en-US" sz="4800"/>
              <a:t>优点</a:t>
            </a:r>
            <a:br>
              <a:rPr lang="zh-CN" altLang="zh-CN" sz="4800" kern="100">
                <a:effectLst/>
                <a:latin typeface="Times New Roman" panose="02020603050405020304" pitchFamily="18" charset="0"/>
                <a:ea typeface="宋体" panose="02010600030101010101" pitchFamily="2" charset="-122"/>
              </a:rPr>
            </a:br>
            <a:endParaRPr lang="zh-CN" altLang="en-US" sz="4800"/>
          </a:p>
        </p:txBody>
      </p:sp>
      <p:grpSp>
        <p:nvGrpSpPr>
          <p:cNvPr id="42" name="Group 3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36" name="Rectangle 3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6">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4" name="Rectangle 3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B4C45968-2679-C270-AD83-B17133DC87F7}"/>
              </a:ext>
            </a:extLst>
          </p:cNvPr>
          <p:cNvSpPr>
            <a:spLocks noGrp="1"/>
          </p:cNvSpPr>
          <p:nvPr>
            <p:ph idx="1"/>
          </p:nvPr>
        </p:nvSpPr>
        <p:spPr>
          <a:xfrm>
            <a:off x="5656218" y="1463039"/>
            <a:ext cx="5542387" cy="4300447"/>
          </a:xfrm>
        </p:spPr>
        <p:txBody>
          <a:bodyPr anchor="t">
            <a:normAutofit/>
          </a:bodyPr>
          <a:lstStyle/>
          <a:p>
            <a:pPr indent="266700"/>
            <a:r>
              <a:rPr lang="zh-CN" altLang="zh-CN" sz="2200" kern="100">
                <a:effectLst/>
                <a:latin typeface="Times New Roman" panose="02020603050405020304" pitchFamily="18" charset="0"/>
                <a:ea typeface="新宋体" panose="02010609030101010101" pitchFamily="49" charset="-122"/>
                <a:cs typeface="新宋体" panose="02010609030101010101" pitchFamily="49" charset="-122"/>
              </a:rPr>
              <a:t>我设计的研究生初试成绩管理系统完成了任务书中的基本要求功能。</a:t>
            </a:r>
            <a:endParaRPr lang="zh-CN" altLang="zh-CN" sz="2200" kern="100">
              <a:effectLst/>
              <a:latin typeface="Times New Roman" panose="02020603050405020304" pitchFamily="18" charset="0"/>
              <a:ea typeface="宋体" panose="02010600030101010101" pitchFamily="2" charset="-122"/>
            </a:endParaRPr>
          </a:p>
          <a:p>
            <a:pPr indent="266700"/>
            <a:r>
              <a:rPr lang="zh-CN" altLang="zh-CN" sz="2200" kern="100">
                <a:effectLst/>
                <a:latin typeface="Times New Roman" panose="02020603050405020304" pitchFamily="18" charset="0"/>
                <a:ea typeface="新宋体" panose="02010609030101010101" pitchFamily="49" charset="-122"/>
                <a:cs typeface="新宋体" panose="02010609030101010101" pitchFamily="49" charset="-122"/>
              </a:rPr>
              <a:t>并且在此基础上添加了简易的登录系统、考生查询及反馈系统的设计、手写</a:t>
            </a:r>
            <a:r>
              <a:rPr lang="en-US" altLang="zh-CN" sz="2200" kern="100">
                <a:effectLst/>
                <a:latin typeface="Times New Roman" panose="02020603050405020304" pitchFamily="18" charset="0"/>
                <a:ea typeface="新宋体" panose="02010609030101010101" pitchFamily="49" charset="-122"/>
                <a:cs typeface="新宋体" panose="02010609030101010101" pitchFamily="49" charset="-122"/>
              </a:rPr>
              <a:t>vector</a:t>
            </a:r>
            <a:r>
              <a:rPr lang="zh-CN" altLang="zh-CN" sz="2200" kern="100">
                <a:effectLst/>
                <a:latin typeface="Times New Roman" panose="02020603050405020304" pitchFamily="18" charset="0"/>
                <a:ea typeface="新宋体" panose="02010609030101010101" pitchFamily="49" charset="-122"/>
                <a:cs typeface="新宋体" panose="02010609030101010101" pitchFamily="49" charset="-122"/>
              </a:rPr>
              <a:t>作为数据结构之间的主要容器、用简易的链表实现了一个键值对的匹配。</a:t>
            </a:r>
            <a:endParaRPr lang="zh-CN" altLang="zh-CN" sz="2200" kern="100">
              <a:effectLst/>
              <a:latin typeface="Times New Roman" panose="02020603050405020304" pitchFamily="18" charset="0"/>
              <a:ea typeface="宋体" panose="02010600030101010101" pitchFamily="2" charset="-122"/>
            </a:endParaRPr>
          </a:p>
          <a:p>
            <a:endParaRPr lang="zh-CN" altLang="en-US" sz="2200"/>
          </a:p>
        </p:txBody>
      </p:sp>
    </p:spTree>
    <p:extLst>
      <p:ext uri="{BB962C8B-B14F-4D97-AF65-F5344CB8AC3E}">
        <p14:creationId xmlns:p14="http://schemas.microsoft.com/office/powerpoint/2010/main" val="40342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FC26F14-748C-76AA-14F3-BF811CBC6A85}"/>
              </a:ext>
            </a:extLst>
          </p:cNvPr>
          <p:cNvSpPr>
            <a:spLocks noGrp="1"/>
          </p:cNvSpPr>
          <p:nvPr>
            <p:ph type="title"/>
          </p:nvPr>
        </p:nvSpPr>
        <p:spPr>
          <a:xfrm>
            <a:off x="808638" y="386930"/>
            <a:ext cx="9236700" cy="1188950"/>
          </a:xfrm>
        </p:spPr>
        <p:txBody>
          <a:bodyPr anchor="b">
            <a:normAutofit/>
          </a:bodyPr>
          <a:lstStyle/>
          <a:p>
            <a:r>
              <a:rPr lang="zh-CN" altLang="en-US" sz="5400" dirty="0"/>
              <a:t>实验总结</a:t>
            </a:r>
            <a:r>
              <a:rPr lang="en-US" altLang="zh-CN" sz="5400" dirty="0"/>
              <a:t>-</a:t>
            </a:r>
            <a:r>
              <a:rPr lang="zh-CN" altLang="en-US" sz="5400" dirty="0"/>
              <a:t>缺点</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C5B29B61-1163-D8EE-73CB-45049A6B6DAB}"/>
              </a:ext>
            </a:extLst>
          </p:cNvPr>
          <p:cNvSpPr>
            <a:spLocks noGrp="1"/>
          </p:cNvSpPr>
          <p:nvPr>
            <p:ph idx="1"/>
          </p:nvPr>
        </p:nvSpPr>
        <p:spPr>
          <a:xfrm>
            <a:off x="793660" y="2599509"/>
            <a:ext cx="10143668" cy="3435531"/>
          </a:xfrm>
        </p:spPr>
        <p:txBody>
          <a:bodyPr anchor="ctr">
            <a:normAutofit/>
          </a:bodyPr>
          <a:lstStyle/>
          <a:p>
            <a:pPr indent="266700"/>
            <a:r>
              <a:rPr lang="zh-CN" altLang="zh-CN" sz="2000" kern="100">
                <a:effectLst/>
                <a:latin typeface="Times New Roman" panose="02020603050405020304" pitchFamily="18" charset="0"/>
                <a:ea typeface="新宋体" panose="02010609030101010101" pitchFamily="49" charset="-122"/>
                <a:cs typeface="新宋体" panose="02010609030101010101" pitchFamily="49" charset="-122"/>
              </a:rPr>
              <a:t>该系统的缺点或可以改善的主要有以下三点：</a:t>
            </a:r>
            <a:endParaRPr lang="zh-CN" altLang="zh-CN" sz="2000" kern="100">
              <a:effectLst/>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
              <a:tabLst>
                <a:tab pos="533400" algn="l"/>
              </a:tabLst>
            </a:pPr>
            <a:r>
              <a:rPr lang="zh-CN" altLang="zh-CN" sz="2000" kern="100">
                <a:effectLst/>
                <a:latin typeface="Times New Roman" panose="02020603050405020304" pitchFamily="18" charset="0"/>
                <a:ea typeface="新宋体" panose="02010609030101010101" pitchFamily="49" charset="-122"/>
                <a:cs typeface="新宋体" panose="02010609030101010101" pitchFamily="49" charset="-122"/>
              </a:rPr>
              <a:t>代码较为复杂：虽然在底层逻辑已经通过代码的封装，进行了一系列程度的优化，但是加入终端界面的设计后，这样的弊端还是会暴露，个人的想法是可以设计可视化界面，将</a:t>
            </a:r>
            <a:r>
              <a:rPr lang="en-US" altLang="zh-CN" sz="2000" kern="100">
                <a:effectLst/>
                <a:latin typeface="Times New Roman" panose="02020603050405020304" pitchFamily="18" charset="0"/>
                <a:ea typeface="新宋体" panose="02010609030101010101" pitchFamily="49" charset="-122"/>
                <a:cs typeface="新宋体" panose="02010609030101010101" pitchFamily="49" charset="-122"/>
              </a:rPr>
              <a:t>UI</a:t>
            </a:r>
            <a:r>
              <a:rPr lang="zh-CN" altLang="zh-CN" sz="2000" kern="100">
                <a:effectLst/>
                <a:latin typeface="Times New Roman" panose="02020603050405020304" pitchFamily="18" charset="0"/>
                <a:ea typeface="新宋体" panose="02010609030101010101" pitchFamily="49" charset="-122"/>
                <a:cs typeface="新宋体" panose="02010609030101010101" pitchFamily="49" charset="-122"/>
              </a:rPr>
              <a:t>与逻辑代码分开，这样就可以比较优秀的调用和缩减代码的长度。</a:t>
            </a:r>
            <a:endParaRPr lang="zh-CN" altLang="zh-CN" sz="2000" kern="100">
              <a:effectLst/>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
              <a:tabLst>
                <a:tab pos="533400" algn="l"/>
              </a:tabLst>
            </a:pPr>
            <a:r>
              <a:rPr lang="zh-CN" altLang="zh-CN" sz="2000" kern="100">
                <a:effectLst/>
                <a:latin typeface="Times New Roman" panose="02020603050405020304" pitchFamily="18" charset="0"/>
                <a:ea typeface="新宋体" panose="02010609030101010101" pitchFamily="49" charset="-122"/>
                <a:cs typeface="新宋体" panose="02010609030101010101" pitchFamily="49" charset="-122"/>
              </a:rPr>
              <a:t>逻辑代码效率不足：在数据规模较大和较小的情况下，这样的后台代码所展现出来的效率是完全不同的，所以个人希望通过用更加高级的数据结构来对数据进行维护，这样可以比较快捷的管理数据。</a:t>
            </a:r>
            <a:endParaRPr lang="zh-CN" altLang="zh-CN" sz="2000" kern="100">
              <a:effectLst/>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
              <a:tabLst>
                <a:tab pos="533400" algn="l"/>
              </a:tabLst>
            </a:pPr>
            <a:r>
              <a:rPr lang="zh-CN" altLang="zh-CN" sz="2000" kern="100">
                <a:effectLst/>
                <a:latin typeface="Times New Roman" panose="02020603050405020304" pitchFamily="18" charset="0"/>
                <a:ea typeface="新宋体" panose="02010609030101010101" pitchFamily="49" charset="-122"/>
                <a:cs typeface="新宋体" panose="02010609030101010101" pitchFamily="49" charset="-122"/>
              </a:rPr>
              <a:t>因为是本地，所以不能使用像互联网上类似</a:t>
            </a:r>
            <a:r>
              <a:rPr lang="en-US" altLang="zh-CN" sz="2000" kern="100">
                <a:effectLst/>
                <a:latin typeface="Times New Roman" panose="02020603050405020304" pitchFamily="18" charset="0"/>
                <a:ea typeface="新宋体" panose="02010609030101010101" pitchFamily="49" charset="-122"/>
                <a:cs typeface="新宋体" panose="02010609030101010101" pitchFamily="49" charset="-122"/>
              </a:rPr>
              <a:t>cookie</a:t>
            </a:r>
            <a:r>
              <a:rPr lang="zh-CN" altLang="zh-CN" sz="2000" kern="100">
                <a:effectLst/>
                <a:latin typeface="Times New Roman" panose="02020603050405020304" pitchFamily="18" charset="0"/>
                <a:ea typeface="新宋体" panose="02010609030101010101" pitchFamily="49" charset="-122"/>
                <a:cs typeface="新宋体" panose="02010609030101010101" pitchFamily="49" charset="-122"/>
              </a:rPr>
              <a:t>的东西实现一个缓存，然后也有一个时间限制，因为这个工单应该是隔一段时间需要清理一次，这样是比较常规的，不过在这个项目中，长期记录时间其实也是可以，不过会使得代码比较冗余，所以寻找该解决方法也是一个问题。</a:t>
            </a:r>
            <a:endParaRPr lang="zh-CN" altLang="zh-CN" sz="2000" kern="100">
              <a:effectLst/>
              <a:latin typeface="Times New Roman" panose="02020603050405020304" pitchFamily="18" charset="0"/>
              <a:ea typeface="宋体" panose="02010600030101010101" pitchFamily="2" charset="-122"/>
            </a:endParaRPr>
          </a:p>
          <a:p>
            <a:endParaRPr lang="zh-CN" altLang="en-US" sz="2000"/>
          </a:p>
        </p:txBody>
      </p:sp>
    </p:spTree>
    <p:extLst>
      <p:ext uri="{BB962C8B-B14F-4D97-AF65-F5344CB8AC3E}">
        <p14:creationId xmlns:p14="http://schemas.microsoft.com/office/powerpoint/2010/main" val="214538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A435D06-FB0A-B76E-0A76-9510A21B416B}"/>
              </a:ext>
            </a:extLst>
          </p:cNvPr>
          <p:cNvSpPr>
            <a:spLocks noGrp="1"/>
          </p:cNvSpPr>
          <p:nvPr>
            <p:ph type="title"/>
          </p:nvPr>
        </p:nvSpPr>
        <p:spPr>
          <a:xfrm>
            <a:off x="1045028" y="1336329"/>
            <a:ext cx="3892732" cy="4382588"/>
          </a:xfrm>
        </p:spPr>
        <p:txBody>
          <a:bodyPr anchor="ctr">
            <a:normAutofit/>
          </a:bodyPr>
          <a:lstStyle/>
          <a:p>
            <a:r>
              <a:rPr lang="zh-CN" altLang="en-US" sz="5400"/>
              <a:t>小结</a:t>
            </a:r>
          </a:p>
        </p:txBody>
      </p:sp>
      <p:grpSp>
        <p:nvGrpSpPr>
          <p:cNvPr id="32" name="Group 3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AB5CDCD6-B3F7-483B-48AE-B8A220B759A8}"/>
              </a:ext>
            </a:extLst>
          </p:cNvPr>
          <p:cNvSpPr>
            <a:spLocks noGrp="1"/>
          </p:cNvSpPr>
          <p:nvPr>
            <p:ph idx="1"/>
          </p:nvPr>
        </p:nvSpPr>
        <p:spPr>
          <a:xfrm>
            <a:off x="6096001" y="1336329"/>
            <a:ext cx="5260848" cy="4382588"/>
          </a:xfrm>
        </p:spPr>
        <p:txBody>
          <a:bodyPr anchor="ctr">
            <a:normAutofit/>
          </a:bodyPr>
          <a:lstStyle/>
          <a:p>
            <a:r>
              <a:rPr lang="zh-CN" altLang="zh-CN" sz="2000" kern="100">
                <a:effectLst/>
                <a:latin typeface="Times New Roman" panose="02020603050405020304" pitchFamily="18" charset="0"/>
                <a:ea typeface="新宋体" panose="02010609030101010101" pitchFamily="49" charset="-122"/>
                <a:cs typeface="新宋体" panose="02010609030101010101" pitchFamily="49" charset="-122"/>
              </a:rPr>
              <a:t>通过这次</a:t>
            </a:r>
            <a:r>
              <a:rPr lang="en-US" altLang="zh-CN" sz="2000" kern="100">
                <a:effectLst/>
                <a:latin typeface="Times New Roman" panose="02020603050405020304" pitchFamily="18" charset="0"/>
                <a:ea typeface="新宋体" panose="02010609030101010101" pitchFamily="49" charset="-122"/>
                <a:cs typeface="新宋体" panose="02010609030101010101" pitchFamily="49" charset="-122"/>
              </a:rPr>
              <a:t>C++</a:t>
            </a:r>
            <a:r>
              <a:rPr lang="zh-CN" altLang="zh-CN" sz="2000" kern="100">
                <a:effectLst/>
                <a:latin typeface="Times New Roman" panose="02020603050405020304" pitchFamily="18" charset="0"/>
                <a:ea typeface="新宋体" panose="02010609030101010101" pitchFamily="49" charset="-122"/>
                <a:cs typeface="新宋体" panose="02010609030101010101" pitchFamily="49" charset="-122"/>
              </a:rPr>
              <a:t>的大型实验，我深刻的明白到：在编写一个项目之前，需要做好相应的需求分析，设计好相应的类去完善对应的功能，否则杂乱无章的修改会浪费大量的时间。同时也应该更多的去考虑程序相关的安全性以及扩展性问题，提供完善的空间。</a:t>
            </a:r>
            <a:endParaRPr lang="zh-CN" altLang="zh-CN" sz="2000" kern="100">
              <a:effectLst/>
              <a:latin typeface="Times New Roman" panose="02020603050405020304" pitchFamily="18" charset="0"/>
              <a:ea typeface="宋体" panose="02010600030101010101" pitchFamily="2" charset="-122"/>
            </a:endParaRPr>
          </a:p>
          <a:p>
            <a:endParaRPr lang="zh-CN" altLang="en-US" sz="2000"/>
          </a:p>
        </p:txBody>
      </p:sp>
    </p:spTree>
    <p:extLst>
      <p:ext uri="{BB962C8B-B14F-4D97-AF65-F5344CB8AC3E}">
        <p14:creationId xmlns:p14="http://schemas.microsoft.com/office/powerpoint/2010/main" val="34929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5">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A51182E-1884-E316-C140-FC34B1F46BA1}"/>
              </a:ext>
            </a:extLst>
          </p:cNvPr>
          <p:cNvSpPr>
            <a:spLocks noGrp="1"/>
          </p:cNvSpPr>
          <p:nvPr>
            <p:ph type="title"/>
          </p:nvPr>
        </p:nvSpPr>
        <p:spPr>
          <a:xfrm>
            <a:off x="645065" y="1463040"/>
            <a:ext cx="3796306" cy="2690949"/>
          </a:xfrm>
        </p:spPr>
        <p:txBody>
          <a:bodyPr anchor="t">
            <a:normAutofit/>
          </a:bodyPr>
          <a:lstStyle/>
          <a:p>
            <a:r>
              <a:rPr lang="zh-CN" altLang="en-US" sz="4800"/>
              <a:t>实验内容</a:t>
            </a:r>
          </a:p>
        </p:txBody>
      </p:sp>
      <p:grpSp>
        <p:nvGrpSpPr>
          <p:cNvPr id="76" name="Group 6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69" name="Rectangle 6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6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8" name="Rectangle 7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内容占位符 2">
            <a:extLst>
              <a:ext uri="{FF2B5EF4-FFF2-40B4-BE49-F238E27FC236}">
                <a16:creationId xmlns:a16="http://schemas.microsoft.com/office/drawing/2014/main" id="{ED764D27-0DFA-A7FB-CCD3-E7425CE7C7A7}"/>
              </a:ext>
            </a:extLst>
          </p:cNvPr>
          <p:cNvSpPr>
            <a:spLocks noGrp="1"/>
          </p:cNvSpPr>
          <p:nvPr>
            <p:ph idx="1"/>
          </p:nvPr>
        </p:nvSpPr>
        <p:spPr>
          <a:xfrm>
            <a:off x="5656218" y="1463039"/>
            <a:ext cx="5542387" cy="4300447"/>
          </a:xfrm>
        </p:spPr>
        <p:txBody>
          <a:bodyPr anchor="t">
            <a:normAutofit/>
          </a:bodyPr>
          <a:lstStyle/>
          <a:p>
            <a:pPr indent="0">
              <a:buNone/>
            </a:pPr>
            <a:r>
              <a:rPr lang="en-US" altLang="zh-CN" sz="2200">
                <a:latin typeface="Times New Roman" panose="02020603050405020304" pitchFamily="18" charset="0"/>
                <a:ea typeface="宋体" panose="02010600030101010101" pitchFamily="2" charset="-122"/>
              </a:rPr>
              <a:t>        </a:t>
            </a:r>
            <a:r>
              <a:rPr lang="zh-CN" altLang="zh-CN" sz="2200">
                <a:effectLst/>
                <a:latin typeface="Times New Roman" panose="02020603050405020304" pitchFamily="18" charset="0"/>
                <a:ea typeface="宋体" panose="02010600030101010101" pitchFamily="2" charset="-122"/>
              </a:rPr>
              <a:t>研究生初试成绩管理系统是一种针对研究生初试考试的成绩管理系统，旨在帮助研究生院校更加高效地管理和统计学生的成绩信息。</a:t>
            </a:r>
          </a:p>
          <a:p>
            <a:pPr indent="0">
              <a:buNone/>
            </a:pPr>
            <a:r>
              <a:rPr lang="en-US" altLang="zh-CN" sz="2200">
                <a:effectLst/>
                <a:latin typeface="Times New Roman" panose="02020603050405020304" pitchFamily="18" charset="0"/>
                <a:ea typeface="宋体" panose="02010600030101010101" pitchFamily="2" charset="-122"/>
              </a:rPr>
              <a:t>        </a:t>
            </a:r>
            <a:r>
              <a:rPr lang="zh-CN" altLang="zh-CN" sz="2200">
                <a:effectLst/>
                <a:latin typeface="Times New Roman" panose="02020603050405020304" pitchFamily="18" charset="0"/>
                <a:ea typeface="宋体" panose="02010600030101010101" pitchFamily="2" charset="-122"/>
              </a:rPr>
              <a:t>研究生考试课程为</a:t>
            </a:r>
            <a:r>
              <a:rPr lang="en-US" altLang="zh-CN" sz="2200">
                <a:effectLst/>
                <a:latin typeface="Times New Roman" panose="02020603050405020304" pitchFamily="18" charset="0"/>
                <a:ea typeface="宋体" panose="02010600030101010101" pitchFamily="2" charset="-122"/>
              </a:rPr>
              <a:t>4</a:t>
            </a:r>
            <a:r>
              <a:rPr lang="zh-CN" altLang="zh-CN" sz="2200">
                <a:effectLst/>
                <a:latin typeface="Times New Roman" panose="02020603050405020304" pitchFamily="18" charset="0"/>
                <a:ea typeface="宋体" panose="02010600030101010101" pitchFamily="2" charset="-122"/>
              </a:rPr>
              <a:t>门，其中数学、外语、政治为统一命题，而专业基础课则根据不同的专业由招生学校自行命题。国家对初试录取分数有总分要求（如某一年要求</a:t>
            </a:r>
            <a:r>
              <a:rPr lang="en-US" altLang="zh-CN" sz="2200">
                <a:effectLst/>
                <a:latin typeface="Times New Roman" panose="02020603050405020304" pitchFamily="18" charset="0"/>
                <a:ea typeface="宋体" panose="02010600030101010101" pitchFamily="2" charset="-122"/>
              </a:rPr>
              <a:t>4</a:t>
            </a:r>
            <a:r>
              <a:rPr lang="zh-CN" altLang="zh-CN" sz="2200">
                <a:effectLst/>
                <a:latin typeface="Times New Roman" panose="02020603050405020304" pitchFamily="18" charset="0"/>
                <a:ea typeface="宋体" panose="02010600030101010101" pitchFamily="2" charset="-122"/>
              </a:rPr>
              <a:t>门课总分应达到</a:t>
            </a:r>
            <a:r>
              <a:rPr lang="en-US" altLang="zh-CN" sz="2200">
                <a:effectLst/>
                <a:latin typeface="Times New Roman" panose="02020603050405020304" pitchFamily="18" charset="0"/>
                <a:ea typeface="宋体" panose="02010600030101010101" pitchFamily="2" charset="-122"/>
              </a:rPr>
              <a:t>310</a:t>
            </a:r>
            <a:r>
              <a:rPr lang="zh-CN" altLang="zh-CN" sz="2200">
                <a:effectLst/>
                <a:latin typeface="Times New Roman" panose="02020603050405020304" pitchFamily="18" charset="0"/>
                <a:ea typeface="宋体" panose="02010600030101010101" pitchFamily="2" charset="-122"/>
              </a:rPr>
              <a:t>分），另外还有对每门课的最低分数要求（如总分为</a:t>
            </a:r>
            <a:r>
              <a:rPr lang="en-US" altLang="zh-CN" sz="2200">
                <a:effectLst/>
                <a:latin typeface="Times New Roman" panose="02020603050405020304" pitchFamily="18" charset="0"/>
                <a:ea typeface="宋体" panose="02010600030101010101" pitchFamily="2" charset="-122"/>
              </a:rPr>
              <a:t>100</a:t>
            </a:r>
            <a:r>
              <a:rPr lang="zh-CN" altLang="zh-CN" sz="2200">
                <a:effectLst/>
                <a:latin typeface="Times New Roman" panose="02020603050405020304" pitchFamily="18" charset="0"/>
                <a:ea typeface="宋体" panose="02010600030101010101" pitchFamily="2" charset="-122"/>
              </a:rPr>
              <a:t>的试卷最低应达到</a:t>
            </a:r>
            <a:r>
              <a:rPr lang="en-US" altLang="zh-CN" sz="2200">
                <a:effectLst/>
                <a:latin typeface="Times New Roman" panose="02020603050405020304" pitchFamily="18" charset="0"/>
                <a:ea typeface="宋体" panose="02010600030101010101" pitchFamily="2" charset="-122"/>
              </a:rPr>
              <a:t>40</a:t>
            </a:r>
            <a:r>
              <a:rPr lang="zh-CN" altLang="zh-CN" sz="2200">
                <a:effectLst/>
                <a:latin typeface="Times New Roman" panose="02020603050405020304" pitchFamily="18" charset="0"/>
                <a:ea typeface="宋体" panose="02010600030101010101" pitchFamily="2" charset="-122"/>
              </a:rPr>
              <a:t>分，总分为</a:t>
            </a:r>
            <a:r>
              <a:rPr lang="en-US" altLang="zh-CN" sz="2200">
                <a:effectLst/>
                <a:latin typeface="Times New Roman" panose="02020603050405020304" pitchFamily="18" charset="0"/>
                <a:ea typeface="宋体" panose="02010600030101010101" pitchFamily="2" charset="-122"/>
              </a:rPr>
              <a:t>150</a:t>
            </a:r>
            <a:r>
              <a:rPr lang="zh-CN" altLang="zh-CN" sz="2200">
                <a:effectLst/>
                <a:latin typeface="Times New Roman" panose="02020603050405020304" pitchFamily="18" charset="0"/>
                <a:ea typeface="宋体" panose="02010600030101010101" pitchFamily="2" charset="-122"/>
              </a:rPr>
              <a:t>的试卷最低应达到</a:t>
            </a:r>
            <a:r>
              <a:rPr lang="en-US" altLang="zh-CN" sz="2200">
                <a:effectLst/>
                <a:latin typeface="Times New Roman" panose="02020603050405020304" pitchFamily="18" charset="0"/>
                <a:ea typeface="宋体" panose="02010600030101010101" pitchFamily="2" charset="-122"/>
              </a:rPr>
              <a:t>65</a:t>
            </a:r>
            <a:r>
              <a:rPr lang="zh-CN" altLang="zh-CN" sz="2200">
                <a:effectLst/>
                <a:latin typeface="Times New Roman" panose="02020603050405020304" pitchFamily="18" charset="0"/>
                <a:ea typeface="宋体" panose="02010600030101010101" pitchFamily="2" charset="-122"/>
              </a:rPr>
              <a:t>分）。</a:t>
            </a:r>
          </a:p>
          <a:p>
            <a:pPr marL="0" indent="0">
              <a:buNone/>
            </a:pPr>
            <a:endParaRPr lang="zh-CN" altLang="en-US" sz="2200"/>
          </a:p>
        </p:txBody>
      </p:sp>
    </p:spTree>
    <p:extLst>
      <p:ext uri="{BB962C8B-B14F-4D97-AF65-F5344CB8AC3E}">
        <p14:creationId xmlns:p14="http://schemas.microsoft.com/office/powerpoint/2010/main" val="9647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A51182E-1884-E316-C140-FC34B1F46BA1}"/>
              </a:ext>
            </a:extLst>
          </p:cNvPr>
          <p:cNvSpPr>
            <a:spLocks noGrp="1"/>
          </p:cNvSpPr>
          <p:nvPr>
            <p:ph type="title"/>
          </p:nvPr>
        </p:nvSpPr>
        <p:spPr>
          <a:xfrm>
            <a:off x="1045028" y="1372905"/>
            <a:ext cx="3892732" cy="4305519"/>
          </a:xfrm>
        </p:spPr>
        <p:txBody>
          <a:bodyPr anchor="ctr">
            <a:normAutofit/>
          </a:bodyPr>
          <a:lstStyle/>
          <a:p>
            <a:r>
              <a:rPr lang="zh-CN" altLang="en-US" sz="5400"/>
              <a:t>运行环境</a:t>
            </a:r>
          </a:p>
        </p:txBody>
      </p:sp>
      <p:grpSp>
        <p:nvGrpSpPr>
          <p:cNvPr id="36" name="Group 3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7" name="Rectangle 3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内容占位符 2">
            <a:extLst>
              <a:ext uri="{FF2B5EF4-FFF2-40B4-BE49-F238E27FC236}">
                <a16:creationId xmlns:a16="http://schemas.microsoft.com/office/drawing/2014/main" id="{ED764D27-0DFA-A7FB-CCD3-E7425CE7C7A7}"/>
              </a:ext>
            </a:extLst>
          </p:cNvPr>
          <p:cNvSpPr>
            <a:spLocks noGrp="1"/>
          </p:cNvSpPr>
          <p:nvPr>
            <p:ph idx="1"/>
          </p:nvPr>
        </p:nvSpPr>
        <p:spPr>
          <a:xfrm>
            <a:off x="6096000" y="1372905"/>
            <a:ext cx="5224272" cy="4305519"/>
          </a:xfrm>
        </p:spPr>
        <p:txBody>
          <a:bodyPr anchor="ctr">
            <a:normAutofit/>
          </a:bodyPr>
          <a:lstStyle/>
          <a:p>
            <a:pPr marL="38100" indent="0">
              <a:buNone/>
            </a:pPr>
            <a:r>
              <a:rPr lang="en-US" altLang="zh-CN" sz="2000" kern="100" dirty="0">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研究生初试成绩管理系统（</a:t>
            </a:r>
            <a:r>
              <a:rPr lang="en-US" altLang="zh-CN" sz="2000" kern="100" dirty="0">
                <a:effectLst/>
                <a:latin typeface="Times New Roman" panose="02020603050405020304" pitchFamily="18" charset="0"/>
                <a:ea typeface="宋体" panose="02010600030101010101" pitchFamily="2" charset="-122"/>
              </a:rPr>
              <a:t>PPTAS</a:t>
            </a:r>
            <a:r>
              <a:rPr lang="zh-CN" altLang="zh-CN" sz="2000" kern="100" dirty="0">
                <a:effectLst/>
                <a:latin typeface="Times New Roman" panose="02020603050405020304" pitchFamily="18" charset="0"/>
                <a:ea typeface="宋体" panose="02010600030101010101" pitchFamily="2" charset="-122"/>
              </a:rPr>
              <a:t>）在</a:t>
            </a:r>
            <a:r>
              <a:rPr lang="en-US" altLang="zh-CN" sz="2000" kern="100" dirty="0">
                <a:effectLst/>
                <a:latin typeface="Times New Roman" panose="02020603050405020304" pitchFamily="18" charset="0"/>
                <a:ea typeface="宋体" panose="02010600030101010101" pitchFamily="2" charset="-122"/>
              </a:rPr>
              <a:t>Visual Studio Code</a:t>
            </a:r>
            <a:r>
              <a:rPr lang="zh-CN" altLang="zh-CN" sz="2000" kern="100" dirty="0">
                <a:effectLst/>
                <a:latin typeface="Times New Roman" panose="02020603050405020304" pitchFamily="18" charset="0"/>
                <a:ea typeface="宋体" panose="02010600030101010101" pitchFamily="2" charset="-122"/>
              </a:rPr>
              <a:t>平台下开发。</a:t>
            </a:r>
            <a:endParaRPr lang="en-US" altLang="zh-CN" sz="2000" kern="100" dirty="0">
              <a:latin typeface="Times New Roman" panose="02020603050405020304" pitchFamily="18" charset="0"/>
              <a:ea typeface="宋体" panose="02010600030101010101" pitchFamily="2" charset="-122"/>
            </a:endParaRPr>
          </a:p>
          <a:p>
            <a:pPr marL="38100" indent="0">
              <a:buNone/>
            </a:pP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操作系统</a:t>
            </a:r>
            <a:r>
              <a:rPr lang="zh-CN" altLang="zh-CN" sz="2000" kern="100" dirty="0">
                <a:latin typeface="Times New Roman" panose="02020603050405020304" pitchFamily="18" charset="0"/>
                <a:ea typeface="宋体" panose="02010600030101010101" pitchFamily="2" charset="-122"/>
              </a:rPr>
              <a:t>：</a:t>
            </a:r>
            <a:r>
              <a:rPr lang="en-US" altLang="zh-CN" sz="2000" kern="100" dirty="0">
                <a:latin typeface="Times New Roman" panose="02020603050405020304" pitchFamily="18" charset="0"/>
                <a:ea typeface="宋体" panose="02010600030101010101" pitchFamily="2" charset="-122"/>
              </a:rPr>
              <a:t>Windows 11</a:t>
            </a:r>
            <a:r>
              <a:rPr lang="zh-CN" altLang="zh-CN" sz="2000" kern="100" dirty="0">
                <a:latin typeface="Times New Roman" panose="02020603050405020304" pitchFamily="18" charset="0"/>
                <a:ea typeface="宋体" panose="02010600030101010101" pitchFamily="2" charset="-122"/>
              </a:rPr>
              <a:t>。</a:t>
            </a:r>
          </a:p>
          <a:p>
            <a:pPr marL="457200" lvl="1" indent="0">
              <a:buNone/>
              <a:tabLst>
                <a:tab pos="533400" algn="l"/>
              </a:tabLst>
            </a:pPr>
            <a:r>
              <a:rPr lang="zh-CN" altLang="zh-CN" sz="2000" kern="100" dirty="0">
                <a:latin typeface="Times New Roman" panose="02020603050405020304" pitchFamily="18" charset="0"/>
                <a:ea typeface="宋体" panose="02010600030101010101" pitchFamily="2" charset="-122"/>
              </a:rPr>
              <a:t>硬件环境：</a:t>
            </a:r>
            <a:endParaRPr lang="en-US" altLang="zh-CN" sz="2000" kern="100" dirty="0">
              <a:latin typeface="Times New Roman" panose="02020603050405020304" pitchFamily="18" charset="0"/>
              <a:ea typeface="宋体" panose="02010600030101010101" pitchFamily="2" charset="-122"/>
            </a:endParaRPr>
          </a:p>
          <a:p>
            <a:pPr marL="457200" lvl="1" indent="0">
              <a:buNone/>
              <a:tabLst>
                <a:tab pos="533400" algn="l"/>
              </a:tabLst>
            </a:pPr>
            <a:r>
              <a:rPr lang="en-US" altLang="zh-CN" sz="2000" kern="100" dirty="0">
                <a:latin typeface="Times New Roman" panose="02020603050405020304" pitchFamily="18" charset="0"/>
                <a:ea typeface="宋体" panose="02010600030101010101" pitchFamily="2" charset="-122"/>
              </a:rPr>
              <a:t>        </a:t>
            </a:r>
            <a:r>
              <a:rPr lang="zh-CN" altLang="zh-CN" sz="2000" kern="100" dirty="0">
                <a:latin typeface="Times New Roman" panose="02020603050405020304" pitchFamily="18" charset="0"/>
                <a:ea typeface="宋体" panose="02010600030101010101" pitchFamily="2" charset="-122"/>
              </a:rPr>
              <a:t>处理器：</a:t>
            </a:r>
            <a:r>
              <a:rPr lang="en-US" altLang="zh-CN" sz="2000" kern="100" dirty="0">
                <a:latin typeface="Times New Roman" panose="02020603050405020304" pitchFamily="18" charset="0"/>
                <a:ea typeface="宋体" panose="02010600030101010101" pitchFamily="2" charset="-122"/>
              </a:rPr>
              <a:t>12th Gen Intel(R) Core(TM) i7-12700H   2.30 GHz</a:t>
            </a:r>
            <a:endParaRPr lang="zh-CN" altLang="zh-CN" sz="2000" kern="100" dirty="0">
              <a:latin typeface="Times New Roman" panose="02020603050405020304" pitchFamily="18" charset="0"/>
              <a:ea typeface="宋体" panose="02010600030101010101" pitchFamily="2" charset="-122"/>
            </a:endParaRPr>
          </a:p>
          <a:p>
            <a:pPr marL="457200" lvl="1" indent="0">
              <a:buNone/>
              <a:tabLst>
                <a:tab pos="533400" algn="l"/>
              </a:tabLst>
            </a:pPr>
            <a:r>
              <a:rPr lang="en-US" altLang="zh-CN" sz="2000" kern="100" dirty="0">
                <a:latin typeface="Times New Roman" panose="02020603050405020304" pitchFamily="18" charset="0"/>
                <a:ea typeface="宋体" panose="02010600030101010101" pitchFamily="2" charset="-122"/>
              </a:rPr>
              <a:t>        </a:t>
            </a:r>
            <a:r>
              <a:rPr lang="zh-CN" altLang="zh-CN" sz="2000" kern="100" dirty="0">
                <a:latin typeface="Times New Roman" panose="02020603050405020304" pitchFamily="18" charset="0"/>
                <a:ea typeface="宋体" panose="02010600030101010101" pitchFamily="2" charset="-122"/>
              </a:rPr>
              <a:t>内存：</a:t>
            </a:r>
            <a:r>
              <a:rPr lang="en-US" altLang="zh-CN" sz="2000" kern="100" dirty="0">
                <a:latin typeface="Times New Roman" panose="02020603050405020304" pitchFamily="18" charset="0"/>
                <a:ea typeface="宋体" panose="02010600030101010101" pitchFamily="2" charset="-122"/>
              </a:rPr>
              <a:t>16.0 GB</a:t>
            </a:r>
          </a:p>
          <a:p>
            <a:pPr marL="457200" lvl="1" indent="0">
              <a:buNone/>
              <a:tabLst>
                <a:tab pos="533400" algn="l"/>
              </a:tabLst>
            </a:pPr>
            <a:r>
              <a:rPr lang="zh-CN" altLang="zh-CN" sz="2000" kern="100" dirty="0">
                <a:latin typeface="Times New Roman" panose="02020603050405020304" pitchFamily="18" charset="0"/>
                <a:ea typeface="宋体" panose="02010600030101010101" pitchFamily="2" charset="-122"/>
              </a:rPr>
              <a:t>系统类型：</a:t>
            </a:r>
            <a:r>
              <a:rPr lang="en-US" altLang="zh-CN" sz="2000" kern="100" dirty="0">
                <a:latin typeface="Times New Roman" panose="02020603050405020304" pitchFamily="18" charset="0"/>
                <a:ea typeface="宋体" panose="02010600030101010101" pitchFamily="2" charset="-122"/>
              </a:rPr>
              <a:t>64 </a:t>
            </a:r>
            <a:r>
              <a:rPr lang="zh-CN" altLang="zh-CN" sz="2000" kern="100" dirty="0">
                <a:latin typeface="Times New Roman" panose="02020603050405020304" pitchFamily="18" charset="0"/>
                <a:ea typeface="宋体" panose="02010600030101010101" pitchFamily="2" charset="-122"/>
              </a:rPr>
              <a:t>位操作系统</a:t>
            </a:r>
            <a:r>
              <a:rPr lang="en-US" altLang="zh-CN" sz="2000" kern="100" dirty="0">
                <a:latin typeface="Times New Roman" panose="02020603050405020304" pitchFamily="18" charset="0"/>
                <a:ea typeface="宋体" panose="02010600030101010101" pitchFamily="2" charset="-122"/>
              </a:rPr>
              <a:t>, </a:t>
            </a:r>
            <a:r>
              <a:rPr lang="zh-CN" altLang="zh-CN" sz="2000" kern="100" dirty="0">
                <a:latin typeface="Times New Roman" panose="02020603050405020304" pitchFamily="18" charset="0"/>
                <a:ea typeface="宋体" panose="02010600030101010101" pitchFamily="2" charset="-122"/>
              </a:rPr>
              <a:t>基于</a:t>
            </a:r>
            <a:r>
              <a:rPr lang="en-US" altLang="zh-CN" sz="2000" kern="100" dirty="0">
                <a:latin typeface="Times New Roman" panose="02020603050405020304" pitchFamily="18" charset="0"/>
                <a:ea typeface="宋体" panose="02010600030101010101" pitchFamily="2" charset="-122"/>
              </a:rPr>
              <a:t> x64 </a:t>
            </a:r>
            <a:r>
              <a:rPr lang="zh-CN" altLang="zh-CN" sz="2000" kern="100" dirty="0">
                <a:latin typeface="Times New Roman" panose="02020603050405020304" pitchFamily="18" charset="0"/>
                <a:ea typeface="宋体" panose="02010600030101010101" pitchFamily="2" charset="-122"/>
              </a:rPr>
              <a:t>的处理器</a:t>
            </a:r>
            <a:endParaRPr lang="en-US" altLang="zh-CN" sz="2000" kern="100" dirty="0">
              <a:latin typeface="Times New Roman" panose="02020603050405020304" pitchFamily="18" charset="0"/>
              <a:ea typeface="宋体" panose="02010600030101010101" pitchFamily="2" charset="-122"/>
            </a:endParaRPr>
          </a:p>
          <a:p>
            <a:pPr marL="457200" lvl="1" indent="0">
              <a:buNone/>
              <a:tabLst>
                <a:tab pos="533400" algn="l"/>
              </a:tabLst>
            </a:pPr>
            <a:r>
              <a:rPr lang="zh-CN" altLang="en-US" sz="2000" kern="100" dirty="0">
                <a:latin typeface="Times New Roman" panose="02020603050405020304" pitchFamily="18" charset="0"/>
                <a:ea typeface="宋体" panose="02010600030101010101" pitchFamily="2" charset="-122"/>
              </a:rPr>
              <a:t>文件编译方式：</a:t>
            </a:r>
            <a:r>
              <a:rPr lang="en-US" altLang="zh-CN" sz="2000" kern="100" dirty="0" err="1">
                <a:latin typeface="Times New Roman" panose="02020603050405020304" pitchFamily="18" charset="0"/>
                <a:ea typeface="宋体" panose="02010600030101010101" pitchFamily="2" charset="-122"/>
              </a:rPr>
              <a:t>cmake</a:t>
            </a:r>
            <a:endParaRPr lang="en-US" altLang="zh-CN" sz="2000" kern="100" dirty="0">
              <a:latin typeface="Times New Roman" panose="02020603050405020304" pitchFamily="18" charset="0"/>
              <a:ea typeface="宋体" panose="02010600030101010101" pitchFamily="2" charset="-122"/>
            </a:endParaRPr>
          </a:p>
          <a:p>
            <a:pPr marL="457200" lvl="1" indent="0">
              <a:buNone/>
              <a:tabLst>
                <a:tab pos="533400" algn="l"/>
              </a:tabLst>
            </a:pPr>
            <a:r>
              <a:rPr lang="zh-CN" altLang="en-US" sz="2000" kern="100" dirty="0">
                <a:latin typeface="Times New Roman" panose="02020603050405020304" pitchFamily="18" charset="0"/>
                <a:ea typeface="宋体" panose="02010600030101010101" pitchFamily="2" charset="-122"/>
              </a:rPr>
              <a:t>编译命令：</a:t>
            </a:r>
            <a:r>
              <a:rPr lang="en-US" altLang="zh-CN" sz="2000" kern="100" dirty="0">
                <a:latin typeface="Times New Roman" panose="02020603050405020304" pitchFamily="18" charset="0"/>
                <a:ea typeface="宋体" panose="02010600030101010101" pitchFamily="2" charset="-122"/>
              </a:rPr>
              <a:t>-Wall -std=</a:t>
            </a:r>
            <a:r>
              <a:rPr lang="en-US" altLang="zh-CN" sz="2000" kern="100" dirty="0" err="1">
                <a:latin typeface="Times New Roman" panose="02020603050405020304" pitchFamily="18" charset="0"/>
                <a:ea typeface="宋体" panose="02010600030101010101" pitchFamily="2" charset="-122"/>
              </a:rPr>
              <a:t>c++</a:t>
            </a:r>
            <a:r>
              <a:rPr lang="en-US" altLang="zh-CN" sz="2000" kern="100" dirty="0">
                <a:latin typeface="Times New Roman" panose="02020603050405020304" pitchFamily="18" charset="0"/>
                <a:ea typeface="宋体" panose="02010600030101010101" pitchFamily="2" charset="-122"/>
              </a:rPr>
              <a:t>2a -</a:t>
            </a:r>
            <a:r>
              <a:rPr lang="en-US" altLang="zh-CN" sz="2000" kern="100" dirty="0" err="1">
                <a:latin typeface="Times New Roman" panose="02020603050405020304" pitchFamily="18" charset="0"/>
                <a:ea typeface="宋体" panose="02010600030101010101" pitchFamily="2" charset="-122"/>
              </a:rPr>
              <a:t>fexec</a:t>
            </a:r>
            <a:r>
              <a:rPr lang="en-US" altLang="zh-CN" sz="2000" kern="100" dirty="0">
                <a:latin typeface="Times New Roman" panose="02020603050405020304" pitchFamily="18" charset="0"/>
                <a:ea typeface="宋体" panose="02010600030101010101" pitchFamily="2" charset="-122"/>
              </a:rPr>
              <a:t>-charset=UTF-8</a:t>
            </a:r>
          </a:p>
          <a:p>
            <a:pPr marL="457200" lvl="1" indent="0">
              <a:buNone/>
              <a:tabLst>
                <a:tab pos="533400" algn="l"/>
              </a:tabLst>
            </a:pPr>
            <a:endParaRPr lang="zh-CN" altLang="zh-CN" sz="2000" kern="100" dirty="0">
              <a:latin typeface="Times New Roman" panose="02020603050405020304" pitchFamily="18" charset="0"/>
              <a:ea typeface="宋体" panose="02010600030101010101" pitchFamily="2" charset="-122"/>
            </a:endParaRPr>
          </a:p>
          <a:p>
            <a:pPr marL="0" indent="0">
              <a:buNone/>
            </a:pPr>
            <a:endParaRPr lang="zh-CN" altLang="en-US" sz="2000" dirty="0"/>
          </a:p>
        </p:txBody>
      </p:sp>
      <p:sp>
        <p:nvSpPr>
          <p:cNvPr id="43" name="Rectangle 4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26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8" name="Rectangle 106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E2933B7-03EB-993B-394C-8A9357580B6E}"/>
              </a:ext>
            </a:extLst>
          </p:cNvPr>
          <p:cNvSpPr>
            <a:spLocks noGrp="1"/>
          </p:cNvSpPr>
          <p:nvPr>
            <p:ph type="title"/>
          </p:nvPr>
        </p:nvSpPr>
        <p:spPr>
          <a:xfrm>
            <a:off x="793662" y="386930"/>
            <a:ext cx="10066122" cy="1298448"/>
          </a:xfrm>
        </p:spPr>
        <p:txBody>
          <a:bodyPr anchor="b">
            <a:normAutofit/>
          </a:bodyPr>
          <a:lstStyle/>
          <a:p>
            <a:r>
              <a:rPr lang="zh-CN" altLang="en-US" sz="4800" dirty="0"/>
              <a:t>研究生初试成绩管理系统的主要功能</a:t>
            </a:r>
          </a:p>
        </p:txBody>
      </p:sp>
      <p:sp>
        <p:nvSpPr>
          <p:cNvPr id="1079" name="Rectangle 107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10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70CA151D-9D69-5CB4-3EEE-DC95C0F32295}"/>
              </a:ext>
            </a:extLst>
          </p:cNvPr>
          <p:cNvSpPr>
            <a:spLocks noGrp="1"/>
          </p:cNvSpPr>
          <p:nvPr>
            <p:ph idx="1"/>
          </p:nvPr>
        </p:nvSpPr>
        <p:spPr>
          <a:xfrm>
            <a:off x="793661" y="2599509"/>
            <a:ext cx="4530898" cy="3639450"/>
          </a:xfrm>
        </p:spPr>
        <p:txBody>
          <a:bodyPr anchor="ctr">
            <a:normAutofit/>
          </a:bodyPr>
          <a:lstStyle/>
          <a:p>
            <a:pPr indent="0">
              <a:buNone/>
              <a:tabLst>
                <a:tab pos="457200" algn="l"/>
              </a:tabLst>
            </a:pPr>
            <a:r>
              <a:rPr lang="zh-CN" altLang="zh-CN" sz="1600" kern="100">
                <a:effectLst/>
                <a:latin typeface="Times New Roman" panose="02020603050405020304" pitchFamily="18" charset="0"/>
                <a:ea typeface="宋体" panose="02010600030101010101" pitchFamily="2" charset="-122"/>
              </a:rPr>
              <a:t>研究生初试成绩管理系统（</a:t>
            </a:r>
            <a:r>
              <a:rPr lang="en-US" altLang="zh-CN" sz="1600" kern="100">
                <a:effectLst/>
                <a:latin typeface="Times New Roman" panose="02020603050405020304" pitchFamily="18" charset="0"/>
                <a:ea typeface="宋体" panose="02010600030101010101" pitchFamily="2" charset="-122"/>
              </a:rPr>
              <a:t>PPTAS</a:t>
            </a:r>
            <a:r>
              <a:rPr lang="zh-CN" altLang="zh-CN" sz="1600" kern="100">
                <a:effectLst/>
                <a:latin typeface="Times New Roman" panose="02020603050405020304" pitchFamily="18" charset="0"/>
                <a:ea typeface="宋体" panose="02010600030101010101" pitchFamily="2" charset="-122"/>
              </a:rPr>
              <a:t>）的基本功能为：</a:t>
            </a:r>
          </a:p>
          <a:p>
            <a:pPr marL="0" lvl="0" indent="0">
              <a:buNone/>
              <a:tabLst>
                <a:tab pos="457200" algn="l"/>
              </a:tabLst>
            </a:pPr>
            <a:r>
              <a:rPr lang="en-US" altLang="zh-CN" sz="1600" kern="100">
                <a:effectLst/>
                <a:latin typeface="Times New Roman" panose="02020603050405020304" pitchFamily="18" charset="0"/>
                <a:ea typeface="宋体" panose="02010600030101010101" pitchFamily="2" charset="-122"/>
              </a:rPr>
              <a:t>1. </a:t>
            </a:r>
            <a:r>
              <a:rPr lang="zh-CN" altLang="zh-CN" sz="1600" kern="100">
                <a:effectLst/>
                <a:latin typeface="Times New Roman" panose="02020603050405020304" pitchFamily="18" charset="0"/>
                <a:ea typeface="宋体" panose="02010600030101010101" pitchFamily="2" charset="-122"/>
              </a:rPr>
              <a:t>学生成绩和信息的增加、修改、删除、查询。</a:t>
            </a:r>
            <a:endParaRPr lang="en-US" altLang="zh-CN" sz="1600" kern="100">
              <a:effectLst/>
              <a:latin typeface="Times New Roman" panose="02020603050405020304" pitchFamily="18" charset="0"/>
              <a:ea typeface="宋体" panose="02010600030101010101" pitchFamily="2" charset="-122"/>
            </a:endParaRPr>
          </a:p>
          <a:p>
            <a:pPr marL="0" lvl="0" indent="0">
              <a:buNone/>
              <a:tabLst>
                <a:tab pos="457200" algn="l"/>
              </a:tabLst>
            </a:pPr>
            <a:r>
              <a:rPr lang="en-US" altLang="zh-CN" sz="1600" kern="100">
                <a:effectLst/>
                <a:latin typeface="Times New Roman" panose="02020603050405020304" pitchFamily="18" charset="0"/>
                <a:ea typeface="宋体" panose="02010600030101010101" pitchFamily="2" charset="-122"/>
              </a:rPr>
              <a:t>2. </a:t>
            </a:r>
            <a:r>
              <a:rPr lang="zh-CN" altLang="zh-CN" sz="1600" kern="100">
                <a:effectLst/>
                <a:latin typeface="Times New Roman" panose="02020603050405020304" pitchFamily="18" charset="0"/>
                <a:ea typeface="宋体" panose="02010600030101010101" pitchFamily="2" charset="-122"/>
              </a:rPr>
              <a:t>统计初试合格的人数，并按照总分高低顺序输出合格考生的信息。</a:t>
            </a:r>
          </a:p>
          <a:p>
            <a:pPr marL="0" lvl="0" indent="0">
              <a:buNone/>
              <a:tabLst>
                <a:tab pos="457200" algn="l"/>
              </a:tabLst>
            </a:pPr>
            <a:r>
              <a:rPr lang="en-US" altLang="zh-CN" sz="1600" kern="100">
                <a:effectLst/>
                <a:latin typeface="Times New Roman" panose="02020603050405020304" pitchFamily="18" charset="0"/>
                <a:ea typeface="宋体" panose="02010600030101010101" pitchFamily="2" charset="-122"/>
              </a:rPr>
              <a:t>3. </a:t>
            </a:r>
            <a:r>
              <a:rPr lang="zh-CN" altLang="zh-CN" sz="1600" kern="100">
                <a:effectLst/>
                <a:latin typeface="Times New Roman" panose="02020603050405020304" pitchFamily="18" charset="0"/>
                <a:ea typeface="宋体" panose="02010600030101010101" pitchFamily="2" charset="-122"/>
              </a:rPr>
              <a:t>设置分数线，学生信息从文件的读写操作。</a:t>
            </a:r>
          </a:p>
          <a:p>
            <a:pPr marL="38100" indent="0">
              <a:buNone/>
              <a:tabLst>
                <a:tab pos="457200" algn="l"/>
              </a:tabLst>
            </a:pPr>
            <a:r>
              <a:rPr lang="en-US" altLang="zh-CN" sz="1600" kern="100">
                <a:effectLst/>
                <a:latin typeface="Times New Roman" panose="02020603050405020304" pitchFamily="18" charset="0"/>
                <a:ea typeface="宋体" panose="02010600030101010101" pitchFamily="2" charset="-122"/>
              </a:rPr>
              <a:t>    </a:t>
            </a:r>
            <a:r>
              <a:rPr lang="zh-CN" altLang="zh-CN" sz="1600" kern="100">
                <a:effectLst/>
                <a:latin typeface="Times New Roman" panose="02020603050405020304" pitchFamily="18" charset="0"/>
                <a:ea typeface="宋体" panose="02010600030101010101" pitchFamily="2" charset="-122"/>
              </a:rPr>
              <a:t>为了更加贴近现实环境，个人新添了有关考生的相关功能：</a:t>
            </a:r>
          </a:p>
          <a:p>
            <a:pPr marL="0" lvl="0" indent="0">
              <a:buNone/>
              <a:tabLst>
                <a:tab pos="457200" algn="l"/>
              </a:tabLst>
            </a:pPr>
            <a:r>
              <a:rPr lang="en-US" altLang="zh-CN" sz="1600" kern="100">
                <a:effectLst/>
                <a:latin typeface="Times New Roman" panose="02020603050405020304" pitchFamily="18" charset="0"/>
                <a:ea typeface="宋体" panose="02010600030101010101" pitchFamily="2" charset="-122"/>
              </a:rPr>
              <a:t>1. </a:t>
            </a:r>
            <a:r>
              <a:rPr lang="zh-CN" altLang="zh-CN" sz="1600" kern="100">
                <a:effectLst/>
                <a:latin typeface="Times New Roman" panose="02020603050405020304" pitchFamily="18" charset="0"/>
                <a:ea typeface="宋体" panose="02010600030101010101" pitchFamily="2" charset="-122"/>
              </a:rPr>
              <a:t>考生查询自身成绩。</a:t>
            </a:r>
            <a:endParaRPr lang="en-US" altLang="zh-CN" sz="1600" kern="100">
              <a:effectLst/>
              <a:latin typeface="Times New Roman" panose="02020603050405020304" pitchFamily="18" charset="0"/>
              <a:ea typeface="宋体" panose="02010600030101010101" pitchFamily="2" charset="-122"/>
            </a:endParaRPr>
          </a:p>
          <a:p>
            <a:pPr marL="0" lvl="0" indent="0">
              <a:buNone/>
              <a:tabLst>
                <a:tab pos="457200" algn="l"/>
              </a:tabLst>
            </a:pPr>
            <a:r>
              <a:rPr lang="en-US" altLang="zh-CN" sz="1600" kern="100">
                <a:effectLst/>
                <a:latin typeface="Times New Roman" panose="02020603050405020304" pitchFamily="18" charset="0"/>
                <a:ea typeface="宋体" panose="02010600030101010101" pitchFamily="2" charset="-122"/>
              </a:rPr>
              <a:t>2. </a:t>
            </a:r>
            <a:r>
              <a:rPr lang="zh-CN" altLang="zh-CN" sz="1600" kern="100">
                <a:effectLst/>
                <a:latin typeface="Times New Roman" panose="02020603050405020304" pitchFamily="18" charset="0"/>
                <a:ea typeface="宋体" panose="02010600030101010101" pitchFamily="2" charset="-122"/>
              </a:rPr>
              <a:t>考生若对成绩有异议，可以提交工单给管理员核分。</a:t>
            </a:r>
            <a:endParaRPr lang="en-US" altLang="zh-CN" sz="1600" kern="100">
              <a:effectLst/>
              <a:latin typeface="Times New Roman" panose="02020603050405020304" pitchFamily="18" charset="0"/>
              <a:ea typeface="宋体" panose="02010600030101010101" pitchFamily="2" charset="-122"/>
            </a:endParaRPr>
          </a:p>
          <a:p>
            <a:pPr marL="0" lvl="0" indent="0">
              <a:buNone/>
              <a:tabLst>
                <a:tab pos="457200" algn="l"/>
              </a:tabLst>
            </a:pPr>
            <a:r>
              <a:rPr lang="zh-CN" altLang="zh-CN" sz="1600" kern="100">
                <a:effectLst/>
                <a:latin typeface="Times New Roman" panose="02020603050405020304" pitchFamily="18" charset="0"/>
                <a:ea typeface="宋体" panose="02010600030101010101" pitchFamily="2" charset="-122"/>
              </a:rPr>
              <a:t>详细的系统功能结构为</a:t>
            </a:r>
            <a:r>
              <a:rPr lang="zh-CN" altLang="en-US" sz="1600" kern="100">
                <a:effectLst/>
                <a:latin typeface="Times New Roman" panose="02020603050405020304" pitchFamily="18" charset="0"/>
                <a:ea typeface="宋体" panose="02010600030101010101" pitchFamily="2" charset="-122"/>
              </a:rPr>
              <a:t>右</a:t>
            </a:r>
            <a:r>
              <a:rPr lang="zh-CN" altLang="zh-CN" sz="1600" kern="100">
                <a:effectLst/>
                <a:latin typeface="Times New Roman" panose="02020603050405020304" pitchFamily="18" charset="0"/>
                <a:ea typeface="宋体" panose="02010600030101010101" pitchFamily="2" charset="-122"/>
              </a:rPr>
              <a:t>图所示：</a:t>
            </a:r>
          </a:p>
          <a:p>
            <a:pPr marL="0" indent="0">
              <a:buNone/>
            </a:pPr>
            <a:endParaRPr lang="zh-CN" altLang="en-US" sz="1600"/>
          </a:p>
        </p:txBody>
      </p:sp>
      <p:pic>
        <p:nvPicPr>
          <p:cNvPr id="1026" name="图片 1">
            <a:extLst>
              <a:ext uri="{FF2B5EF4-FFF2-40B4-BE49-F238E27FC236}">
                <a16:creationId xmlns:a16="http://schemas.microsoft.com/office/drawing/2014/main" id="{C10094D4-9AB8-9424-D374-3070C53FA3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36" r="49445" b="1"/>
          <a:stretch/>
        </p:blipFill>
        <p:spPr bwMode="auto">
          <a:xfrm>
            <a:off x="5911532" y="2484255"/>
            <a:ext cx="5150277" cy="37142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1" name="Rectangle 107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41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5E09620-6ABB-2FEB-1557-4A9B74F76102}"/>
              </a:ext>
            </a:extLst>
          </p:cNvPr>
          <p:cNvSpPr>
            <a:spLocks noGrp="1"/>
          </p:cNvSpPr>
          <p:nvPr>
            <p:ph type="title"/>
          </p:nvPr>
        </p:nvSpPr>
        <p:spPr>
          <a:xfrm>
            <a:off x="645065" y="1463040"/>
            <a:ext cx="3796306" cy="2690949"/>
          </a:xfrm>
        </p:spPr>
        <p:txBody>
          <a:bodyPr vert="horz" lIns="91440" tIns="45720" rIns="91440" bIns="45720" rtlCol="0" anchor="t">
            <a:normAutofit/>
          </a:bodyPr>
          <a:lstStyle/>
          <a:p>
            <a:r>
              <a:rPr lang="zh-CN" altLang="en-US" sz="4800" kern="1200">
                <a:latin typeface="+mj-lt"/>
                <a:ea typeface="+mj-ea"/>
                <a:cs typeface="+mj-cs"/>
              </a:rPr>
              <a:t>模块设计</a:t>
            </a:r>
          </a:p>
        </p:txBody>
      </p:sp>
      <p:grpSp>
        <p:nvGrpSpPr>
          <p:cNvPr id="57" name="Group 56">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58" name="Rectangle 5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1" name="Rectangle 6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内容占位符 6">
            <a:extLst>
              <a:ext uri="{FF2B5EF4-FFF2-40B4-BE49-F238E27FC236}">
                <a16:creationId xmlns:a16="http://schemas.microsoft.com/office/drawing/2014/main" id="{12B4ADD0-FB3D-518C-45BF-3E0C2EC2B845}"/>
              </a:ext>
            </a:extLst>
          </p:cNvPr>
          <p:cNvSpPr>
            <a:spLocks noGrp="1"/>
          </p:cNvSpPr>
          <p:nvPr>
            <p:ph idx="1"/>
          </p:nvPr>
        </p:nvSpPr>
        <p:spPr>
          <a:xfrm>
            <a:off x="5656218" y="1463039"/>
            <a:ext cx="5542387" cy="4300447"/>
          </a:xfrm>
        </p:spPr>
        <p:txBody>
          <a:bodyPr vert="horz" lIns="91440" tIns="45720" rIns="91440" bIns="45720" rtlCol="0" anchor="t">
            <a:normAutofit/>
          </a:bodyPr>
          <a:lstStyle/>
          <a:p>
            <a:pPr marL="0" marR="0" lvl="0" fontAlgn="base">
              <a:spcBef>
                <a:spcPct val="0"/>
              </a:spcBef>
              <a:spcAft>
                <a:spcPts val="600"/>
              </a:spcAft>
              <a:buClrTx/>
              <a:buSzTx/>
              <a:tabLst/>
            </a:pPr>
            <a:r>
              <a:rPr kumimoji="0" lang="zh-CN" altLang="en-US" sz="1900" b="1" i="0" u="none" strike="noStrike" cap="none" normalizeH="0" baseline="0">
                <a:ln>
                  <a:noFill/>
                </a:ln>
                <a:effectLst/>
              </a:rPr>
              <a:t>登录模块</a:t>
            </a:r>
            <a:endParaRPr kumimoji="0" lang="en-US" altLang="zh-CN" sz="1900" b="0" i="0" u="none" strike="noStrike" cap="none" normalizeH="0" baseline="0">
              <a:ln>
                <a:noFill/>
              </a:ln>
              <a:effectLst/>
            </a:endParaRPr>
          </a:p>
          <a:p>
            <a:pPr marL="0" marR="0" lvl="0" fontAlgn="base">
              <a:spcBef>
                <a:spcPct val="0"/>
              </a:spcBef>
              <a:spcAft>
                <a:spcPts val="600"/>
              </a:spcAft>
              <a:buClrTx/>
              <a:buSzTx/>
              <a:tabLst/>
            </a:pPr>
            <a:r>
              <a:rPr kumimoji="0" lang="zh-CN" altLang="en-US" sz="1900" b="0" i="0" u="none" strike="noStrike" cap="none" normalizeH="0" baseline="0">
                <a:ln>
                  <a:noFill/>
                </a:ln>
                <a:effectLst/>
              </a:rPr>
              <a:t>选择登录方式（考生、管理员），考生登录方式为输入考号，管理员登录方式为输入用户名和密码，成功后进行相应的功能模块操作。</a:t>
            </a:r>
            <a:endParaRPr kumimoji="0" lang="en-US" altLang="zh-CN" sz="1900" b="0" i="0" u="none" strike="noStrike" cap="none" normalizeH="0" baseline="0">
              <a:ln>
                <a:noFill/>
              </a:ln>
              <a:effectLst/>
            </a:endParaRPr>
          </a:p>
          <a:p>
            <a:pPr>
              <a:spcAft>
                <a:spcPts val="600"/>
              </a:spcAft>
            </a:pPr>
            <a:r>
              <a:rPr lang="zh-CN" altLang="en-US" sz="1900" b="1"/>
              <a:t>管理员模块</a:t>
            </a:r>
            <a:endParaRPr lang="en-US" altLang="zh-CN" sz="1900" b="1"/>
          </a:p>
          <a:p>
            <a:pPr>
              <a:spcAft>
                <a:spcPts val="600"/>
              </a:spcAft>
            </a:pPr>
            <a:r>
              <a:rPr lang="zh-CN" altLang="en-US" sz="1900"/>
              <a:t>选择登录方式（考生、管理员），考生登录方式为输入考号，管理员登录方式为输入用户名和密码，成功后进行相应的功能模块操作。</a:t>
            </a:r>
            <a:endParaRPr lang="en-US" altLang="zh-CN" sz="1900"/>
          </a:p>
          <a:p>
            <a:pPr>
              <a:spcAft>
                <a:spcPts val="600"/>
              </a:spcAft>
            </a:pPr>
            <a:r>
              <a:rPr lang="zh-CN" altLang="en-US" sz="1900" b="1"/>
              <a:t>考生模块</a:t>
            </a:r>
            <a:endParaRPr lang="en-US" altLang="zh-CN" sz="1900" b="1"/>
          </a:p>
          <a:p>
            <a:pPr>
              <a:spcAft>
                <a:spcPts val="600"/>
              </a:spcAft>
            </a:pPr>
            <a:r>
              <a:rPr lang="zh-CN" altLang="en-US" sz="1900"/>
              <a:t>设置分数线，查看分数线，导入考生信息，更新考生信息，删除考生，添加考生，查询考生信息，显示合格考生，导出合格考生，处理申诉工单。</a:t>
            </a:r>
          </a:p>
          <a:p>
            <a:pPr marL="0" marR="0" lvl="0" fontAlgn="base">
              <a:spcBef>
                <a:spcPct val="0"/>
              </a:spcBef>
              <a:spcAft>
                <a:spcPts val="600"/>
              </a:spcAft>
              <a:buClrTx/>
              <a:buSzTx/>
              <a:tabLst/>
            </a:pPr>
            <a:endParaRPr kumimoji="0" lang="en-US" altLang="zh-CN" sz="1900" b="1" i="0" u="none" strike="noStrike" cap="none" normalizeH="0" baseline="0">
              <a:ln>
                <a:noFill/>
              </a:ln>
              <a:effectLst/>
            </a:endParaRPr>
          </a:p>
        </p:txBody>
      </p:sp>
    </p:spTree>
    <p:extLst>
      <p:ext uri="{BB962C8B-B14F-4D97-AF65-F5344CB8AC3E}">
        <p14:creationId xmlns:p14="http://schemas.microsoft.com/office/powerpoint/2010/main" val="76754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A2A26D1-AB0A-2360-C90A-53968F230AAA}"/>
              </a:ext>
            </a:extLst>
          </p:cNvPr>
          <p:cNvSpPr>
            <a:spLocks noGrp="1"/>
          </p:cNvSpPr>
          <p:nvPr>
            <p:ph type="title"/>
          </p:nvPr>
        </p:nvSpPr>
        <p:spPr>
          <a:xfrm>
            <a:off x="1046746" y="586822"/>
            <a:ext cx="3560252" cy="1645920"/>
          </a:xfrm>
        </p:spPr>
        <p:txBody>
          <a:bodyPr>
            <a:normAutofit/>
          </a:bodyPr>
          <a:lstStyle/>
          <a:p>
            <a:r>
              <a:rPr lang="zh-CN" altLang="zh-CN" sz="3200" kern="100">
                <a:effectLst/>
                <a:latin typeface="Times New Roman" panose="02020603050405020304" pitchFamily="18" charset="0"/>
                <a:ea typeface="宋体" panose="02010600030101010101" pitchFamily="2" charset="-122"/>
                <a:cs typeface="Times New Roman" panose="02020603050405020304" pitchFamily="18" charset="0"/>
              </a:rPr>
              <a:t>系统分析及设计</a:t>
            </a:r>
            <a:endParaRPr lang="zh-CN" altLang="en-US" sz="3200"/>
          </a:p>
        </p:txBody>
      </p:sp>
      <p:sp>
        <p:nvSpPr>
          <p:cNvPr id="24" name="Rectangle 2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32C1D1F8-ECAD-92A4-ABE9-2148A71E3270}"/>
              </a:ext>
            </a:extLst>
          </p:cNvPr>
          <p:cNvSpPr>
            <a:spLocks noGrp="1"/>
          </p:cNvSpPr>
          <p:nvPr>
            <p:ph idx="1"/>
          </p:nvPr>
        </p:nvSpPr>
        <p:spPr>
          <a:xfrm>
            <a:off x="5351164" y="586822"/>
            <a:ext cx="6002636" cy="1645920"/>
          </a:xfrm>
        </p:spPr>
        <p:txBody>
          <a:bodyPr anchor="ctr">
            <a:normAutofit/>
          </a:bodyPr>
          <a:lstStyle/>
          <a:p>
            <a:pPr indent="276225"/>
            <a:r>
              <a:rPr lang="zh-CN" altLang="zh-CN" sz="1700" kern="100">
                <a:effectLst/>
                <a:latin typeface="Times New Roman" panose="02020603050405020304" pitchFamily="18" charset="0"/>
                <a:ea typeface="宋体" panose="02010600030101010101" pitchFamily="2" charset="-122"/>
              </a:rPr>
              <a:t>系统设计对象主要分为信息类和用户类。</a:t>
            </a:r>
          </a:p>
          <a:p>
            <a:pPr indent="276225"/>
            <a:r>
              <a:rPr lang="zh-CN" altLang="zh-CN" sz="1700" kern="100">
                <a:effectLst/>
                <a:latin typeface="Times New Roman" panose="02020603050405020304" pitchFamily="18" charset="0"/>
                <a:ea typeface="宋体" panose="02010600030101010101" pitchFamily="2" charset="-122"/>
              </a:rPr>
              <a:t>信息类主要分为学生信息类、管理员登录信息类、申诉工单类以及对应的工单申诉审核过后的公示信息类。‘</a:t>
            </a:r>
          </a:p>
          <a:p>
            <a:pPr indent="276225"/>
            <a:r>
              <a:rPr lang="zh-CN" altLang="zh-CN" sz="1700" kern="100">
                <a:effectLst/>
                <a:latin typeface="Times New Roman" panose="02020603050405020304" pitchFamily="18" charset="0"/>
                <a:ea typeface="宋体" panose="02010600030101010101" pitchFamily="2" charset="-122"/>
              </a:rPr>
              <a:t>用户类主要分为管理员类和考生类。</a:t>
            </a:r>
          </a:p>
          <a:p>
            <a:pPr indent="276225"/>
            <a:r>
              <a:rPr lang="zh-CN" altLang="zh-CN" sz="1700" kern="100">
                <a:effectLst/>
                <a:latin typeface="Times New Roman" panose="02020603050405020304" pitchFamily="18" charset="0"/>
                <a:ea typeface="宋体" panose="02010600030101010101" pitchFamily="2" charset="-122"/>
              </a:rPr>
              <a:t>其中的用户类涉及的功能操作和权限归纳为如下表</a:t>
            </a:r>
            <a:r>
              <a:rPr lang="en-US" altLang="zh-CN" sz="1700" kern="100">
                <a:effectLst/>
                <a:latin typeface="Times New Roman" panose="02020603050405020304" pitchFamily="18" charset="0"/>
                <a:ea typeface="宋体" panose="02010600030101010101" pitchFamily="2" charset="-122"/>
              </a:rPr>
              <a:t>1</a:t>
            </a:r>
            <a:r>
              <a:rPr lang="zh-CN" altLang="zh-CN" sz="1700" kern="100">
                <a:effectLst/>
                <a:latin typeface="Times New Roman" panose="02020603050405020304" pitchFamily="18" charset="0"/>
                <a:ea typeface="宋体" panose="02010600030101010101" pitchFamily="2" charset="-122"/>
              </a:rPr>
              <a:t>所示：</a:t>
            </a:r>
          </a:p>
          <a:p>
            <a:endParaRPr lang="zh-CN" altLang="en-US" sz="1700"/>
          </a:p>
        </p:txBody>
      </p:sp>
      <p:graphicFrame>
        <p:nvGraphicFramePr>
          <p:cNvPr id="4" name="表格 3">
            <a:extLst>
              <a:ext uri="{FF2B5EF4-FFF2-40B4-BE49-F238E27FC236}">
                <a16:creationId xmlns:a16="http://schemas.microsoft.com/office/drawing/2014/main" id="{30B1498C-E713-5806-F59C-65F6BA52FFC1}"/>
              </a:ext>
            </a:extLst>
          </p:cNvPr>
          <p:cNvGraphicFramePr>
            <a:graphicFrameLocks noGrp="1"/>
          </p:cNvGraphicFramePr>
          <p:nvPr>
            <p:extLst>
              <p:ext uri="{D42A27DB-BD31-4B8C-83A1-F6EECF244321}">
                <p14:modId xmlns:p14="http://schemas.microsoft.com/office/powerpoint/2010/main" val="3086541289"/>
              </p:ext>
            </p:extLst>
          </p:nvPr>
        </p:nvGraphicFramePr>
        <p:xfrm>
          <a:off x="1238579" y="2734056"/>
          <a:ext cx="9803236" cy="3483865"/>
        </p:xfrm>
        <a:graphic>
          <a:graphicData uri="http://schemas.openxmlformats.org/drawingml/2006/table">
            <a:tbl>
              <a:tblPr firstRow="1" firstCol="1" bandRow="1">
                <a:tableStyleId>{9D7B26C5-4107-4FEC-AEDC-1716B250A1EF}</a:tableStyleId>
              </a:tblPr>
              <a:tblGrid>
                <a:gridCol w="2153573">
                  <a:extLst>
                    <a:ext uri="{9D8B030D-6E8A-4147-A177-3AD203B41FA5}">
                      <a16:colId xmlns:a16="http://schemas.microsoft.com/office/drawing/2014/main" val="1259657367"/>
                    </a:ext>
                  </a:extLst>
                </a:gridCol>
                <a:gridCol w="3301886">
                  <a:extLst>
                    <a:ext uri="{9D8B030D-6E8A-4147-A177-3AD203B41FA5}">
                      <a16:colId xmlns:a16="http://schemas.microsoft.com/office/drawing/2014/main" val="3220721223"/>
                    </a:ext>
                  </a:extLst>
                </a:gridCol>
                <a:gridCol w="4347777">
                  <a:extLst>
                    <a:ext uri="{9D8B030D-6E8A-4147-A177-3AD203B41FA5}">
                      <a16:colId xmlns:a16="http://schemas.microsoft.com/office/drawing/2014/main" val="2917517115"/>
                    </a:ext>
                  </a:extLst>
                </a:gridCol>
              </a:tblGrid>
              <a:tr h="585939">
                <a:tc>
                  <a:txBody>
                    <a:bodyPr/>
                    <a:lstStyle/>
                    <a:p>
                      <a:pPr algn="ctr">
                        <a:lnSpc>
                          <a:spcPct val="125000"/>
                        </a:lnSpc>
                      </a:pPr>
                      <a:r>
                        <a:rPr lang="zh-CN" sz="3000" kern="100">
                          <a:effectLst/>
                        </a:rPr>
                        <a:t>对象</a:t>
                      </a:r>
                      <a:endParaRPr lang="zh-CN" sz="3000" kern="100">
                        <a:effectLst/>
                        <a:latin typeface="Times New Roman" panose="02020603050405020304" pitchFamily="18" charset="0"/>
                        <a:ea typeface="宋体" panose="02010600030101010101" pitchFamily="2" charset="-122"/>
                      </a:endParaRPr>
                    </a:p>
                  </a:txBody>
                  <a:tcPr marL="191192" marR="191192" marT="0" marB="0"/>
                </a:tc>
                <a:tc>
                  <a:txBody>
                    <a:bodyPr/>
                    <a:lstStyle/>
                    <a:p>
                      <a:pPr algn="ctr">
                        <a:lnSpc>
                          <a:spcPct val="125000"/>
                        </a:lnSpc>
                      </a:pPr>
                      <a:r>
                        <a:rPr lang="zh-CN" sz="3000" kern="100">
                          <a:effectLst/>
                        </a:rPr>
                        <a:t>权限</a:t>
                      </a:r>
                      <a:endParaRPr lang="zh-CN" sz="3000" kern="100">
                        <a:effectLst/>
                        <a:latin typeface="Times New Roman" panose="02020603050405020304" pitchFamily="18" charset="0"/>
                        <a:ea typeface="宋体" panose="02010600030101010101" pitchFamily="2" charset="-122"/>
                      </a:endParaRPr>
                    </a:p>
                  </a:txBody>
                  <a:tcPr marL="191192" marR="191192" marT="0" marB="0"/>
                </a:tc>
                <a:tc>
                  <a:txBody>
                    <a:bodyPr/>
                    <a:lstStyle/>
                    <a:p>
                      <a:pPr algn="ctr">
                        <a:lnSpc>
                          <a:spcPct val="125000"/>
                        </a:lnSpc>
                      </a:pPr>
                      <a:r>
                        <a:rPr lang="zh-CN" sz="3000" kern="100">
                          <a:effectLst/>
                        </a:rPr>
                        <a:t>涉及的对象操作</a:t>
                      </a:r>
                      <a:endParaRPr lang="zh-CN" sz="3000" kern="100">
                        <a:effectLst/>
                        <a:latin typeface="Times New Roman" panose="02020603050405020304" pitchFamily="18" charset="0"/>
                        <a:ea typeface="宋体" panose="02010600030101010101" pitchFamily="2" charset="-122"/>
                      </a:endParaRPr>
                    </a:p>
                  </a:txBody>
                  <a:tcPr marL="191192" marR="191192" marT="0" marB="0"/>
                </a:tc>
                <a:extLst>
                  <a:ext uri="{0D108BD9-81ED-4DB2-BD59-A6C34878D82A}">
                    <a16:rowId xmlns:a16="http://schemas.microsoft.com/office/drawing/2014/main" val="1105996047"/>
                  </a:ext>
                </a:extLst>
              </a:tr>
              <a:tr h="1161328">
                <a:tc>
                  <a:txBody>
                    <a:bodyPr/>
                    <a:lstStyle/>
                    <a:p>
                      <a:pPr algn="ctr">
                        <a:lnSpc>
                          <a:spcPct val="125000"/>
                        </a:lnSpc>
                      </a:pPr>
                      <a:r>
                        <a:rPr lang="zh-CN" sz="3000" kern="100">
                          <a:effectLst/>
                        </a:rPr>
                        <a:t>管理员类</a:t>
                      </a:r>
                      <a:endParaRPr lang="zh-CN" sz="3000" kern="100">
                        <a:effectLst/>
                        <a:latin typeface="Times New Roman" panose="02020603050405020304" pitchFamily="18" charset="0"/>
                        <a:ea typeface="宋体" panose="02010600030101010101" pitchFamily="2" charset="-122"/>
                      </a:endParaRPr>
                    </a:p>
                  </a:txBody>
                  <a:tcPr marL="191192" marR="191192" marT="0" marB="0"/>
                </a:tc>
                <a:tc>
                  <a:txBody>
                    <a:bodyPr/>
                    <a:lstStyle/>
                    <a:p>
                      <a:pPr algn="ctr">
                        <a:lnSpc>
                          <a:spcPct val="125000"/>
                        </a:lnSpc>
                      </a:pPr>
                      <a:r>
                        <a:rPr lang="zh-CN" sz="3000" kern="100">
                          <a:effectLst/>
                        </a:rPr>
                        <a:t>均可读写</a:t>
                      </a:r>
                      <a:endParaRPr lang="zh-CN" sz="3000" kern="100">
                        <a:effectLst/>
                        <a:latin typeface="Times New Roman" panose="02020603050405020304" pitchFamily="18" charset="0"/>
                        <a:ea typeface="宋体" panose="02010600030101010101" pitchFamily="2" charset="-122"/>
                      </a:endParaRPr>
                    </a:p>
                  </a:txBody>
                  <a:tcPr marL="191192" marR="191192" marT="0" marB="0"/>
                </a:tc>
                <a:tc>
                  <a:txBody>
                    <a:bodyPr/>
                    <a:lstStyle/>
                    <a:p>
                      <a:pPr algn="ctr">
                        <a:lnSpc>
                          <a:spcPct val="125000"/>
                        </a:lnSpc>
                      </a:pPr>
                      <a:r>
                        <a:rPr lang="zh-CN" sz="3000" kern="100">
                          <a:effectLst/>
                        </a:rPr>
                        <a:t>登录、增添、删除、查询、导出、筛选</a:t>
                      </a:r>
                      <a:endParaRPr lang="zh-CN" sz="3000" kern="100">
                        <a:effectLst/>
                        <a:latin typeface="Times New Roman" panose="02020603050405020304" pitchFamily="18" charset="0"/>
                        <a:ea typeface="宋体" panose="02010600030101010101" pitchFamily="2" charset="-122"/>
                      </a:endParaRPr>
                    </a:p>
                  </a:txBody>
                  <a:tcPr marL="191192" marR="191192" marT="0" marB="0"/>
                </a:tc>
                <a:extLst>
                  <a:ext uri="{0D108BD9-81ED-4DB2-BD59-A6C34878D82A}">
                    <a16:rowId xmlns:a16="http://schemas.microsoft.com/office/drawing/2014/main" val="3838664126"/>
                  </a:ext>
                </a:extLst>
              </a:tr>
              <a:tr h="1736598">
                <a:tc>
                  <a:txBody>
                    <a:bodyPr/>
                    <a:lstStyle/>
                    <a:p>
                      <a:pPr algn="ctr">
                        <a:lnSpc>
                          <a:spcPct val="125000"/>
                        </a:lnSpc>
                      </a:pPr>
                      <a:r>
                        <a:rPr lang="en-US" sz="3000" kern="100">
                          <a:effectLst/>
                        </a:rPr>
                        <a:t> </a:t>
                      </a:r>
                      <a:endParaRPr lang="zh-CN" sz="3000" kern="100">
                        <a:effectLst/>
                      </a:endParaRPr>
                    </a:p>
                    <a:p>
                      <a:pPr algn="ctr">
                        <a:lnSpc>
                          <a:spcPct val="125000"/>
                        </a:lnSpc>
                      </a:pPr>
                      <a:r>
                        <a:rPr lang="zh-CN" sz="3000" kern="100">
                          <a:effectLst/>
                        </a:rPr>
                        <a:t>考生类</a:t>
                      </a:r>
                      <a:endParaRPr lang="zh-CN" sz="3000" kern="100">
                        <a:effectLst/>
                        <a:latin typeface="Times New Roman" panose="02020603050405020304" pitchFamily="18" charset="0"/>
                        <a:ea typeface="宋体" panose="02010600030101010101" pitchFamily="2" charset="-122"/>
                      </a:endParaRPr>
                    </a:p>
                  </a:txBody>
                  <a:tcPr marL="191192" marR="191192" marT="0" marB="0"/>
                </a:tc>
                <a:tc>
                  <a:txBody>
                    <a:bodyPr/>
                    <a:lstStyle/>
                    <a:p>
                      <a:pPr algn="ctr">
                        <a:lnSpc>
                          <a:spcPct val="125000"/>
                        </a:lnSpc>
                      </a:pPr>
                      <a:r>
                        <a:rPr lang="zh-CN" sz="3000" kern="100">
                          <a:effectLst/>
                        </a:rPr>
                        <a:t>学生信息（读）</a:t>
                      </a:r>
                    </a:p>
                    <a:p>
                      <a:pPr algn="ctr">
                        <a:lnSpc>
                          <a:spcPct val="125000"/>
                        </a:lnSpc>
                      </a:pPr>
                      <a:r>
                        <a:rPr lang="zh-CN" sz="3000" kern="100">
                          <a:effectLst/>
                        </a:rPr>
                        <a:t>申诉工单（写）</a:t>
                      </a:r>
                    </a:p>
                    <a:p>
                      <a:pPr algn="ctr">
                        <a:lnSpc>
                          <a:spcPct val="125000"/>
                        </a:lnSpc>
                      </a:pPr>
                      <a:r>
                        <a:rPr lang="zh-CN" sz="3000" kern="100">
                          <a:effectLst/>
                        </a:rPr>
                        <a:t>公示信息（读）</a:t>
                      </a:r>
                      <a:endParaRPr lang="zh-CN" sz="3000" kern="100">
                        <a:effectLst/>
                        <a:latin typeface="Times New Roman" panose="02020603050405020304" pitchFamily="18" charset="0"/>
                        <a:ea typeface="宋体" panose="02010600030101010101" pitchFamily="2" charset="-122"/>
                      </a:endParaRPr>
                    </a:p>
                  </a:txBody>
                  <a:tcPr marL="191192" marR="191192" marT="0" marB="0"/>
                </a:tc>
                <a:tc>
                  <a:txBody>
                    <a:bodyPr/>
                    <a:lstStyle/>
                    <a:p>
                      <a:pPr algn="ctr">
                        <a:lnSpc>
                          <a:spcPct val="125000"/>
                        </a:lnSpc>
                      </a:pPr>
                      <a:r>
                        <a:rPr lang="en-US" sz="3000" kern="100">
                          <a:effectLst/>
                        </a:rPr>
                        <a:t> </a:t>
                      </a:r>
                      <a:endParaRPr lang="zh-CN" sz="3000" kern="100">
                        <a:effectLst/>
                      </a:endParaRPr>
                    </a:p>
                    <a:p>
                      <a:pPr algn="ctr">
                        <a:lnSpc>
                          <a:spcPct val="125000"/>
                        </a:lnSpc>
                      </a:pPr>
                      <a:r>
                        <a:rPr lang="zh-CN" sz="3000" kern="100">
                          <a:effectLst/>
                        </a:rPr>
                        <a:t>登录、查询、申诉、查看公示</a:t>
                      </a:r>
                      <a:endParaRPr lang="zh-CN" sz="3000" kern="100">
                        <a:effectLst/>
                        <a:latin typeface="Times New Roman" panose="02020603050405020304" pitchFamily="18" charset="0"/>
                        <a:ea typeface="宋体" panose="02010600030101010101" pitchFamily="2" charset="-122"/>
                      </a:endParaRPr>
                    </a:p>
                  </a:txBody>
                  <a:tcPr marL="191192" marR="191192" marT="0" marB="0"/>
                </a:tc>
                <a:extLst>
                  <a:ext uri="{0D108BD9-81ED-4DB2-BD59-A6C34878D82A}">
                    <a16:rowId xmlns:a16="http://schemas.microsoft.com/office/drawing/2014/main" val="402249415"/>
                  </a:ext>
                </a:extLst>
              </a:tr>
            </a:tbl>
          </a:graphicData>
        </a:graphic>
      </p:graphicFrame>
    </p:spTree>
    <p:extLst>
      <p:ext uri="{BB962C8B-B14F-4D97-AF65-F5344CB8AC3E}">
        <p14:creationId xmlns:p14="http://schemas.microsoft.com/office/powerpoint/2010/main" val="44031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Triangle 5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32B7F49-FFBD-5593-8F41-F0C757CDE477}"/>
              </a:ext>
            </a:extLst>
          </p:cNvPr>
          <p:cNvSpPr>
            <a:spLocks noGrp="1"/>
          </p:cNvSpPr>
          <p:nvPr>
            <p:ph type="title"/>
          </p:nvPr>
        </p:nvSpPr>
        <p:spPr>
          <a:xfrm>
            <a:off x="1285240" y="1050595"/>
            <a:ext cx="8074815" cy="1618489"/>
          </a:xfrm>
        </p:spPr>
        <p:txBody>
          <a:bodyPr anchor="ctr">
            <a:normAutofit/>
          </a:bodyPr>
          <a:lstStyle/>
          <a:p>
            <a:r>
              <a:rPr lang="zh-CN" altLang="en-US" sz="5000" b="1" kern="100">
                <a:effectLst/>
                <a:latin typeface="Times New Roman" panose="02020603050405020304" pitchFamily="18" charset="0"/>
                <a:ea typeface="宋体" panose="02010600030101010101" pitchFamily="2" charset="-122"/>
                <a:cs typeface="Times New Roman" panose="02020603050405020304" pitchFamily="18" charset="0"/>
              </a:rPr>
              <a:t>系统实现</a:t>
            </a:r>
            <a:r>
              <a:rPr lang="en-US" altLang="zh-CN" sz="50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5000" b="1" kern="100">
                <a:effectLst/>
                <a:latin typeface="Times New Roman" panose="02020603050405020304" pitchFamily="18" charset="0"/>
                <a:ea typeface="宋体" panose="02010600030101010101" pitchFamily="2" charset="-122"/>
                <a:cs typeface="Times New Roman" panose="02020603050405020304" pitchFamily="18" charset="0"/>
              </a:rPr>
              <a:t>类的编写</a:t>
            </a:r>
            <a:br>
              <a:rPr lang="zh-CN" altLang="zh-CN" sz="5000" kern="100">
                <a:effectLst/>
                <a:latin typeface="Times New Roman" panose="02020603050405020304" pitchFamily="18" charset="0"/>
                <a:ea typeface="宋体" panose="02010600030101010101" pitchFamily="2" charset="-122"/>
              </a:rPr>
            </a:br>
            <a:endParaRPr lang="zh-CN" altLang="en-US" sz="5000"/>
          </a:p>
        </p:txBody>
      </p:sp>
      <p:sp>
        <p:nvSpPr>
          <p:cNvPr id="3" name="内容占位符 2">
            <a:extLst>
              <a:ext uri="{FF2B5EF4-FFF2-40B4-BE49-F238E27FC236}">
                <a16:creationId xmlns:a16="http://schemas.microsoft.com/office/drawing/2014/main" id="{49913B55-80F8-281C-C71D-CE2DD379DC39}"/>
              </a:ext>
            </a:extLst>
          </p:cNvPr>
          <p:cNvSpPr>
            <a:spLocks noGrp="1"/>
          </p:cNvSpPr>
          <p:nvPr>
            <p:ph idx="1"/>
          </p:nvPr>
        </p:nvSpPr>
        <p:spPr>
          <a:xfrm>
            <a:off x="1285240" y="2969469"/>
            <a:ext cx="8074815" cy="2800395"/>
          </a:xfrm>
        </p:spPr>
        <p:txBody>
          <a:bodyPr anchor="t">
            <a:normAutofit/>
          </a:bodyPr>
          <a:lstStyle/>
          <a:p>
            <a:pPr indent="276225"/>
            <a:r>
              <a:rPr lang="zh-CN" altLang="zh-CN" sz="2400" kern="100">
                <a:effectLst/>
                <a:latin typeface="Times New Roman" panose="02020603050405020304" pitchFamily="18" charset="0"/>
                <a:ea typeface="宋体" panose="02010600030101010101" pitchFamily="2" charset="-122"/>
              </a:rPr>
              <a:t>系统工程名为：</a:t>
            </a:r>
            <a:r>
              <a:rPr lang="en-US" altLang="zh-CN" sz="2400" kern="100">
                <a:effectLst/>
                <a:latin typeface="Times New Roman" panose="02020603050405020304" pitchFamily="18" charset="0"/>
                <a:ea typeface="宋体" panose="02010600030101010101" pitchFamily="2" charset="-122"/>
              </a:rPr>
              <a:t>PAS</a:t>
            </a:r>
            <a:r>
              <a:rPr lang="zh-CN" altLang="zh-CN" sz="2400" kern="100">
                <a:effectLst/>
                <a:latin typeface="Times New Roman" panose="02020603050405020304" pitchFamily="18" charset="0"/>
                <a:ea typeface="宋体" panose="02010600030101010101" pitchFamily="2" charset="-122"/>
              </a:rPr>
              <a:t>。</a:t>
            </a:r>
          </a:p>
          <a:p>
            <a:pPr indent="276225"/>
            <a:r>
              <a:rPr lang="zh-CN" altLang="zh-CN" sz="2400" kern="100">
                <a:effectLst/>
                <a:latin typeface="Times New Roman" panose="02020603050405020304" pitchFamily="18" charset="0"/>
                <a:ea typeface="宋体" panose="02010600030101010101" pitchFamily="2" charset="-122"/>
              </a:rPr>
              <a:t>系统中包含了</a:t>
            </a:r>
            <a:r>
              <a:rPr lang="en-US" altLang="zh-CN" sz="2400" kern="100">
                <a:effectLst/>
                <a:latin typeface="Times New Roman" panose="02020603050405020304" pitchFamily="18" charset="0"/>
                <a:ea typeface="宋体" panose="02010600030101010101" pitchFamily="2" charset="-122"/>
              </a:rPr>
              <a:t>Obj</a:t>
            </a:r>
            <a:r>
              <a:rPr lang="zh-CN" altLang="zh-CN" sz="2400" kern="100">
                <a:effectLst/>
                <a:latin typeface="Times New Roman" panose="02020603050405020304" pitchFamily="18" charset="0"/>
                <a:ea typeface="宋体" panose="02010600030101010101" pitchFamily="2" charset="-122"/>
              </a:rPr>
              <a:t>类（所有用户的基类），</a:t>
            </a:r>
            <a:r>
              <a:rPr lang="en-US" altLang="zh-CN" sz="2400" kern="100">
                <a:effectLst/>
                <a:latin typeface="Times New Roman" panose="02020603050405020304" pitchFamily="18" charset="0"/>
                <a:ea typeface="宋体" panose="02010600030101010101" pitchFamily="2" charset="-122"/>
              </a:rPr>
              <a:t>StudInfo</a:t>
            </a:r>
            <a:r>
              <a:rPr lang="zh-CN" altLang="zh-CN" sz="2400" kern="100">
                <a:effectLst/>
                <a:latin typeface="Times New Roman" panose="02020603050405020304" pitchFamily="18" charset="0"/>
                <a:ea typeface="宋体" panose="02010600030101010101" pitchFamily="2" charset="-122"/>
              </a:rPr>
              <a:t>类（存储考生全体信息的类）。由于系统中需要两种使用对象，所以从</a:t>
            </a:r>
            <a:r>
              <a:rPr lang="en-US" altLang="zh-CN" sz="2400" kern="100">
                <a:effectLst/>
                <a:latin typeface="Times New Roman" panose="02020603050405020304" pitchFamily="18" charset="0"/>
                <a:ea typeface="宋体" panose="02010600030101010101" pitchFamily="2" charset="-122"/>
              </a:rPr>
              <a:t>Obj</a:t>
            </a:r>
            <a:r>
              <a:rPr lang="zh-CN" altLang="zh-CN" sz="2400" kern="100">
                <a:effectLst/>
                <a:latin typeface="Times New Roman" panose="02020603050405020304" pitchFamily="18" charset="0"/>
                <a:ea typeface="宋体" panose="02010600030101010101" pitchFamily="2" charset="-122"/>
              </a:rPr>
              <a:t>类中派生出两种类型的用户，即</a:t>
            </a:r>
            <a:r>
              <a:rPr lang="en-US" altLang="zh-CN" sz="2400" kern="100">
                <a:effectLst/>
                <a:latin typeface="Times New Roman" panose="02020603050405020304" pitchFamily="18" charset="0"/>
                <a:ea typeface="宋体" panose="02010600030101010101" pitchFamily="2" charset="-122"/>
              </a:rPr>
              <a:t>Admin</a:t>
            </a:r>
            <a:r>
              <a:rPr lang="zh-CN" altLang="zh-CN" sz="2400" kern="100">
                <a:effectLst/>
                <a:latin typeface="Times New Roman" panose="02020603050405020304" pitchFamily="18" charset="0"/>
                <a:ea typeface="宋体" panose="02010600030101010101" pitchFamily="2" charset="-122"/>
              </a:rPr>
              <a:t>类（管理员类）和</a:t>
            </a:r>
            <a:r>
              <a:rPr lang="en-US" altLang="zh-CN" sz="2400" kern="100">
                <a:effectLst/>
                <a:latin typeface="Times New Roman" panose="02020603050405020304" pitchFamily="18" charset="0"/>
                <a:ea typeface="宋体" panose="02010600030101010101" pitchFamily="2" charset="-122"/>
              </a:rPr>
              <a:t>User</a:t>
            </a:r>
            <a:r>
              <a:rPr lang="zh-CN" altLang="zh-CN" sz="2400" kern="100">
                <a:effectLst/>
                <a:latin typeface="Times New Roman" panose="02020603050405020304" pitchFamily="18" charset="0"/>
                <a:ea typeface="宋体" panose="02010600030101010101" pitchFamily="2" charset="-122"/>
              </a:rPr>
              <a:t>（考生类）。而且学生信息包含两个部分：基本信息和考试成绩，为了更好的维护成绩信息这一部分，就再次声明了一个</a:t>
            </a:r>
            <a:r>
              <a:rPr lang="en-US" altLang="zh-CN" sz="2400" kern="100">
                <a:effectLst/>
                <a:latin typeface="Times New Roman" panose="02020603050405020304" pitchFamily="18" charset="0"/>
                <a:ea typeface="宋体" panose="02010600030101010101" pitchFamily="2" charset="-122"/>
              </a:rPr>
              <a:t>Score</a:t>
            </a:r>
            <a:r>
              <a:rPr lang="zh-CN" altLang="zh-CN" sz="2400" kern="100">
                <a:effectLst/>
                <a:latin typeface="Times New Roman" panose="02020603050405020304" pitchFamily="18" charset="0"/>
                <a:ea typeface="宋体" panose="02010600030101010101" pitchFamily="2" charset="-122"/>
              </a:rPr>
              <a:t>类。</a:t>
            </a:r>
          </a:p>
          <a:p>
            <a:endParaRPr lang="zh-CN" altLang="en-US" sz="2400"/>
          </a:p>
        </p:txBody>
      </p:sp>
    </p:spTree>
    <p:extLst>
      <p:ext uri="{BB962C8B-B14F-4D97-AF65-F5344CB8AC3E}">
        <p14:creationId xmlns:p14="http://schemas.microsoft.com/office/powerpoint/2010/main" val="286154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CDFD0A1-9E98-66AC-7E95-3EC9B80240E5}"/>
              </a:ext>
            </a:extLst>
          </p:cNvPr>
          <p:cNvSpPr>
            <a:spLocks noGrp="1"/>
          </p:cNvSpPr>
          <p:nvPr>
            <p:ph type="title"/>
          </p:nvPr>
        </p:nvSpPr>
        <p:spPr>
          <a:xfrm>
            <a:off x="808638" y="386930"/>
            <a:ext cx="9236700" cy="1188950"/>
          </a:xfrm>
        </p:spPr>
        <p:txBody>
          <a:bodyPr anchor="b">
            <a:normAutofit/>
          </a:bodyPr>
          <a:lstStyle/>
          <a:p>
            <a:r>
              <a:rPr lang="zh-CN" altLang="en-US" sz="5400"/>
              <a:t>系统实现</a:t>
            </a:r>
            <a:r>
              <a:rPr lang="en-US" altLang="zh-CN" sz="5400"/>
              <a:t>-</a:t>
            </a:r>
            <a:r>
              <a:rPr lang="zh-CN" altLang="zh-CN" sz="5400" b="1" kern="100">
                <a:effectLst/>
                <a:latin typeface="Times New Roman" panose="02020603050405020304" pitchFamily="18" charset="0"/>
                <a:ea typeface="宋体" panose="02010600030101010101" pitchFamily="2" charset="-122"/>
                <a:cs typeface="Times New Roman" panose="02020603050405020304" pitchFamily="18" charset="0"/>
              </a:rPr>
              <a:t>链表的使用</a:t>
            </a:r>
            <a:endParaRPr lang="zh-CN" altLang="en-US" sz="5400"/>
          </a:p>
        </p:txBody>
      </p:sp>
      <p:grpSp>
        <p:nvGrpSpPr>
          <p:cNvPr id="45" name="Group 4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52" name="Rectangle 4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内容占位符 2">
            <a:extLst>
              <a:ext uri="{FF2B5EF4-FFF2-40B4-BE49-F238E27FC236}">
                <a16:creationId xmlns:a16="http://schemas.microsoft.com/office/drawing/2014/main" id="{EDEB8B39-00E4-D843-ACCA-82FB75D33C72}"/>
              </a:ext>
            </a:extLst>
          </p:cNvPr>
          <p:cNvSpPr>
            <a:spLocks noGrp="1"/>
          </p:cNvSpPr>
          <p:nvPr>
            <p:ph idx="1"/>
          </p:nvPr>
        </p:nvSpPr>
        <p:spPr>
          <a:xfrm>
            <a:off x="793660" y="2599509"/>
            <a:ext cx="10143668" cy="3435531"/>
          </a:xfrm>
        </p:spPr>
        <p:txBody>
          <a:bodyPr anchor="ctr">
            <a:normAutofit/>
          </a:bodyPr>
          <a:lstStyle/>
          <a:p>
            <a:pPr indent="276225"/>
            <a:r>
              <a:rPr lang="zh-CN" altLang="zh-CN" sz="2000" kern="100">
                <a:effectLst/>
                <a:latin typeface="Times New Roman" panose="02020603050405020304" pitchFamily="18" charset="0"/>
                <a:ea typeface="宋体" panose="02010600030101010101" pitchFamily="2" charset="-122"/>
              </a:rPr>
              <a:t>系统实现采用文件的输入输出流对文本数据进行读取与写入，选择链表实现考生信息和管理员账号信息数据的存储组织。</a:t>
            </a:r>
          </a:p>
          <a:p>
            <a:pPr indent="276225"/>
            <a:r>
              <a:rPr lang="zh-CN" altLang="zh-CN" sz="2000" kern="100">
                <a:effectLst/>
                <a:latin typeface="Times New Roman" panose="02020603050405020304" pitchFamily="18" charset="0"/>
                <a:ea typeface="宋体" panose="02010600030101010101" pitchFamily="2" charset="-122"/>
              </a:rPr>
              <a:t>初试成绩管理程序中的学生信息类、管理员登录信息类、申诉工单类以及对应的工单申诉审核过后的公示信息类对于信息的添加、删除、修改、查询、排序、统计的时候都需要处理大量的数据，因此采用一种封装性够优秀的线性数据结构——链表来处理具体的数据。</a:t>
            </a:r>
          </a:p>
          <a:p>
            <a:pPr indent="276225"/>
            <a:r>
              <a:rPr lang="zh-CN" altLang="zh-CN" sz="2000" kern="100">
                <a:effectLst/>
                <a:latin typeface="Times New Roman" panose="02020603050405020304" pitchFamily="18" charset="0"/>
                <a:ea typeface="宋体" panose="02010600030101010101" pitchFamily="2" charset="-122"/>
              </a:rPr>
              <a:t>其中有个人写的简易的</a:t>
            </a:r>
            <a:r>
              <a:rPr lang="en-US" altLang="zh-CN" sz="2000" kern="100">
                <a:effectLst/>
                <a:latin typeface="Times New Roman" panose="02020603050405020304" pitchFamily="18" charset="0"/>
                <a:ea typeface="宋体" panose="02010600030101010101" pitchFamily="2" charset="-122"/>
              </a:rPr>
              <a:t>vector</a:t>
            </a:r>
            <a:r>
              <a:rPr lang="zh-CN" altLang="zh-CN" sz="2000" kern="100">
                <a:effectLst/>
                <a:latin typeface="Times New Roman" panose="02020603050405020304" pitchFamily="18" charset="0"/>
                <a:ea typeface="宋体" panose="02010600030101010101" pitchFamily="2" charset="-122"/>
              </a:rPr>
              <a:t>类用来进行数据结构之间的数据传递，提高该系统的可拓展性。</a:t>
            </a:r>
          </a:p>
          <a:p>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不过基于存在需要匹配的相关问题，所以对于模板类</a:t>
            </a:r>
            <a:r>
              <a:rPr lang="en-US" altLang="zh-CN" sz="2000" kern="100">
                <a:effectLst/>
                <a:latin typeface="Times New Roman" panose="02020603050405020304" pitchFamily="18" charset="0"/>
                <a:ea typeface="宋体" panose="02010600030101010101" pitchFamily="2" charset="-122"/>
              </a:rPr>
              <a:t>List&lt;T&gt;</a:t>
            </a: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，个人采用了新写了一个派生类</a:t>
            </a:r>
            <a:r>
              <a:rPr lang="en-US" altLang="zh-CN" sz="2000" kern="100">
                <a:effectLst/>
                <a:latin typeface="Times New Roman" panose="02020603050405020304" pitchFamily="18" charset="0"/>
                <a:ea typeface="宋体" panose="02010600030101010101" pitchFamily="2" charset="-122"/>
              </a:rPr>
              <a:t>KeyList&lt;T,Y&gt;</a:t>
            </a: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来简单完成键值对的匹配问题</a:t>
            </a:r>
            <a:r>
              <a:rPr lang="zh-CN" altLang="en-US" sz="20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a:p>
        </p:txBody>
      </p:sp>
    </p:spTree>
    <p:extLst>
      <p:ext uri="{BB962C8B-B14F-4D97-AF65-F5344CB8AC3E}">
        <p14:creationId xmlns:p14="http://schemas.microsoft.com/office/powerpoint/2010/main" val="207717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82CCFEC-B055-1029-4B59-842AB8B351F7}"/>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zh-CN" altLang="en-US" sz="5600" b="1" kern="1200">
                <a:solidFill>
                  <a:schemeClr val="tx1"/>
                </a:solidFill>
                <a:effectLst/>
                <a:latin typeface="+mj-lt"/>
                <a:ea typeface="+mj-ea"/>
                <a:cs typeface="+mj-cs"/>
              </a:rPr>
              <a:t>实验调试、测试、运行记录及分析</a:t>
            </a:r>
            <a:br>
              <a:rPr lang="en-US" altLang="zh-CN" sz="5600" kern="1200">
                <a:solidFill>
                  <a:schemeClr val="tx1"/>
                </a:solidFill>
                <a:effectLst/>
                <a:latin typeface="+mj-lt"/>
                <a:ea typeface="+mj-ea"/>
                <a:cs typeface="+mj-cs"/>
              </a:rPr>
            </a:br>
            <a:endParaRPr lang="en-US" altLang="zh-CN" sz="5600" kern="120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0655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1340</Words>
  <Application>Microsoft Office PowerPoint</Application>
  <PresentationFormat>宽屏</PresentationFormat>
  <Paragraphs>75</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Arial</vt:lpstr>
      <vt:lpstr>Calibri</vt:lpstr>
      <vt:lpstr>Times New Roman</vt:lpstr>
      <vt:lpstr>Wingdings</vt:lpstr>
      <vt:lpstr>Office 主题​​</vt:lpstr>
      <vt:lpstr>研究生初试录取系统</vt:lpstr>
      <vt:lpstr>实验内容</vt:lpstr>
      <vt:lpstr>运行环境</vt:lpstr>
      <vt:lpstr>研究生初试成绩管理系统的主要功能</vt:lpstr>
      <vt:lpstr>模块设计</vt:lpstr>
      <vt:lpstr>系统分析及设计</vt:lpstr>
      <vt:lpstr>系统实现-类的编写 </vt:lpstr>
      <vt:lpstr>系统实现-链表的使用</vt:lpstr>
      <vt:lpstr>实验调试、测试、运行记录及分析 </vt:lpstr>
      <vt:lpstr>遇到的问题及解决方法如下</vt:lpstr>
      <vt:lpstr>实验总结-优点 </vt:lpstr>
      <vt:lpstr>实验总结-缺点</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研究生初试录取系统</dc:title>
  <dc:creator>sheng zhang</dc:creator>
  <cp:lastModifiedBy>sheng zhang</cp:lastModifiedBy>
  <cp:revision>11</cp:revision>
  <dcterms:created xsi:type="dcterms:W3CDTF">2023-06-15T18:38:19Z</dcterms:created>
  <dcterms:modified xsi:type="dcterms:W3CDTF">2023-06-15T19:03:26Z</dcterms:modified>
</cp:coreProperties>
</file>