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60" r:id="rId5"/>
    <p:sldId id="269" r:id="rId6"/>
    <p:sldId id="257" r:id="rId7"/>
    <p:sldId id="262" r:id="rId8"/>
    <p:sldId id="270" r:id="rId9"/>
    <p:sldId id="263" r:id="rId10"/>
    <p:sldId id="264" r:id="rId11"/>
    <p:sldId id="265" r:id="rId12"/>
    <p:sldId id="267" r:id="rId13"/>
    <p:sldId id="268" r:id="rId14"/>
    <p:sldId id="275" r:id="rId15"/>
    <p:sldId id="274" r:id="rId16"/>
    <p:sldId id="277" r:id="rId17"/>
    <p:sldId id="276" r:id="rId18"/>
    <p:sldId id="26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9" r:id="rId30"/>
    <p:sldId id="288" r:id="rId31"/>
    <p:sldId id="290" r:id="rId32"/>
    <p:sldId id="291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31T18:17:23.46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31T18:17:23.46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EF89-5152-49DF-A851-0018517B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645D8-BC37-494A-B0B5-0927FC8F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1F30-3F23-4D3F-A4B2-34FDFCE5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70E6-2978-4260-A9B2-7367FB0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FED0-F568-43EE-A045-5AED364C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9596-FFAC-41E7-9456-B0114D2A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80E46-E5C6-4334-8A53-2F96B05B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4550-1327-489D-8E08-832D1D7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C06F-A1FA-4F91-97F0-02A2486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8348-C9A8-457A-A47D-517F525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FAC8F-580A-46C5-8F6E-CF550A7C0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4AD53-56B4-48B1-9828-0FBAFE35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ED72-D7DF-44EC-BACF-A03146E7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DBDB-2FC5-431F-A172-FB4B5FE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5D6B-7AEC-40A6-B841-2B025E1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234-6DAF-45A5-9D6F-D33D66F4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A4C2-F08D-4CA0-91EF-0077D4A7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2C9E-207A-432A-98C3-8C8487B5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5474-024D-4ACC-9BFA-3DB215C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5118-ABCD-4D83-A538-7D09DA17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B1DC-F6B3-4564-9F3C-AB9F18BE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A6D4-76E1-42D7-9ABB-122DA8DE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3419-3A2F-4DE6-B14E-0F462FF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6F40-94FA-4BDA-9448-808353AA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5F53-9A10-4756-97B2-BA1B7A6D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6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8C6D-A753-4D22-AF10-4942FC6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DBAF-C4DA-40C7-8783-3D7B16998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D56F-FA79-43DF-9174-5050C266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D8DD-5348-4C37-ACAB-14FD3799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7236-0D6A-447E-8E09-7E408748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9FC5-432F-4476-8822-A7BE05D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2A34-224B-4E84-B8EE-B3AC82A6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D7C41-1D91-4AD0-AE62-92DCED1E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66BFC-C475-4438-8D75-958397E0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25D42-4B37-470B-A5B1-31E20D7FB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EDD9C-F9A4-43F2-9169-C6110E152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3B55-6731-41EC-ACB6-28F690F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E6B4E-C6D0-467F-A209-E48AEDFB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0015F-F38D-4916-9FC9-FFD0DA4F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1C9A-83EE-4832-B0F1-0C1FCFC3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E18BC-5E65-41E4-9078-EA52C444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691E1-240E-470F-838E-38AE53F7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5E624-FED3-4E61-A242-57D1283B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6AD76-84CC-459B-8B85-BA3F8E4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064C1-A1CE-4430-8554-6922F437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7EFF8-9E1C-4614-BDEA-18E4C482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05F-6C4A-4F69-897F-BD6CC7E8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3C40-1C13-4953-AB57-5F7EA837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3652-2610-4798-BA85-87A3C539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788B-6D3E-4745-BE99-6ED40F5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CA08-7477-4322-BBE9-E9904EF2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D8DD-4206-4109-803D-464601DD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1318-1F18-4E2D-A302-2B70F789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75902-B239-4020-A8C7-4575026A9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E5CC-D066-4EC8-AE8F-6397BD60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3AFC-F070-4310-9360-9045AF05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D88A-E176-44E6-9E55-B6651CDB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ADC6-BEA5-4464-ACCE-F448289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D9743-0BA8-4C82-A6C3-96CD8FD4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293D-7BCB-46EF-BF47-72ACE62A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CAF0-2A59-49BD-A351-0E250CAD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14B9-A1EB-47E8-9266-F8DC645C912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AC93-BE95-4446-9580-985E99D8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6567-93B9-45B8-B23A-946BB239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3A2-C5C8-4F68-B7B9-E9BE51CF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Web_template_syste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framewor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0/getting-started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8315-D2DE-489D-901C-49CA7F51C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Frameworks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CC16-05EA-4EA2-8625-04992B7BE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Damitha</a:t>
            </a:r>
            <a:r>
              <a:rPr lang="en-US" dirty="0"/>
              <a:t> </a:t>
            </a:r>
            <a:r>
              <a:rPr lang="en-US" dirty="0" err="1"/>
              <a:t>Karunaratna</a:t>
            </a:r>
            <a:endParaRPr lang="en-US" dirty="0"/>
          </a:p>
          <a:p>
            <a:r>
              <a:rPr lang="en-US" dirty="0"/>
              <a:t>Head of Department </a:t>
            </a:r>
            <a:r>
              <a:rPr lang="en-US"/>
              <a:t>of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0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433-340E-4EF4-B530-FCFAB7D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US" dirty="0"/>
              <a:t>Installation on Windows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8994-38A9-49FE-A75F-7D7EA742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the following path to your $PATH system environment variable so the </a:t>
            </a:r>
            <a:r>
              <a:rPr lang="en-US" dirty="0" err="1"/>
              <a:t>laravel</a:t>
            </a:r>
            <a:r>
              <a:rPr lang="en-US" dirty="0"/>
              <a:t> executable can be located by your system.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%USERPROFILE%\</a:t>
            </a:r>
            <a:r>
              <a:rPr lang="en-US" dirty="0" err="1">
                <a:solidFill>
                  <a:srgbClr val="FF0000"/>
                </a:solidFill>
              </a:rPr>
              <a:t>AppData</a:t>
            </a:r>
            <a:r>
              <a:rPr lang="en-US" dirty="0">
                <a:solidFill>
                  <a:srgbClr val="FF0000"/>
                </a:solidFill>
              </a:rPr>
              <a:t>\Roaming\Composer\vendor\bin</a:t>
            </a:r>
          </a:p>
          <a:p>
            <a:r>
              <a:rPr lang="en-US" dirty="0"/>
              <a:t>Type the following command to check your installation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laravel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a fresh Laravel application in the directory you specify (example </a:t>
            </a:r>
            <a:r>
              <a:rPr lang="en-US" dirty="0" err="1"/>
              <a:t>app_name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laravel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 err="1">
                <a:solidFill>
                  <a:srgbClr val="FF0000"/>
                </a:solidFill>
              </a:rPr>
              <a:t>app_name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This command will creating a folder structure for your application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433-340E-4EF4-B530-FCFAB7D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US" dirty="0"/>
              <a:t>Starting the Laravel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8994-38A9-49FE-A75F-7D7EA742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>
            <a:normAutofit/>
          </a:bodyPr>
          <a:lstStyle/>
          <a:p>
            <a:r>
              <a:rPr lang="en-US" dirty="0"/>
              <a:t> move to the app folder and type the following command.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php artisan serve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1" dirty="0"/>
              <a:t>This command starts a server at the port 8000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Open a web browser and type the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localhost:8000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you will see the default index page of your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0E92-387E-4C60-9884-82094E4F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 dirty="0"/>
              <a:t>Important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8C5B-3D16-4437-8BAD-EBFE104A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dirty="0"/>
              <a:t>app: This directory contains the core code of the application.</a:t>
            </a:r>
          </a:p>
          <a:p>
            <a:r>
              <a:rPr lang="en-US" dirty="0"/>
              <a:t>bootstrap: This directory contains the application bootstrapping script.</a:t>
            </a:r>
          </a:p>
          <a:p>
            <a:r>
              <a:rPr lang="en-US" dirty="0"/>
              <a:t>config: This directory contains configuration files of application.</a:t>
            </a:r>
          </a:p>
          <a:p>
            <a:r>
              <a:rPr lang="en-US" dirty="0"/>
              <a:t>database: This folder contains your database migration and seeds.</a:t>
            </a:r>
          </a:p>
          <a:p>
            <a:r>
              <a:rPr lang="en-US" dirty="0"/>
              <a:t>public: This is the application’s document root. It starts the Laravel application. It also contains the assets of the application like JavaScript, CSS, Images,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storage: This directory contains App storage, like file uploads etc.</a:t>
            </a:r>
          </a:p>
          <a:p>
            <a:r>
              <a:rPr lang="en-US" dirty="0"/>
              <a:t>vendor:</a:t>
            </a:r>
            <a:r>
              <a:rPr lang="en-US" b="1" dirty="0"/>
              <a:t> </a:t>
            </a:r>
            <a:r>
              <a:rPr lang="en-US" dirty="0"/>
              <a:t>This directory contains composer dependencies.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1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A101-3943-4669-9CD2-D4FF4CFC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9660-D6B4-4022-BC34-9983A7E8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dirty="0"/>
              <a:t>There are many folders inside the app folder. The </a:t>
            </a:r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/>
              <a:t> sub-folder contains all your controllers, filters, and requests.</a:t>
            </a:r>
          </a:p>
        </p:txBody>
      </p:sp>
    </p:spTree>
    <p:extLst>
      <p:ext uri="{BB962C8B-B14F-4D97-AF65-F5344CB8AC3E}">
        <p14:creationId xmlns:p14="http://schemas.microsoft.com/office/powerpoint/2010/main" val="254575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14A0-2628-4B71-B530-D526F2E4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6211-DF30-4E03-944C-35FCC800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.env </a:t>
            </a:r>
            <a:r>
              <a:rPr lang="en-US" dirty="0"/>
              <a:t>file in the application main folder store important data about various parameters.</a:t>
            </a:r>
          </a:p>
          <a:p>
            <a:pPr lvl="1"/>
            <a:r>
              <a:rPr lang="en-US" dirty="0"/>
              <a:t>APP_KEY - Application key to secure session and other encrypted data of the application.</a:t>
            </a:r>
          </a:p>
          <a:p>
            <a:r>
              <a:rPr lang="en-US" dirty="0"/>
              <a:t>Changing the database parameters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and create a new database (say project) </a:t>
            </a:r>
          </a:p>
          <a:p>
            <a:pPr lvl="1"/>
            <a:r>
              <a:rPr lang="en-US" dirty="0"/>
              <a:t>Change the parameters in the </a:t>
            </a:r>
            <a:r>
              <a:rPr lang="en-US" dirty="0">
                <a:solidFill>
                  <a:srgbClr val="FF0000"/>
                </a:solidFill>
              </a:rPr>
              <a:t>.env </a:t>
            </a:r>
            <a:r>
              <a:rPr lang="en-US" dirty="0"/>
              <a:t>as appropriate.</a:t>
            </a:r>
          </a:p>
          <a:p>
            <a:pPr lvl="2"/>
            <a:r>
              <a:rPr lang="en-US" dirty="0"/>
              <a:t>DB_CONNECTION=</a:t>
            </a:r>
            <a:r>
              <a:rPr lang="en-US" dirty="0" err="1"/>
              <a:t>mysql</a:t>
            </a:r>
            <a:endParaRPr lang="en-US" dirty="0"/>
          </a:p>
          <a:p>
            <a:pPr lvl="2"/>
            <a:r>
              <a:rPr lang="en-US" dirty="0"/>
              <a:t>DB_HOST=127.0.0.1</a:t>
            </a:r>
          </a:p>
          <a:p>
            <a:pPr lvl="2"/>
            <a:r>
              <a:rPr lang="en-US" dirty="0"/>
              <a:t>DB_PORT=3306</a:t>
            </a:r>
          </a:p>
          <a:p>
            <a:pPr lvl="2"/>
            <a:r>
              <a:rPr lang="en-US" dirty="0"/>
              <a:t>DB_DATABASE=project</a:t>
            </a:r>
          </a:p>
          <a:p>
            <a:pPr lvl="2"/>
            <a:r>
              <a:rPr lang="en-US" dirty="0"/>
              <a:t>DB_USERNAME=root</a:t>
            </a:r>
          </a:p>
          <a:p>
            <a:pPr lvl="2"/>
            <a:r>
              <a:rPr lang="en-US" dirty="0"/>
              <a:t>DB_PASSWORD=root1234</a:t>
            </a:r>
          </a:p>
        </p:txBody>
      </p:sp>
    </p:spTree>
    <p:extLst>
      <p:ext uri="{BB962C8B-B14F-4D97-AF65-F5344CB8AC3E}">
        <p14:creationId xmlns:p14="http://schemas.microsoft.com/office/powerpoint/2010/main" val="288780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6471-FFA4-440D-9354-3D303D69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</p:spPr>
        <p:txBody>
          <a:bodyPr/>
          <a:lstStyle/>
          <a:p>
            <a:r>
              <a:rPr lang="en-US" dirty="0"/>
              <a:t>Laravel persistence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AB49-966D-45B7-89EC-E7E6E79C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90"/>
            <a:ext cx="10515600" cy="4747173"/>
          </a:xfrm>
        </p:spPr>
        <p:txBody>
          <a:bodyPr/>
          <a:lstStyle/>
          <a:p>
            <a:r>
              <a:rPr lang="en-US" dirty="0"/>
              <a:t>Laravel allows you to store data in any popular DB.</a:t>
            </a:r>
          </a:p>
          <a:p>
            <a:r>
              <a:rPr lang="en-US" dirty="0"/>
              <a:t>It manage data stored in any database through a database layer called </a:t>
            </a:r>
            <a:r>
              <a:rPr lang="en-US" b="1" dirty="0"/>
              <a:t>Eloquent</a:t>
            </a:r>
            <a:r>
              <a:rPr lang="en-US" dirty="0"/>
              <a:t>.</a:t>
            </a:r>
          </a:p>
          <a:p>
            <a:r>
              <a:rPr lang="en-US" dirty="0"/>
              <a:t>Eloquent provides a single uniform API to manage data stored in a variety of DBMSs.</a:t>
            </a:r>
          </a:p>
        </p:txBody>
      </p:sp>
    </p:spTree>
    <p:extLst>
      <p:ext uri="{BB962C8B-B14F-4D97-AF65-F5344CB8AC3E}">
        <p14:creationId xmlns:p14="http://schemas.microsoft.com/office/powerpoint/2010/main" val="7570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61FC-C516-4D15-A079-87709A2D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EEE7-168B-4CD9-A3F1-9A0C2A57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dirty="0"/>
              <a:t>The Hypertext Transfer Protocol (HTTP) enables communication between clients and servers over the Internet. It works as a request-response protocol between a client and server.</a:t>
            </a:r>
          </a:p>
          <a:p>
            <a:r>
              <a:rPr lang="en-US" dirty="0"/>
              <a:t>In HTTP a client can request a service from a server by using the following methods.</a:t>
            </a:r>
          </a:p>
          <a:p>
            <a:pPr lvl="1"/>
            <a:r>
              <a:rPr lang="en-US" b="1" dirty="0"/>
              <a:t>GET </a:t>
            </a:r>
          </a:p>
          <a:p>
            <a:pPr lvl="1"/>
            <a:r>
              <a:rPr lang="en-US" b="1" dirty="0"/>
              <a:t>POST</a:t>
            </a:r>
            <a:endParaRPr lang="en-US" dirty="0"/>
          </a:p>
          <a:p>
            <a:pPr lvl="1"/>
            <a:r>
              <a:rPr lang="en-US" b="1" dirty="0"/>
              <a:t>PUT</a:t>
            </a:r>
            <a:endParaRPr lang="en-US" dirty="0"/>
          </a:p>
          <a:p>
            <a:pPr lvl="1"/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b="1" dirty="0"/>
              <a:t>DELETE</a:t>
            </a:r>
            <a:endParaRPr lang="en-US" dirty="0"/>
          </a:p>
          <a:p>
            <a:pPr lvl="1"/>
            <a:r>
              <a:rPr lang="en-US" b="1" dirty="0"/>
              <a:t>PATCH</a:t>
            </a:r>
            <a:endParaRPr lang="en-US" dirty="0"/>
          </a:p>
          <a:p>
            <a:pPr lvl="1"/>
            <a:r>
              <a:rPr lang="en-US" b="1" dirty="0"/>
              <a:t>OPTIONS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4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61FC-C516-4D15-A079-87709A2D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EEE7-168B-4CD9-A3F1-9A0C2A57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US" dirty="0"/>
              <a:t>The Hypertext Transfer Protocol (HTTP) enables communication between clients and servers over the Internet. It works as a request-response protocol between a client and server.</a:t>
            </a:r>
          </a:p>
          <a:p>
            <a:r>
              <a:rPr lang="en-US" dirty="0"/>
              <a:t>In HTTP a client can request a service from a server by using the following methods.</a:t>
            </a:r>
          </a:p>
          <a:p>
            <a:pPr lvl="1"/>
            <a:r>
              <a:rPr lang="en-US" b="1" dirty="0"/>
              <a:t>GET </a:t>
            </a:r>
            <a:r>
              <a:rPr lang="en-US" dirty="0"/>
              <a:t>: request data from a specified resource. The query string (name/value pairs) is sent in the URL of a GET request.</a:t>
            </a:r>
          </a:p>
          <a:p>
            <a:pPr marL="457200" lvl="1" indent="0">
              <a:buNone/>
            </a:pPr>
            <a:r>
              <a:rPr lang="en-US" dirty="0"/>
              <a:t>	Example : /app/form1.php?name1=value1&amp;name2=value2</a:t>
            </a:r>
          </a:p>
          <a:p>
            <a:pPr lvl="1"/>
            <a:r>
              <a:rPr lang="en-US" b="1" dirty="0"/>
              <a:t>POST : </a:t>
            </a:r>
            <a:r>
              <a:rPr lang="en-US" dirty="0"/>
              <a:t>used to send data to a server to create/update resources.</a:t>
            </a:r>
          </a:p>
          <a:p>
            <a:pPr marL="457200" lvl="1" indent="0">
              <a:buNone/>
            </a:pPr>
            <a:r>
              <a:rPr lang="en-US" dirty="0"/>
              <a:t>The data sent to the server is stored in the request body of the HTTP request: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9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BC8-E93B-4631-8923-8C175D9F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31FE-7D40-4337-A11E-F72E44D9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 routine is a mechanism used to map a Web URI with a controller.</a:t>
            </a:r>
          </a:p>
          <a:p>
            <a:r>
              <a:rPr lang="en-US" dirty="0"/>
              <a:t>In Laravel these binding are defined in a file named </a:t>
            </a:r>
            <a:r>
              <a:rPr lang="en-US" dirty="0">
                <a:solidFill>
                  <a:srgbClr val="FF0000"/>
                </a:solidFill>
              </a:rPr>
              <a:t>routes/</a:t>
            </a:r>
            <a:r>
              <a:rPr lang="en-US" dirty="0" err="1">
                <a:solidFill>
                  <a:srgbClr val="FF0000"/>
                </a:solidFill>
              </a:rPr>
              <a:t>web.php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Route::get('/', function () {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view('welcome’);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means : When a get request is made to the home page of the application (‘/’) the view with the name “</a:t>
            </a:r>
            <a:r>
              <a:rPr lang="en-US" dirty="0">
                <a:solidFill>
                  <a:srgbClr val="FF0000"/>
                </a:solidFill>
              </a:rPr>
              <a:t>welcome</a:t>
            </a:r>
            <a:r>
              <a:rPr lang="en-US" dirty="0"/>
              <a:t>” should be returned.</a:t>
            </a:r>
          </a:p>
          <a:p>
            <a:r>
              <a:rPr lang="en-US" dirty="0"/>
              <a:t>Typically view of the application are stored in the folder </a:t>
            </a:r>
            <a:r>
              <a:rPr lang="en-US" dirty="0">
                <a:solidFill>
                  <a:srgbClr val="FF0000"/>
                </a:solidFill>
              </a:rPr>
              <a:t>resources/views </a:t>
            </a:r>
            <a:r>
              <a:rPr lang="en-US" dirty="0"/>
              <a:t>and have the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blade.php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extension. The extension is to inform Laravel that the templates should be process by the “</a:t>
            </a:r>
            <a:r>
              <a:rPr lang="en-US" dirty="0">
                <a:solidFill>
                  <a:srgbClr val="FF0000"/>
                </a:solidFill>
              </a:rPr>
              <a:t>Blade</a:t>
            </a:r>
            <a:r>
              <a:rPr lang="en-US" dirty="0"/>
              <a:t>” template engine.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318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BC8-E93B-4631-8923-8C175D9F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31FE-7D40-4337-A11E-F72E44D9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r>
              <a:rPr lang="en-US" dirty="0"/>
              <a:t>Modified the </a:t>
            </a:r>
            <a:r>
              <a:rPr lang="en-US" dirty="0">
                <a:solidFill>
                  <a:srgbClr val="FF0000"/>
                </a:solidFill>
              </a:rPr>
              <a:t>routes/</a:t>
            </a:r>
            <a:r>
              <a:rPr lang="en-US" dirty="0" err="1">
                <a:solidFill>
                  <a:srgbClr val="FF0000"/>
                </a:solidFill>
              </a:rPr>
              <a:t>web.php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below.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Route::get('/', function () {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“My output”;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Reload the 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see the effect of the modification.</a:t>
            </a:r>
          </a:p>
        </p:txBody>
      </p:sp>
    </p:spTree>
    <p:extLst>
      <p:ext uri="{BB962C8B-B14F-4D97-AF65-F5344CB8AC3E}">
        <p14:creationId xmlns:p14="http://schemas.microsoft.com/office/powerpoint/2010/main" val="10020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96D3-8B0A-493C-A286-5306E0D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D7D2-C9A6-4480-A340-DD9CB143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Knowledge on HTML,PHP, </a:t>
            </a:r>
            <a:r>
              <a:rPr lang="en-US" dirty="0" err="1"/>
              <a:t>JavaScripts</a:t>
            </a:r>
            <a:r>
              <a:rPr lang="en-US" dirty="0"/>
              <a:t>, CSS</a:t>
            </a:r>
          </a:p>
          <a:p>
            <a:r>
              <a:rPr lang="en-US" dirty="0"/>
              <a:t>Knowledge on SQL (MySQL)</a:t>
            </a:r>
          </a:p>
          <a:p>
            <a:r>
              <a:rPr lang="en-US" dirty="0"/>
              <a:t>Knowledge on client-server architecture</a:t>
            </a:r>
          </a:p>
          <a:p>
            <a:r>
              <a:rPr lang="en-US" dirty="0"/>
              <a:t>Edit programs by using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91005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BC8-E93B-4631-8923-8C175D9F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31FE-7D40-4337-A11E-F72E44D9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/>
          </a:bodyPr>
          <a:lstStyle/>
          <a:p>
            <a:r>
              <a:rPr lang="en-US" dirty="0"/>
              <a:t>Add the following code to the end of file  </a:t>
            </a:r>
            <a:r>
              <a:rPr lang="en-US" dirty="0">
                <a:solidFill>
                  <a:srgbClr val="FF0000"/>
                </a:solidFill>
              </a:rPr>
              <a:t>routes/</a:t>
            </a:r>
            <a:r>
              <a:rPr lang="en-US" dirty="0" err="1">
                <a:solidFill>
                  <a:srgbClr val="FF0000"/>
                </a:solidFill>
              </a:rPr>
              <a:t>web.php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Route::get(‘contact', function () {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“My contacts”;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Reload the 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</a:t>
            </a:r>
            <a:r>
              <a:rPr lang="en-US" dirty="0">
                <a:solidFill>
                  <a:srgbClr val="FF0000"/>
                </a:solidFill>
              </a:rPr>
              <a:t>contact </a:t>
            </a:r>
            <a:r>
              <a:rPr lang="en-US" dirty="0"/>
              <a:t>to see the effect of the modification.</a:t>
            </a:r>
          </a:p>
        </p:txBody>
      </p:sp>
    </p:spTree>
    <p:extLst>
      <p:ext uri="{BB962C8B-B14F-4D97-AF65-F5344CB8AC3E}">
        <p14:creationId xmlns:p14="http://schemas.microsoft.com/office/powerpoint/2010/main" val="146468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3951-3F73-4DFC-ABF9-44A1B10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Template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60C9-95C6-43EE-83CC-78E3876A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" y="6032500"/>
            <a:ext cx="10515600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https://en.wikipedia.org/wiki/Web_template_system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B4476-FD8D-497A-872E-07C300A7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01" y="1375120"/>
            <a:ext cx="2657475" cy="4505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BF7B6-0478-4EE3-A7E4-73DE2AD7C9EC}"/>
              </a:ext>
            </a:extLst>
          </p:cNvPr>
          <p:cNvSpPr txBox="1"/>
          <p:nvPr/>
        </p:nvSpPr>
        <p:spPr>
          <a:xfrm>
            <a:off x="5472412" y="1690688"/>
            <a:ext cx="49340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400" dirty="0"/>
              <a:t>web template engines enable web designers and developers to generate dynamic web pages from </a:t>
            </a:r>
            <a:r>
              <a:rPr lang="en-US" sz="2400" i="1" dirty="0"/>
              <a:t>web templates</a:t>
            </a:r>
            <a:r>
              <a:rPr lang="en-US" sz="2400" dirty="0"/>
              <a:t>  by inserting data retrieved from data sources into web templates.</a:t>
            </a:r>
          </a:p>
          <a:p>
            <a:r>
              <a:rPr lang="en-US" dirty="0"/>
              <a:t>  </a:t>
            </a:r>
          </a:p>
          <a:p>
            <a:r>
              <a:rPr lang="en-US" sz="2400" dirty="0"/>
              <a:t>Laravel use the Blade template engine to generate dynamic web pages</a:t>
            </a:r>
          </a:p>
        </p:txBody>
      </p:sp>
    </p:spTree>
    <p:extLst>
      <p:ext uri="{BB962C8B-B14F-4D97-AF65-F5344CB8AC3E}">
        <p14:creationId xmlns:p14="http://schemas.microsoft.com/office/powerpoint/2010/main" val="312555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958-518A-453C-8990-658AE9D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Crating a web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5966-3A4B-4403-8DFE-1495B263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web template in the </a:t>
            </a:r>
            <a:r>
              <a:rPr lang="en-US" dirty="0">
                <a:solidFill>
                  <a:srgbClr val="FF0000"/>
                </a:solidFill>
              </a:rPr>
              <a:t>resources/views </a:t>
            </a:r>
            <a:r>
              <a:rPr lang="en-US" dirty="0"/>
              <a:t>folder with the name </a:t>
            </a:r>
            <a:r>
              <a:rPr lang="en-US" dirty="0" err="1">
                <a:solidFill>
                  <a:srgbClr val="FF0000"/>
                </a:solidFill>
              </a:rPr>
              <a:t>contact.blade.php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&lt;h1&gt; Contact &lt;/h1&gt;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&lt;p&gt; Informatics Institute of Technology &lt;/p&gt;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&lt;p&gt; email : iit@iit.ac.lk 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958-518A-453C-8990-658AE9D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Crating a web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5966-3A4B-4403-8DFE-1495B263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file  </a:t>
            </a:r>
            <a:r>
              <a:rPr lang="en-US" dirty="0">
                <a:solidFill>
                  <a:srgbClr val="FF0000"/>
                </a:solidFill>
              </a:rPr>
              <a:t>routes/</a:t>
            </a:r>
            <a:r>
              <a:rPr lang="en-US" dirty="0" err="1">
                <a:solidFill>
                  <a:srgbClr val="FF0000"/>
                </a:solidFill>
              </a:rPr>
              <a:t>web.php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as below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Route::get(‘contact', function () {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return  view(“contact”);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Reload the 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</a:t>
            </a:r>
            <a:r>
              <a:rPr lang="en-US" dirty="0">
                <a:solidFill>
                  <a:srgbClr val="FF0000"/>
                </a:solidFill>
              </a:rPr>
              <a:t>contact </a:t>
            </a:r>
            <a:r>
              <a:rPr lang="en-US" dirty="0"/>
              <a:t>to see the effect of the modification.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B82E3D9-EBCF-4F59-81D3-68FB1871C824}"/>
              </a:ext>
            </a:extLst>
          </p:cNvPr>
          <p:cNvSpPr/>
          <p:nvPr/>
        </p:nvSpPr>
        <p:spPr>
          <a:xfrm>
            <a:off x="6536267" y="2963333"/>
            <a:ext cx="3352800" cy="592667"/>
          </a:xfrm>
          <a:prstGeom prst="wedgeRectCallout">
            <a:avLst>
              <a:gd name="adj1" fmla="val -100126"/>
              <a:gd name="adj2" fmla="val -54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no file extension is added</a:t>
            </a:r>
          </a:p>
        </p:txBody>
      </p:sp>
    </p:spTree>
    <p:extLst>
      <p:ext uri="{BB962C8B-B14F-4D97-AF65-F5344CB8AC3E}">
        <p14:creationId xmlns:p14="http://schemas.microsoft.com/office/powerpoint/2010/main" val="158143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866F-949D-4805-ACCF-4331FA9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D50-ECB8-4568-ABC7-F774C8E6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8067" cy="4351338"/>
          </a:xfrm>
        </p:spPr>
        <p:txBody>
          <a:bodyPr/>
          <a:lstStyle/>
          <a:p>
            <a:r>
              <a:rPr lang="en-US" dirty="0"/>
              <a:t>Create three web pages </a:t>
            </a:r>
          </a:p>
          <a:p>
            <a:pPr lvl="1"/>
            <a:r>
              <a:rPr lang="en-US" dirty="0"/>
              <a:t>Home page</a:t>
            </a:r>
          </a:p>
          <a:p>
            <a:pPr lvl="1"/>
            <a:r>
              <a:rPr lang="en-US" dirty="0"/>
              <a:t>Contact Page</a:t>
            </a:r>
          </a:p>
          <a:p>
            <a:pPr lvl="1"/>
            <a:r>
              <a:rPr lang="en-US" dirty="0"/>
              <a:t>About page</a:t>
            </a:r>
          </a:p>
          <a:p>
            <a:r>
              <a:rPr lang="en-US" dirty="0"/>
              <a:t>Add the pages to the routes/web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D4133-CBB3-4459-BA58-AD006DBC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67" y="1232246"/>
            <a:ext cx="4810125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1B6E7-FD9E-4E21-BAD4-E0C153CB6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78" y="3967301"/>
            <a:ext cx="4723327" cy="1926984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E54D1F9-F139-4641-BA05-7895A038A706}"/>
              </a:ext>
            </a:extLst>
          </p:cNvPr>
          <p:cNvSpPr/>
          <p:nvPr/>
        </p:nvSpPr>
        <p:spPr>
          <a:xfrm>
            <a:off x="9466423" y="2766531"/>
            <a:ext cx="1658569" cy="662469"/>
          </a:xfrm>
          <a:prstGeom prst="wedgeRectCallout">
            <a:avLst>
              <a:gd name="adj1" fmla="val -96384"/>
              <a:gd name="adj2" fmla="val -88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page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D1379C9-6FE1-4122-A025-46FA767BBC6B}"/>
              </a:ext>
            </a:extLst>
          </p:cNvPr>
          <p:cNvSpPr/>
          <p:nvPr/>
        </p:nvSpPr>
        <p:spPr>
          <a:xfrm>
            <a:off x="9695231" y="5514494"/>
            <a:ext cx="1658569" cy="662469"/>
          </a:xfrm>
          <a:prstGeom prst="wedgeRectCallout">
            <a:avLst>
              <a:gd name="adj1" fmla="val -96384"/>
              <a:gd name="adj2" fmla="val -88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167581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866F-949D-4805-ACCF-4331FA9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D50-ECB8-4568-ABC7-F774C8E6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7" y="1494389"/>
            <a:ext cx="4710068" cy="436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routes/web file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E54D1F9-F139-4641-BA05-7895A038A706}"/>
              </a:ext>
            </a:extLst>
          </p:cNvPr>
          <p:cNvSpPr/>
          <p:nvPr/>
        </p:nvSpPr>
        <p:spPr>
          <a:xfrm>
            <a:off x="9466423" y="2766531"/>
            <a:ext cx="1658569" cy="662469"/>
          </a:xfrm>
          <a:prstGeom prst="wedgeRectCallout">
            <a:avLst>
              <a:gd name="adj1" fmla="val -68818"/>
              <a:gd name="adj2" fmla="val -46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page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D1379C9-6FE1-4122-A025-46FA767BBC6B}"/>
              </a:ext>
            </a:extLst>
          </p:cNvPr>
          <p:cNvSpPr/>
          <p:nvPr/>
        </p:nvSpPr>
        <p:spPr>
          <a:xfrm>
            <a:off x="9661605" y="6070635"/>
            <a:ext cx="1658569" cy="662469"/>
          </a:xfrm>
          <a:prstGeom prst="wedgeRectCallout">
            <a:avLst>
              <a:gd name="adj1" fmla="val -72458"/>
              <a:gd name="adj2" fmla="val -74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1D997-F06F-48AE-B5FA-929458485E5B}"/>
              </a:ext>
            </a:extLst>
          </p:cNvPr>
          <p:cNvSpPr txBox="1"/>
          <p:nvPr/>
        </p:nvSpPr>
        <p:spPr>
          <a:xfrm>
            <a:off x="5649499" y="4039310"/>
            <a:ext cx="57043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&lt;h1&gt;  Informatics Institute of Technology &lt;/h1&gt;</a:t>
            </a:r>
          </a:p>
          <a:p>
            <a:r>
              <a:rPr lang="en-US" dirty="0"/>
              <a:t>&lt;h2&gt; 7, Ramakrishna Road, Colombo 06, Sri Lanka &lt;/h2&gt;</a:t>
            </a:r>
          </a:p>
          <a:p>
            <a:r>
              <a:rPr lang="en-US" dirty="0"/>
              <a:t>&lt;p&gt; about page &lt;/p&gt;</a:t>
            </a:r>
          </a:p>
          <a:p>
            <a:r>
              <a:rPr lang="en-US" dirty="0"/>
              <a:t>About details .....</a:t>
            </a:r>
          </a:p>
          <a:p>
            <a:r>
              <a:rPr lang="en-US" dirty="0"/>
              <a:t>&lt;h3&gt; email : iit@iit.ac.lk &lt;/h3&gt;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75701-5870-4D77-93BD-E3E287C81819}"/>
              </a:ext>
            </a:extLst>
          </p:cNvPr>
          <p:cNvSpPr txBox="1"/>
          <p:nvPr/>
        </p:nvSpPr>
        <p:spPr>
          <a:xfrm>
            <a:off x="5649499" y="911102"/>
            <a:ext cx="585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&lt;h1&gt;  Informatics Institute of Technology &lt;/h1&gt;</a:t>
            </a:r>
          </a:p>
          <a:p>
            <a:r>
              <a:rPr lang="en-US" dirty="0"/>
              <a:t>&lt;h2&gt; 7, Ramakrishna Road, Colombo 06, Sri Lanka &lt;/h2&gt;</a:t>
            </a:r>
          </a:p>
          <a:p>
            <a:r>
              <a:rPr lang="en-US" dirty="0"/>
              <a:t>&lt;p&gt; Contact page 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/>
              <a:t>&lt;h3&gt; email : iit@iit.ac.lk &lt;/h3&gt;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8B4D14-64C1-47C7-BF5D-06FE88E186E1}"/>
              </a:ext>
            </a:extLst>
          </p:cNvPr>
          <p:cNvSpPr txBox="1">
            <a:spLocks/>
          </p:cNvSpPr>
          <p:nvPr/>
        </p:nvSpPr>
        <p:spPr>
          <a:xfrm>
            <a:off x="761102" y="2174539"/>
            <a:ext cx="4710068" cy="372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Route::get('/', function () {</a:t>
            </a:r>
          </a:p>
          <a:p>
            <a:pPr marL="0" indent="0">
              <a:buNone/>
            </a:pPr>
            <a:r>
              <a:rPr lang="en-US" dirty="0"/>
              <a:t>    return view('welcome');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Route::get('contact', function () {</a:t>
            </a:r>
          </a:p>
          <a:p>
            <a:pPr marL="0" indent="0">
              <a:buNone/>
            </a:pPr>
            <a:r>
              <a:rPr lang="en-US" dirty="0"/>
              <a:t>    return view("contact");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Route::get('about', function () {</a:t>
            </a:r>
          </a:p>
          <a:p>
            <a:pPr marL="0" indent="0">
              <a:buNone/>
            </a:pPr>
            <a:r>
              <a:rPr lang="en-US" dirty="0"/>
              <a:t>    return view("about");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866F-949D-4805-ACCF-4331FA9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D50-ECB8-4568-ABC7-F774C8E6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7" y="1494389"/>
            <a:ext cx="4710068" cy="436011"/>
          </a:xfrm>
        </p:spPr>
        <p:txBody>
          <a:bodyPr>
            <a:noAutofit/>
          </a:bodyPr>
          <a:lstStyle/>
          <a:p>
            <a:r>
              <a:rPr lang="en-US" sz="2000" dirty="0"/>
              <a:t>routes/web file can be simplified as below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8B4D14-64C1-47C7-BF5D-06FE88E186E1}"/>
              </a:ext>
            </a:extLst>
          </p:cNvPr>
          <p:cNvSpPr txBox="1">
            <a:spLocks/>
          </p:cNvSpPr>
          <p:nvPr/>
        </p:nvSpPr>
        <p:spPr>
          <a:xfrm>
            <a:off x="785007" y="2023220"/>
            <a:ext cx="4710068" cy="372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Route::get('/', function () {</a:t>
            </a:r>
          </a:p>
          <a:p>
            <a:pPr marL="0" indent="0">
              <a:buNone/>
            </a:pPr>
            <a:r>
              <a:rPr lang="en-US" dirty="0"/>
              <a:t>    return view('welcome');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Route::get('</a:t>
            </a:r>
            <a:r>
              <a:rPr lang="en-US" dirty="0">
                <a:solidFill>
                  <a:srgbClr val="FF0000"/>
                </a:solidFill>
              </a:rPr>
              <a:t>contact</a:t>
            </a:r>
            <a:r>
              <a:rPr lang="en-US" dirty="0"/>
              <a:t>', function () {</a:t>
            </a:r>
          </a:p>
          <a:p>
            <a:pPr marL="0" indent="0">
              <a:buNone/>
            </a:pPr>
            <a:r>
              <a:rPr lang="en-US" dirty="0"/>
              <a:t>    return view("</a:t>
            </a:r>
            <a:r>
              <a:rPr lang="en-US" dirty="0">
                <a:solidFill>
                  <a:srgbClr val="00B0F0"/>
                </a:solidFill>
              </a:rPr>
              <a:t>contact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Route::get('</a:t>
            </a:r>
            <a:r>
              <a:rPr lang="en-US" dirty="0">
                <a:solidFill>
                  <a:srgbClr val="FF0000"/>
                </a:solidFill>
              </a:rPr>
              <a:t>about</a:t>
            </a:r>
            <a:r>
              <a:rPr lang="en-US" dirty="0"/>
              <a:t>', function () {</a:t>
            </a:r>
          </a:p>
          <a:p>
            <a:pPr marL="0" indent="0">
              <a:buNone/>
            </a:pPr>
            <a:r>
              <a:rPr lang="en-US" dirty="0"/>
              <a:t>    return view("</a:t>
            </a:r>
            <a:r>
              <a:rPr lang="en-US" dirty="0">
                <a:solidFill>
                  <a:srgbClr val="00B0F0"/>
                </a:solidFill>
              </a:rPr>
              <a:t>about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9A8-EDCF-4D36-BB55-C0C62A50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7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F389D-DD7A-42E9-88B5-AF317C5ED21F}"/>
              </a:ext>
            </a:extLst>
          </p:cNvPr>
          <p:cNvSpPr txBox="1"/>
          <p:nvPr/>
        </p:nvSpPr>
        <p:spPr>
          <a:xfrm>
            <a:off x="518700" y="1368302"/>
            <a:ext cx="54418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&lt;h1&gt;  Informatics Institute of Technology &lt;/h1&gt;</a:t>
            </a:r>
          </a:p>
          <a:p>
            <a:r>
              <a:rPr lang="en-US" dirty="0"/>
              <a:t>&lt;h2&gt; 7, Ramakrishna Road, Colombo 06, Sri Lanka &lt;/h2&gt;</a:t>
            </a:r>
          </a:p>
          <a:p>
            <a:r>
              <a:rPr lang="en-US" dirty="0"/>
              <a:t>&lt;p&gt; Contact page 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/>
              <a:t>&lt;h3&gt; email : iit@iit.ac.lk &lt;/h3&gt;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4EE5-A29B-46D9-85A2-ECBDB4E7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8302"/>
            <a:ext cx="5767316" cy="1792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AEDD8-21C9-4477-932A-5E5AC67558FD}"/>
              </a:ext>
            </a:extLst>
          </p:cNvPr>
          <p:cNvSpPr txBox="1"/>
          <p:nvPr/>
        </p:nvSpPr>
        <p:spPr>
          <a:xfrm>
            <a:off x="1011677" y="3910519"/>
            <a:ext cx="9727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Data in both templates are replicated. Can be eliminate this replication?? </a:t>
            </a:r>
          </a:p>
        </p:txBody>
      </p:sp>
    </p:spTree>
    <p:extLst>
      <p:ext uri="{BB962C8B-B14F-4D97-AF65-F5344CB8AC3E}">
        <p14:creationId xmlns:p14="http://schemas.microsoft.com/office/powerpoint/2010/main" val="1272689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39A8-EDCF-4D36-BB55-C0C62A50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7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F389D-DD7A-42E9-88B5-AF317C5ED21F}"/>
              </a:ext>
            </a:extLst>
          </p:cNvPr>
          <p:cNvSpPr txBox="1"/>
          <p:nvPr/>
        </p:nvSpPr>
        <p:spPr>
          <a:xfrm>
            <a:off x="2834200" y="1074790"/>
            <a:ext cx="544183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&lt;html&gt;</a:t>
            </a:r>
          </a:p>
          <a:p>
            <a:r>
              <a:rPr lang="en-US" sz="1400" dirty="0"/>
              <a:t>&lt;title&gt; &lt;/title&gt;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/>
              <a:t> &lt;</a:t>
            </a:r>
            <a:r>
              <a:rPr lang="en-US" sz="1400" dirty="0"/>
              <a:t>h1&gt;  Informatics Institute of Technology &lt;/h1&gt;</a:t>
            </a:r>
          </a:p>
          <a:p>
            <a:r>
              <a:rPr lang="en-US" sz="1400" dirty="0"/>
              <a:t>&lt;h2&gt; 7, Ramakrishna Road, Colombo 06, Sri Lanka &lt;/h2&gt;</a:t>
            </a:r>
          </a:p>
          <a:p>
            <a:r>
              <a:rPr lang="en-US" sz="1400" dirty="0"/>
              <a:t>    </a:t>
            </a:r>
            <a:r>
              <a:rPr lang="en-US" sz="1400" dirty="0">
                <a:solidFill>
                  <a:srgbClr val="FF0000"/>
                </a:solidFill>
              </a:rPr>
              <a:t>@yield('content')</a:t>
            </a:r>
          </a:p>
          <a:p>
            <a:r>
              <a:rPr lang="en-US" sz="1400" dirty="0"/>
              <a:t>&lt;h3&gt; email : iit@iit.ac.lk &lt;/h3&gt;</a:t>
            </a:r>
          </a:p>
          <a:p>
            <a:r>
              <a:rPr lang="en-US" sz="1400" dirty="0"/>
              <a:t>  @yield(‘footer’)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431CC-6AE7-40B3-AEEE-00A8ACD4598A}"/>
              </a:ext>
            </a:extLst>
          </p:cNvPr>
          <p:cNvSpPr txBox="1"/>
          <p:nvPr/>
        </p:nvSpPr>
        <p:spPr>
          <a:xfrm>
            <a:off x="3730956" y="737586"/>
            <a:ext cx="336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master.blade.php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8DF3D-A73E-4813-A512-F5BA6F2AADB8}"/>
              </a:ext>
            </a:extLst>
          </p:cNvPr>
          <p:cNvSpPr txBox="1"/>
          <p:nvPr/>
        </p:nvSpPr>
        <p:spPr>
          <a:xfrm>
            <a:off x="7673502" y="3636848"/>
            <a:ext cx="336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about.</a:t>
            </a:r>
            <a:r>
              <a:rPr lang="en-US" sz="2400" err="1"/>
              <a:t>blade</a:t>
            </a:r>
            <a:r>
              <a:rPr lang="en-US" sz="2400"/>
              <a:t>.php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F173C-BDEB-40E0-903C-CFEEBC442B91}"/>
              </a:ext>
            </a:extLst>
          </p:cNvPr>
          <p:cNvSpPr txBox="1"/>
          <p:nvPr/>
        </p:nvSpPr>
        <p:spPr>
          <a:xfrm>
            <a:off x="7673502" y="4098514"/>
            <a:ext cx="368029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@extends('master')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@section('content')</a:t>
            </a:r>
          </a:p>
          <a:p>
            <a:r>
              <a:rPr lang="en-US" dirty="0"/>
              <a:t>&lt;p&gt; about page &lt;/p&gt;</a:t>
            </a:r>
          </a:p>
          <a:p>
            <a:r>
              <a:rPr lang="en-US" dirty="0"/>
              <a:t>About details .....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endsection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533E8-9C12-492E-8A5F-FA60C3E15229}"/>
              </a:ext>
            </a:extLst>
          </p:cNvPr>
          <p:cNvSpPr txBox="1"/>
          <p:nvPr/>
        </p:nvSpPr>
        <p:spPr>
          <a:xfrm>
            <a:off x="1149902" y="3467497"/>
            <a:ext cx="336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contact.blade.php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3951C-89EF-4C09-BF80-76C3F01A377E}"/>
              </a:ext>
            </a:extLst>
          </p:cNvPr>
          <p:cNvSpPr txBox="1"/>
          <p:nvPr/>
        </p:nvSpPr>
        <p:spPr>
          <a:xfrm>
            <a:off x="1149901" y="3929162"/>
            <a:ext cx="368029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@extends('master')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@section('content')</a:t>
            </a:r>
          </a:p>
          <a:p>
            <a:r>
              <a:rPr lang="en-US" dirty="0"/>
              <a:t>&lt;p&gt; Contact page 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endsection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@section(‘footer’)</a:t>
            </a:r>
          </a:p>
          <a:p>
            <a:r>
              <a:rPr lang="en-US" dirty="0">
                <a:solidFill>
                  <a:srgbClr val="FF0000"/>
                </a:solidFill>
              </a:rPr>
              <a:t>  &lt;p&gt; This is my footer &lt;/p&gt;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endsection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26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520-1278-4C4E-9E7F-902537DD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views in folders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680FF3-E6F2-4FC1-8445-09B8254608DE}"/>
              </a:ext>
            </a:extLst>
          </p:cNvPr>
          <p:cNvSpPr txBox="1">
            <a:spLocks/>
          </p:cNvSpPr>
          <p:nvPr/>
        </p:nvSpPr>
        <p:spPr>
          <a:xfrm>
            <a:off x="978877" y="1926918"/>
            <a:ext cx="4710068" cy="3729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Route::get('/', function () {</a:t>
            </a:r>
          </a:p>
          <a:p>
            <a:pPr marL="0" indent="0">
              <a:buNone/>
            </a:pPr>
            <a:r>
              <a:rPr lang="en-US" dirty="0"/>
              <a:t>    return view('welcome');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Route::get('</a:t>
            </a:r>
            <a:r>
              <a:rPr lang="en-US" dirty="0">
                <a:solidFill>
                  <a:srgbClr val="FF0000"/>
                </a:solidFill>
              </a:rPr>
              <a:t>contact</a:t>
            </a:r>
            <a:r>
              <a:rPr lang="en-US" dirty="0"/>
              <a:t>', function () {</a:t>
            </a:r>
          </a:p>
          <a:p>
            <a:pPr marL="0" indent="0">
              <a:buNone/>
            </a:pPr>
            <a:r>
              <a:rPr lang="en-US" dirty="0"/>
              <a:t>    return view(“</a:t>
            </a:r>
            <a:r>
              <a:rPr lang="en-US" dirty="0" err="1"/>
              <a:t>home.</a:t>
            </a:r>
            <a:r>
              <a:rPr lang="en-US" dirty="0" err="1">
                <a:solidFill>
                  <a:srgbClr val="00B0F0"/>
                </a:solidFill>
              </a:rPr>
              <a:t>contact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Route::get('</a:t>
            </a:r>
            <a:r>
              <a:rPr lang="en-US" dirty="0">
                <a:solidFill>
                  <a:srgbClr val="FF0000"/>
                </a:solidFill>
              </a:rPr>
              <a:t>about</a:t>
            </a:r>
            <a:r>
              <a:rPr lang="en-US" dirty="0"/>
              <a:t>', function () {</a:t>
            </a:r>
          </a:p>
          <a:p>
            <a:pPr marL="0" indent="0">
              <a:buNone/>
            </a:pPr>
            <a:r>
              <a:rPr lang="en-US" dirty="0"/>
              <a:t>    return view(“</a:t>
            </a:r>
            <a:r>
              <a:rPr lang="en-US" dirty="0" err="1"/>
              <a:t>home.data.</a:t>
            </a:r>
            <a:r>
              <a:rPr lang="en-US" dirty="0" err="1">
                <a:solidFill>
                  <a:srgbClr val="00B0F0"/>
                </a:solidFill>
              </a:rPr>
              <a:t>about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85357C3-E3CE-4C8D-81AE-1D1EEAFAD240}"/>
              </a:ext>
            </a:extLst>
          </p:cNvPr>
          <p:cNvSpPr/>
          <p:nvPr/>
        </p:nvSpPr>
        <p:spPr>
          <a:xfrm>
            <a:off x="6766560" y="2377440"/>
            <a:ext cx="3770142" cy="604911"/>
          </a:xfrm>
          <a:prstGeom prst="wedgeRectCallout">
            <a:avLst>
              <a:gd name="adj1" fmla="val -115410"/>
              <a:gd name="adj2" fmla="val -35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resources/views folder</a:t>
            </a:r>
          </a:p>
          <a:p>
            <a:pPr algn="ctr"/>
            <a:r>
              <a:rPr lang="en-US" dirty="0"/>
              <a:t>resources/views/</a:t>
            </a:r>
            <a:r>
              <a:rPr lang="en-US" dirty="0" err="1"/>
              <a:t>welcome.blade.php</a:t>
            </a:r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C46D7E7-FB3D-458F-BF60-21090B94494F}"/>
              </a:ext>
            </a:extLst>
          </p:cNvPr>
          <p:cNvSpPr/>
          <p:nvPr/>
        </p:nvSpPr>
        <p:spPr>
          <a:xfrm>
            <a:off x="6344794" y="3747140"/>
            <a:ext cx="4710068" cy="754522"/>
          </a:xfrm>
          <a:prstGeom prst="wedgeRectCallout">
            <a:avLst>
              <a:gd name="adj1" fmla="val -79271"/>
              <a:gd name="adj2" fmla="val -37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resources/views/home folder</a:t>
            </a:r>
          </a:p>
          <a:p>
            <a:pPr algn="ctr"/>
            <a:r>
              <a:rPr lang="en-US" dirty="0"/>
              <a:t>resources/views/home/</a:t>
            </a:r>
            <a:r>
              <a:rPr lang="en-US" dirty="0" err="1"/>
              <a:t>contact.blade.php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604440D-B9BF-4B30-BE63-99BFBDFD00D4}"/>
              </a:ext>
            </a:extLst>
          </p:cNvPr>
          <p:cNvSpPr/>
          <p:nvPr/>
        </p:nvSpPr>
        <p:spPr>
          <a:xfrm>
            <a:off x="6110068" y="4736347"/>
            <a:ext cx="5425440" cy="920112"/>
          </a:xfrm>
          <a:prstGeom prst="wedgeRectCallout">
            <a:avLst>
              <a:gd name="adj1" fmla="val -64346"/>
              <a:gd name="adj2" fmla="val -25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resources/views/home/data folder</a:t>
            </a:r>
          </a:p>
          <a:p>
            <a:pPr algn="ctr"/>
            <a:r>
              <a:rPr lang="en-US" dirty="0"/>
              <a:t>resources/views/home/data/</a:t>
            </a:r>
            <a:r>
              <a:rPr lang="en-US" dirty="0" err="1"/>
              <a:t>about.blade.php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9206-6738-4FBD-9AA2-C9E1CF8B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(application)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FF3F-5BB6-4166-97EA-3B51E159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A Software framework is a reusable model with common code providing generic functionality that can be selectively overridden or specialized by user code to provide specific functionality.</a:t>
            </a:r>
          </a:p>
          <a:p>
            <a:pPr fontAlgn="base"/>
            <a:r>
              <a:rPr lang="en-US" dirty="0"/>
              <a:t>Software frameworks have distinguishing features that separate them from libraries or normal user applications:</a:t>
            </a:r>
          </a:p>
          <a:p>
            <a:pPr fontAlgn="base"/>
            <a:r>
              <a:rPr lang="en-US" b="1" dirty="0"/>
              <a:t>Inversion of control</a:t>
            </a:r>
            <a:r>
              <a:rPr lang="en-US" dirty="0"/>
              <a:t> - The overall flow of control of programs is dictated by the framework</a:t>
            </a:r>
          </a:p>
          <a:p>
            <a:pPr fontAlgn="base"/>
            <a:r>
              <a:rPr lang="en-US" b="1" dirty="0"/>
              <a:t>Default behavior</a:t>
            </a:r>
            <a:r>
              <a:rPr lang="en-US" dirty="0"/>
              <a:t> - A framework has a default behavior which can be changed by user code .  </a:t>
            </a:r>
          </a:p>
          <a:p>
            <a:pPr fontAlgn="base"/>
            <a:r>
              <a:rPr lang="en-US" b="1" dirty="0"/>
              <a:t>Extensibility</a:t>
            </a:r>
            <a:r>
              <a:rPr lang="en-US" dirty="0"/>
              <a:t> - A framework can be extended by overriding the default behavior.</a:t>
            </a:r>
          </a:p>
          <a:p>
            <a:pPr fontAlgn="base"/>
            <a:r>
              <a:rPr lang="en-US" b="1" dirty="0"/>
              <a:t>Non-modifiable framework code</a:t>
            </a:r>
            <a:r>
              <a:rPr lang="en-US" dirty="0"/>
              <a:t> - The framework code, in general, is not allowed to be modified. Users can extend the framework, but not modify its code.</a:t>
            </a:r>
          </a:p>
          <a:p>
            <a:pPr fontAlgn="base"/>
            <a:r>
              <a:rPr lang="en-US" b="1" dirty="0"/>
              <a:t>Conventions – </a:t>
            </a:r>
            <a:r>
              <a:rPr lang="en-US" dirty="0"/>
              <a:t>filename, folder structure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https://en.wikipedia.org/wiki/Software_framework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7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520-1278-4C4E-9E7F-902537DD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values to template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685AF-2625-44AA-A8AC-BCC161BF349F}"/>
              </a:ext>
            </a:extLst>
          </p:cNvPr>
          <p:cNvSpPr txBox="1">
            <a:spLocks/>
          </p:cNvSpPr>
          <p:nvPr/>
        </p:nvSpPr>
        <p:spPr>
          <a:xfrm>
            <a:off x="978876" y="1420482"/>
            <a:ext cx="8362072" cy="1463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Route::get('</a:t>
            </a:r>
            <a:r>
              <a:rPr lang="en-US" sz="2400" dirty="0">
                <a:solidFill>
                  <a:srgbClr val="FF0000"/>
                </a:solidFill>
              </a:rPr>
              <a:t>contact</a:t>
            </a:r>
            <a:r>
              <a:rPr lang="en-US" sz="2400" dirty="0"/>
              <a:t>', function () {</a:t>
            </a:r>
          </a:p>
          <a:p>
            <a:pPr marL="0" indent="0">
              <a:buNone/>
            </a:pPr>
            <a:r>
              <a:rPr lang="en-US" sz="2400" dirty="0"/>
              <a:t>    return view(“</a:t>
            </a:r>
            <a:r>
              <a:rPr lang="en-US" sz="2400" dirty="0" err="1"/>
              <a:t>home.</a:t>
            </a:r>
            <a:r>
              <a:rPr lang="en-US" sz="2400" dirty="0" err="1">
                <a:solidFill>
                  <a:srgbClr val="00B0F0"/>
                </a:solidFill>
              </a:rPr>
              <a:t>contact</a:t>
            </a:r>
            <a:r>
              <a:rPr lang="en-US" sz="2400" dirty="0"/>
              <a:t>“,[“title”=&gt;”Content Page”]);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C5B6-7723-4FF8-8039-A54F237C1596}"/>
              </a:ext>
            </a:extLst>
          </p:cNvPr>
          <p:cNvSpPr txBox="1"/>
          <p:nvPr/>
        </p:nvSpPr>
        <p:spPr>
          <a:xfrm>
            <a:off x="1110990" y="3688830"/>
            <a:ext cx="336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contact.blade.template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2ACF9-A77D-47F3-9075-E5E499B0E476}"/>
              </a:ext>
            </a:extLst>
          </p:cNvPr>
          <p:cNvSpPr txBox="1"/>
          <p:nvPr/>
        </p:nvSpPr>
        <p:spPr>
          <a:xfrm>
            <a:off x="1110990" y="4306363"/>
            <a:ext cx="368029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&lt;@extends('master')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@section('content')</a:t>
            </a:r>
          </a:p>
          <a:p>
            <a:r>
              <a:rPr lang="en-US" dirty="0"/>
              <a:t>&lt;p&gt; {{ $title }} 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endsection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5E61-B915-4D5A-A663-D654A88693E8}"/>
              </a:ext>
            </a:extLst>
          </p:cNvPr>
          <p:cNvSpPr txBox="1"/>
          <p:nvPr/>
        </p:nvSpPr>
        <p:spPr>
          <a:xfrm>
            <a:off x="6096000" y="4150495"/>
            <a:ext cx="368029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&lt;@extends('master')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@section('content')</a:t>
            </a:r>
          </a:p>
          <a:p>
            <a:r>
              <a:rPr lang="en-US" dirty="0"/>
              <a:t>&lt;p&gt; &lt;?php</a:t>
            </a:r>
          </a:p>
          <a:p>
            <a:r>
              <a:rPr lang="en-US" dirty="0"/>
              <a:t> echo $title;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endsection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5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0520-1278-4C4E-9E7F-902537DD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template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685AF-2625-44AA-A8AC-BCC161BF349F}"/>
              </a:ext>
            </a:extLst>
          </p:cNvPr>
          <p:cNvSpPr txBox="1">
            <a:spLocks/>
          </p:cNvSpPr>
          <p:nvPr/>
        </p:nvSpPr>
        <p:spPr>
          <a:xfrm>
            <a:off x="978876" y="1420482"/>
            <a:ext cx="8914632" cy="1463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Route::get('</a:t>
            </a:r>
            <a:r>
              <a:rPr lang="en-US" sz="2400" dirty="0">
                <a:solidFill>
                  <a:srgbClr val="FF0000"/>
                </a:solidFill>
              </a:rPr>
              <a:t>contact</a:t>
            </a:r>
            <a:r>
              <a:rPr lang="en-US" sz="2400" dirty="0"/>
              <a:t>', function () {</a:t>
            </a:r>
          </a:p>
          <a:p>
            <a:pPr marL="0" indent="0">
              <a:buNone/>
            </a:pPr>
            <a:r>
              <a:rPr lang="en-US" sz="2400" dirty="0"/>
              <a:t>   $names = [“</a:t>
            </a:r>
            <a:r>
              <a:rPr lang="en-US" sz="2400" dirty="0" err="1"/>
              <a:t>namal</a:t>
            </a:r>
            <a:r>
              <a:rPr lang="en-US" sz="2400" dirty="0"/>
              <a:t>”,”</a:t>
            </a:r>
            <a:r>
              <a:rPr lang="en-US" sz="2400" dirty="0" err="1"/>
              <a:t>saman</a:t>
            </a:r>
            <a:r>
              <a:rPr lang="en-US" sz="2400" dirty="0"/>
              <a:t>”,”john”];</a:t>
            </a:r>
          </a:p>
          <a:p>
            <a:pPr marL="0" indent="0">
              <a:buNone/>
            </a:pPr>
            <a:r>
              <a:rPr lang="en-US" sz="2400" dirty="0"/>
              <a:t>    return view(“</a:t>
            </a:r>
            <a:r>
              <a:rPr lang="en-US" sz="2400" dirty="0" err="1"/>
              <a:t>home.</a:t>
            </a:r>
            <a:r>
              <a:rPr lang="en-US" sz="2400" dirty="0" err="1">
                <a:solidFill>
                  <a:srgbClr val="00B0F0"/>
                </a:solidFill>
              </a:rPr>
              <a:t>contact</a:t>
            </a:r>
            <a:r>
              <a:rPr lang="en-US" sz="2400" dirty="0"/>
              <a:t>“,[“contacts”=&gt;$names]);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  <a:br>
              <a:rPr lang="en-US" sz="2400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EC5B6-7723-4FF8-8039-A54F237C1596}"/>
              </a:ext>
            </a:extLst>
          </p:cNvPr>
          <p:cNvSpPr txBox="1"/>
          <p:nvPr/>
        </p:nvSpPr>
        <p:spPr>
          <a:xfrm>
            <a:off x="978876" y="2967335"/>
            <a:ext cx="3368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contact.blade.php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7A395-CD10-4836-9933-824C9DCC59AB}"/>
              </a:ext>
            </a:extLst>
          </p:cNvPr>
          <p:cNvSpPr txBox="1"/>
          <p:nvPr/>
        </p:nvSpPr>
        <p:spPr>
          <a:xfrm>
            <a:off x="838200" y="3672590"/>
            <a:ext cx="932513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&lt;h1&gt;  Informatics Institute of Technology &lt;/h1&gt;</a:t>
            </a:r>
          </a:p>
          <a:p>
            <a:r>
              <a:rPr lang="en-US" dirty="0"/>
              <a:t>&lt;h2&gt; 7, Ramakrishna Road, Colombo 06, Sri Lanka &lt;/h2&gt;</a:t>
            </a:r>
          </a:p>
          <a:p>
            <a:r>
              <a:rPr lang="en-US" dirty="0"/>
              <a:t>&lt;p&gt; Contact page &lt;/p&gt;</a:t>
            </a:r>
          </a:p>
          <a:p>
            <a:r>
              <a:rPr lang="en-US" dirty="0"/>
              <a:t>Contact details .....</a:t>
            </a:r>
          </a:p>
          <a:p>
            <a:r>
              <a:rPr lang="en-US" dirty="0"/>
              <a:t>&lt;ul&gt;</a:t>
            </a:r>
          </a:p>
          <a:p>
            <a:r>
              <a:rPr lang="en-US" dirty="0"/>
              <a:t>@foreach($contacts as $item)</a:t>
            </a:r>
          </a:p>
          <a:p>
            <a:r>
              <a:rPr lang="en-US" dirty="0"/>
              <a:t>    &lt;li&gt; {{ </a:t>
            </a:r>
            <a:r>
              <a:rPr lang="en-US"/>
              <a:t>$item </a:t>
            </a:r>
            <a:r>
              <a:rPr lang="en-US" dirty="0"/>
              <a:t>}} &lt;/li&gt;</a:t>
            </a:r>
          </a:p>
          <a:p>
            <a:r>
              <a:rPr lang="en-US" dirty="0"/>
              <a:t>@</a:t>
            </a:r>
            <a:r>
              <a:rPr lang="en-US" dirty="0" err="1"/>
              <a:t>endforeach</a:t>
            </a:r>
            <a:endParaRPr lang="en-US" dirty="0"/>
          </a:p>
          <a:p>
            <a:r>
              <a:rPr lang="en-US" dirty="0"/>
              <a:t>&lt;/ul&gt;</a:t>
            </a:r>
          </a:p>
          <a:p>
            <a:r>
              <a:rPr lang="en-US" dirty="0"/>
              <a:t>&lt;h3&gt; email : iit@iit.ac.lk &lt;/h3&gt;</a:t>
            </a:r>
          </a:p>
        </p:txBody>
      </p:sp>
    </p:spTree>
    <p:extLst>
      <p:ext uri="{BB962C8B-B14F-4D97-AF65-F5344CB8AC3E}">
        <p14:creationId xmlns:p14="http://schemas.microsoft.com/office/powerpoint/2010/main" val="1347103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9851-9A2A-499D-AF8B-2927A803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Javscript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09DC-B80E-4943-BDB8-59C3DB47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6"/>
            <a:ext cx="10515600" cy="4737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two folders in the </a:t>
            </a:r>
            <a:r>
              <a:rPr lang="en-US" dirty="0">
                <a:solidFill>
                  <a:srgbClr val="FF0000"/>
                </a:solidFill>
              </a:rPr>
              <a:t>public </a:t>
            </a:r>
            <a:r>
              <a:rPr lang="en-US" dirty="0"/>
              <a:t>folder of your app with the name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Save all your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 files in the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folders.</a:t>
            </a:r>
          </a:p>
          <a:p>
            <a:r>
              <a:rPr lang="en-US" dirty="0"/>
              <a:t>You could use your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 files by including the following as appropriate in the header section of your views.</a:t>
            </a:r>
          </a:p>
          <a:p>
            <a:pPr marL="0" indent="0">
              <a:buNone/>
            </a:pPr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="{{ asset(‘</a:t>
            </a:r>
            <a:r>
              <a:rPr lang="en-US" sz="2400" dirty="0" err="1"/>
              <a:t>css</a:t>
            </a:r>
            <a:r>
              <a:rPr lang="en-US" sz="2400" dirty="0"/>
              <a:t>/style.css') }}"&gt;</a:t>
            </a:r>
          </a:p>
          <a:p>
            <a:pPr marL="0" indent="0">
              <a:buNone/>
            </a:pP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 </a:t>
            </a:r>
            <a:r>
              <a:rPr lang="en-US" sz="2400" dirty="0" err="1"/>
              <a:t>src</a:t>
            </a:r>
            <a:r>
              <a:rPr lang="en-US" sz="2400" dirty="0"/>
              <a:t>="{ { asset('</a:t>
            </a:r>
            <a:r>
              <a:rPr lang="en-US" sz="2400" dirty="0" err="1"/>
              <a:t>js</a:t>
            </a:r>
            <a:r>
              <a:rPr lang="en-US" sz="2400" dirty="0"/>
              <a:t>/jquery.js') } }"&gt;&lt;/script&gt;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Download bootstrap from the site at </a:t>
            </a:r>
            <a:r>
              <a:rPr lang="en-US" sz="2400" dirty="0">
                <a:hlinkClick r:id="rId2"/>
              </a:rPr>
              <a:t>https://getbootstrap.com/docs/4.0/getting-started/download/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Copy bootstrap.min.js and bootstrap.min.css files to the </a:t>
            </a:r>
            <a:r>
              <a:rPr lang="en-US" sz="2400" dirty="0" err="1"/>
              <a:t>js</a:t>
            </a:r>
            <a:r>
              <a:rPr lang="en-US" sz="2400" dirty="0"/>
              <a:t> and </a:t>
            </a:r>
            <a:r>
              <a:rPr lang="en-US" sz="2400" dirty="0" err="1"/>
              <a:t>css</a:t>
            </a:r>
            <a:r>
              <a:rPr lang="en-US" sz="2400" dirty="0"/>
              <a:t> folders of your app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0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C1EE-5267-43C0-8355-042579A5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libraries Vs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8D52-105B-441F-B323-BFC5CD44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software library provides a set of reusable functions/objects/modules that can be used in application development. Libraries typically focus on a narrow scope so their API’s also tend to be smaller and require fewer dependencies.</a:t>
            </a:r>
          </a:p>
          <a:p>
            <a:r>
              <a:rPr lang="en-US" dirty="0"/>
              <a:t>A software framework is a software model which can be used as a template to develop software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40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CA82-227D-4536-BFB7-FB114E7E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/>
          <a:lstStyle/>
          <a:p>
            <a:r>
              <a:rPr lang="en-US" dirty="0"/>
              <a:t>Model View Controller (MVC)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89C0-DC5E-4CB7-A5E5-24516380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099"/>
            <a:ext cx="10515600" cy="7654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google.com/</a:t>
            </a:r>
            <a:r>
              <a:rPr lang="en-US" sz="1400" dirty="0" err="1"/>
              <a:t>search?q</a:t>
            </a:r>
            <a:r>
              <a:rPr lang="en-US" sz="1400" dirty="0"/>
              <a:t>=</a:t>
            </a:r>
            <a:r>
              <a:rPr lang="en-US" sz="1400" dirty="0" err="1"/>
              <a:t>mvc+design+pattern&amp;rlz</a:t>
            </a:r>
            <a:r>
              <a:rPr lang="en-US" sz="1400" dirty="0"/>
              <a:t>=1C1CHBD_enLK873LK873&amp;tbm=</a:t>
            </a:r>
            <a:r>
              <a:rPr lang="en-US" sz="1400" dirty="0" err="1"/>
              <a:t>isch&amp;source</a:t>
            </a:r>
            <a:r>
              <a:rPr lang="en-US" sz="1400" dirty="0"/>
              <a:t>=</a:t>
            </a:r>
            <a:r>
              <a:rPr lang="en-US" sz="1400" dirty="0" err="1"/>
              <a:t>iu&amp;ictx</a:t>
            </a:r>
            <a:r>
              <a:rPr lang="en-US" sz="1400" dirty="0"/>
              <a:t>=1&amp;fir=3vzFWTQ7CdsnRM%253A%252CsT4sMGZwFj_sQM%252C_&amp;vet=1&amp;usg=AI4_-kQ1J_ZSTMgszWgFLNLahs0bVPZsNg&amp;sa=</a:t>
            </a:r>
            <a:r>
              <a:rPr lang="en-US" sz="1400" dirty="0" err="1"/>
              <a:t>X&amp;ved</a:t>
            </a:r>
            <a:r>
              <a:rPr lang="en-US" sz="1400" dirty="0"/>
              <a:t>=2ahUKEwiW-taLsa3nAhURfisKHW_EBtkQ_h0wG3oECAkQBQ#imgrc=B9fauRieN73zTM:&amp;vet=1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C3886-741F-4C53-A5B4-161A8DED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7721"/>
            <a:ext cx="6866494" cy="4119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6200F2-AE8D-4C2F-8BEB-47E01FE0DC73}"/>
              </a:ext>
            </a:extLst>
          </p:cNvPr>
          <p:cNvSpPr txBox="1"/>
          <p:nvPr/>
        </p:nvSpPr>
        <p:spPr>
          <a:xfrm>
            <a:off x="7913716" y="1167721"/>
            <a:ext cx="3757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MVC based application comprises of three main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Model : Represents the data used by the application</a:t>
            </a:r>
          </a:p>
          <a:p>
            <a:r>
              <a:rPr lang="en-US" dirty="0"/>
              <a:t>View : Defines User Interface of the application</a:t>
            </a:r>
          </a:p>
          <a:p>
            <a:r>
              <a:rPr lang="en-US" dirty="0"/>
              <a:t>Controller : contains  application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B51A8-8989-42D1-9F28-126929AAD6ED}"/>
              </a:ext>
            </a:extLst>
          </p:cNvPr>
          <p:cNvSpPr txBox="1"/>
          <p:nvPr/>
        </p:nvSpPr>
        <p:spPr>
          <a:xfrm>
            <a:off x="1918741" y="4946754"/>
            <a:ext cx="7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Blade</a:t>
            </a:r>
          </a:p>
        </p:txBody>
      </p:sp>
    </p:spTree>
    <p:extLst>
      <p:ext uri="{BB962C8B-B14F-4D97-AF65-F5344CB8AC3E}">
        <p14:creationId xmlns:p14="http://schemas.microsoft.com/office/powerpoint/2010/main" val="35612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BC1-6800-4582-993A-0684DC0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Web based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F191-745B-49E7-9BDE-856DF3CBC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on Rails  - Ruby based</a:t>
            </a:r>
          </a:p>
          <a:p>
            <a:r>
              <a:rPr lang="en-US" dirty="0"/>
              <a:t>Django – Python based</a:t>
            </a:r>
          </a:p>
          <a:p>
            <a:r>
              <a:rPr lang="en-US" dirty="0"/>
              <a:t>Express –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ASP.net – C#</a:t>
            </a:r>
          </a:p>
          <a:p>
            <a:r>
              <a:rPr lang="en-US" dirty="0">
                <a:solidFill>
                  <a:srgbClr val="FF0000"/>
                </a:solidFill>
              </a:rPr>
              <a:t>Laravel – PHP</a:t>
            </a:r>
          </a:p>
          <a:p>
            <a:r>
              <a:rPr lang="en-US" dirty="0" err="1"/>
              <a:t>Yii</a:t>
            </a:r>
            <a:r>
              <a:rPr lang="en-US" dirty="0"/>
              <a:t> - PHP</a:t>
            </a:r>
          </a:p>
          <a:p>
            <a:r>
              <a:rPr lang="en-US" dirty="0"/>
              <a:t>Play – Java and Scala</a:t>
            </a:r>
          </a:p>
          <a:p>
            <a:r>
              <a:rPr lang="en-US" dirty="0"/>
              <a:t>CodeIgniter - PHP</a:t>
            </a:r>
          </a:p>
        </p:txBody>
      </p:sp>
    </p:spTree>
    <p:extLst>
      <p:ext uri="{BB962C8B-B14F-4D97-AF65-F5344CB8AC3E}">
        <p14:creationId xmlns:p14="http://schemas.microsoft.com/office/powerpoint/2010/main" val="53602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DC10-D644-473B-8AA3-8D76A21B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937E-B878-4345-B5DC-8D1BEBD2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dirty="0"/>
              <a:t>Laravel is an Open Source framework. </a:t>
            </a:r>
          </a:p>
          <a:p>
            <a:r>
              <a:rPr lang="en-US" dirty="0"/>
              <a:t>It provides a rich set of features to develop Web Applications fast.</a:t>
            </a:r>
          </a:p>
          <a:p>
            <a:pPr marL="0" indent="0">
              <a:buNone/>
            </a:pPr>
            <a:r>
              <a:rPr lang="en-US" dirty="0"/>
              <a:t>Pre-requisite :</a:t>
            </a:r>
          </a:p>
          <a:p>
            <a:r>
              <a:rPr lang="en-US" dirty="0"/>
              <a:t>Familiarity with HTML and PHP</a:t>
            </a:r>
          </a:p>
          <a:p>
            <a:r>
              <a:rPr lang="en-US" dirty="0"/>
              <a:t>Familiarity with Apache web server</a:t>
            </a:r>
          </a:p>
        </p:txBody>
      </p:sp>
    </p:spTree>
    <p:extLst>
      <p:ext uri="{BB962C8B-B14F-4D97-AF65-F5344CB8AC3E}">
        <p14:creationId xmlns:p14="http://schemas.microsoft.com/office/powerpoint/2010/main" val="7250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BD3A-B135-4A10-B16D-5D0183F9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91"/>
          </a:xfrm>
        </p:spPr>
        <p:txBody>
          <a:bodyPr>
            <a:normAutofit fontScale="90000"/>
          </a:bodyPr>
          <a:lstStyle/>
          <a:p>
            <a:r>
              <a:rPr lang="en-US" dirty="0"/>
              <a:t>Laravel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8D16-0740-4A82-AC94-AA9B3FA0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68" y="5732606"/>
            <a:ext cx="10515600" cy="6016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ttps://www.google.com/search?q=laravel+architecture&amp;rlz=1C1CHBD_enLK873LK873&amp;tbm=isch&amp;source=iu&amp;ictx=1&amp;fir=WAmT1eonl1C3qM%253A%252C1Uxowo4_dPVGRM%252C_&amp;vet=1&amp;usg=AI4_-kSv25QYp26aMz02hD7BJ9EMELTSCg&amp;sa=X&amp;ved=2ahUKEwilrLXqs63nAhWBeX0KHchqBBwQ9QEwAHoECAYQAw#imgrc=_&amp;vet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2713D-4040-41B5-85E7-7ADC0446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1197033"/>
            <a:ext cx="7302560" cy="449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9A9483-19CE-418C-9510-CB977B5201AC}"/>
              </a:ext>
            </a:extLst>
          </p:cNvPr>
          <p:cNvSpPr txBox="1"/>
          <p:nvPr/>
        </p:nvSpPr>
        <p:spPr>
          <a:xfrm>
            <a:off x="1918741" y="4946754"/>
            <a:ext cx="7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7E890-9669-4DCD-A227-6EB786A75E09}"/>
              </a:ext>
            </a:extLst>
          </p:cNvPr>
          <p:cNvSpPr txBox="1"/>
          <p:nvPr/>
        </p:nvSpPr>
        <p:spPr>
          <a:xfrm>
            <a:off x="7092846" y="3929921"/>
            <a:ext cx="110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Eloquent</a:t>
            </a:r>
          </a:p>
        </p:txBody>
      </p:sp>
    </p:spTree>
    <p:extLst>
      <p:ext uri="{BB962C8B-B14F-4D97-AF65-F5344CB8AC3E}">
        <p14:creationId xmlns:p14="http://schemas.microsoft.com/office/powerpoint/2010/main" val="223511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433-340E-4EF4-B530-FCFAB7D9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US" dirty="0"/>
              <a:t>Installation on Windows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8994-38A9-49FE-A75F-7D7EA742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>
            <a:normAutofit/>
          </a:bodyPr>
          <a:lstStyle/>
          <a:p>
            <a:r>
              <a:rPr lang="en-US" dirty="0"/>
              <a:t>Laravel uses </a:t>
            </a:r>
            <a:r>
              <a:rPr lang="en-US" dirty="0">
                <a:solidFill>
                  <a:srgbClr val="FF0000"/>
                </a:solidFill>
              </a:rPr>
              <a:t>composer</a:t>
            </a:r>
            <a:r>
              <a:rPr lang="en-US" dirty="0"/>
              <a:t> to manage dependencies. Download and install </a:t>
            </a:r>
            <a:r>
              <a:rPr lang="en-US" dirty="0">
                <a:solidFill>
                  <a:srgbClr val="FF0000"/>
                </a:solidFill>
              </a:rPr>
              <a:t>composer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 https://getcomposer.org/download/ </a:t>
            </a:r>
          </a:p>
          <a:p>
            <a:r>
              <a:rPr lang="en-US" dirty="0"/>
              <a:t>Check the composer installation by typing the following command at the command line.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composer</a:t>
            </a:r>
          </a:p>
          <a:p>
            <a:r>
              <a:rPr lang="en-US" dirty="0"/>
              <a:t>Clone the Laravel to your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composer global require </a:t>
            </a:r>
            <a:r>
              <a:rPr lang="en-US" dirty="0" err="1">
                <a:solidFill>
                  <a:srgbClr val="FF0000"/>
                </a:solidFill>
              </a:rPr>
              <a:t>laravel</a:t>
            </a:r>
            <a:r>
              <a:rPr lang="en-US" dirty="0">
                <a:solidFill>
                  <a:srgbClr val="FF0000"/>
                </a:solidFill>
              </a:rPr>
              <a:t>/installer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4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1407</Words>
  <Application>Microsoft Office PowerPoint</Application>
  <PresentationFormat>Widescreen</PresentationFormat>
  <Paragraphs>308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Web Application Frameworks </vt:lpstr>
      <vt:lpstr>Prerequisites</vt:lpstr>
      <vt:lpstr>What is a web (application) framework</vt:lpstr>
      <vt:lpstr>Software libraries Vs Frameworks</vt:lpstr>
      <vt:lpstr>Model View Controller (MVC) design pattern</vt:lpstr>
      <vt:lpstr>Popular Web based Frameworks</vt:lpstr>
      <vt:lpstr>Laravel</vt:lpstr>
      <vt:lpstr>Laravel Architecture</vt:lpstr>
      <vt:lpstr>Installation on Windows platform</vt:lpstr>
      <vt:lpstr>Installation on Windows platform</vt:lpstr>
      <vt:lpstr>Starting the Laravel server</vt:lpstr>
      <vt:lpstr>Important folders</vt:lpstr>
      <vt:lpstr>app folder</vt:lpstr>
      <vt:lpstr>Important files</vt:lpstr>
      <vt:lpstr>Laravel persistence data</vt:lpstr>
      <vt:lpstr>HTTP Methods</vt:lpstr>
      <vt:lpstr>HTTP Methods</vt:lpstr>
      <vt:lpstr>Web Routing</vt:lpstr>
      <vt:lpstr>Web Routing</vt:lpstr>
      <vt:lpstr>Web Routing</vt:lpstr>
      <vt:lpstr>Web Template engines</vt:lpstr>
      <vt:lpstr>Crating a web template</vt:lpstr>
      <vt:lpstr>Crating a web template</vt:lpstr>
      <vt:lpstr>Quiz</vt:lpstr>
      <vt:lpstr>Quiz</vt:lpstr>
      <vt:lpstr>Quiz</vt:lpstr>
      <vt:lpstr>Template Inheritance</vt:lpstr>
      <vt:lpstr>Template Inheritance</vt:lpstr>
      <vt:lpstr>Organize views in folders</vt:lpstr>
      <vt:lpstr>Passing values to template</vt:lpstr>
      <vt:lpstr>Passing arrays to template</vt:lpstr>
      <vt:lpstr>Using your css and Javscript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for Web Applications</dc:title>
  <dc:creator>Admin</dc:creator>
  <cp:lastModifiedBy>Admin</cp:lastModifiedBy>
  <cp:revision>122</cp:revision>
  <cp:lastPrinted>2020-02-12T01:48:52Z</cp:lastPrinted>
  <dcterms:created xsi:type="dcterms:W3CDTF">2020-01-28T11:09:33Z</dcterms:created>
  <dcterms:modified xsi:type="dcterms:W3CDTF">2020-02-19T04:16:44Z</dcterms:modified>
</cp:coreProperties>
</file>