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91" r:id="rId4"/>
    <p:sldId id="295" r:id="rId5"/>
    <p:sldId id="292" r:id="rId6"/>
    <p:sldId id="293" r:id="rId7"/>
    <p:sldId id="296" r:id="rId8"/>
    <p:sldId id="294" r:id="rId9"/>
    <p:sldId id="297" r:id="rId10"/>
    <p:sldId id="298" r:id="rId11"/>
    <p:sldId id="299" r:id="rId12"/>
    <p:sldId id="300" r:id="rId13"/>
    <p:sldId id="301" r:id="rId14"/>
    <p:sldId id="314" r:id="rId15"/>
    <p:sldId id="312" r:id="rId16"/>
    <p:sldId id="313" r:id="rId17"/>
    <p:sldId id="302" r:id="rId18"/>
    <p:sldId id="303" r:id="rId19"/>
    <p:sldId id="308" r:id="rId20"/>
    <p:sldId id="304" r:id="rId21"/>
    <p:sldId id="305" r:id="rId22"/>
    <p:sldId id="309" r:id="rId23"/>
    <p:sldId id="307" r:id="rId24"/>
    <p:sldId id="306" r:id="rId25"/>
    <p:sldId id="310" r:id="rId26"/>
    <p:sldId id="311" r:id="rId27"/>
    <p:sldId id="315" r:id="rId28"/>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EF89-5152-49DF-A851-0018517B4C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D645D8-BC37-494A-B0B5-0927FC8F2A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71F30-3F23-4D3F-A4B2-34FDFCE507FB}"/>
              </a:ext>
            </a:extLst>
          </p:cNvPr>
          <p:cNvSpPr>
            <a:spLocks noGrp="1"/>
          </p:cNvSpPr>
          <p:nvPr>
            <p:ph type="dt" sz="half" idx="10"/>
          </p:nvPr>
        </p:nvSpPr>
        <p:spPr/>
        <p:txBody>
          <a:bodyPr/>
          <a:lstStyle/>
          <a:p>
            <a:fld id="{906314B9-A1EB-47E8-9266-F8DC645C9123}" type="datetimeFigureOut">
              <a:rPr lang="en-US" smtClean="0"/>
              <a:t>2/26/2020</a:t>
            </a:fld>
            <a:endParaRPr lang="en-US"/>
          </a:p>
        </p:txBody>
      </p:sp>
      <p:sp>
        <p:nvSpPr>
          <p:cNvPr id="5" name="Footer Placeholder 4">
            <a:extLst>
              <a:ext uri="{FF2B5EF4-FFF2-40B4-BE49-F238E27FC236}">
                <a16:creationId xmlns:a16="http://schemas.microsoft.com/office/drawing/2014/main" id="{7DDB70E6-2978-4260-A9B2-7367FB0BD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6FED0-F568-43EE-A045-5AED364C240F}"/>
              </a:ext>
            </a:extLst>
          </p:cNvPr>
          <p:cNvSpPr>
            <a:spLocks noGrp="1"/>
          </p:cNvSpPr>
          <p:nvPr>
            <p:ph type="sldNum" sz="quarter" idx="12"/>
          </p:nvPr>
        </p:nvSpPr>
        <p:spPr/>
        <p:txBody>
          <a:bodyPr/>
          <a:lstStyle/>
          <a:p>
            <a:fld id="{AEF763A2-C5C8-4F68-B7B9-E9BE51CFBBF5}" type="slidenum">
              <a:rPr lang="en-US" smtClean="0"/>
              <a:t>‹#›</a:t>
            </a:fld>
            <a:endParaRPr lang="en-US"/>
          </a:p>
        </p:txBody>
      </p:sp>
    </p:spTree>
    <p:extLst>
      <p:ext uri="{BB962C8B-B14F-4D97-AF65-F5344CB8AC3E}">
        <p14:creationId xmlns:p14="http://schemas.microsoft.com/office/powerpoint/2010/main" val="299955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9596-FFAC-41E7-9456-B0114D2A2F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480E46-E5C6-4334-8A53-2F96B05B8C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14550-1327-489D-8E08-832D1D745F26}"/>
              </a:ext>
            </a:extLst>
          </p:cNvPr>
          <p:cNvSpPr>
            <a:spLocks noGrp="1"/>
          </p:cNvSpPr>
          <p:nvPr>
            <p:ph type="dt" sz="half" idx="10"/>
          </p:nvPr>
        </p:nvSpPr>
        <p:spPr/>
        <p:txBody>
          <a:bodyPr/>
          <a:lstStyle/>
          <a:p>
            <a:fld id="{906314B9-A1EB-47E8-9266-F8DC645C9123}" type="datetimeFigureOut">
              <a:rPr lang="en-US" smtClean="0"/>
              <a:t>2/26/2020</a:t>
            </a:fld>
            <a:endParaRPr lang="en-US"/>
          </a:p>
        </p:txBody>
      </p:sp>
      <p:sp>
        <p:nvSpPr>
          <p:cNvPr id="5" name="Footer Placeholder 4">
            <a:extLst>
              <a:ext uri="{FF2B5EF4-FFF2-40B4-BE49-F238E27FC236}">
                <a16:creationId xmlns:a16="http://schemas.microsoft.com/office/drawing/2014/main" id="{90F4C06F-A1FA-4F91-97F0-02A248613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D8348-C9A8-457A-A47D-517F525227AF}"/>
              </a:ext>
            </a:extLst>
          </p:cNvPr>
          <p:cNvSpPr>
            <a:spLocks noGrp="1"/>
          </p:cNvSpPr>
          <p:nvPr>
            <p:ph type="sldNum" sz="quarter" idx="12"/>
          </p:nvPr>
        </p:nvSpPr>
        <p:spPr/>
        <p:txBody>
          <a:bodyPr/>
          <a:lstStyle/>
          <a:p>
            <a:fld id="{AEF763A2-C5C8-4F68-B7B9-E9BE51CFBBF5}" type="slidenum">
              <a:rPr lang="en-US" smtClean="0"/>
              <a:t>‹#›</a:t>
            </a:fld>
            <a:endParaRPr lang="en-US"/>
          </a:p>
        </p:txBody>
      </p:sp>
    </p:spTree>
    <p:extLst>
      <p:ext uri="{BB962C8B-B14F-4D97-AF65-F5344CB8AC3E}">
        <p14:creationId xmlns:p14="http://schemas.microsoft.com/office/powerpoint/2010/main" val="206723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2FAC8F-580A-46C5-8F6E-CF550A7C04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94AD53-56B4-48B1-9828-0FBAFE3573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86ED72-D7DF-44EC-BACF-A03146E76024}"/>
              </a:ext>
            </a:extLst>
          </p:cNvPr>
          <p:cNvSpPr>
            <a:spLocks noGrp="1"/>
          </p:cNvSpPr>
          <p:nvPr>
            <p:ph type="dt" sz="half" idx="10"/>
          </p:nvPr>
        </p:nvSpPr>
        <p:spPr/>
        <p:txBody>
          <a:bodyPr/>
          <a:lstStyle/>
          <a:p>
            <a:fld id="{906314B9-A1EB-47E8-9266-F8DC645C9123}" type="datetimeFigureOut">
              <a:rPr lang="en-US" smtClean="0"/>
              <a:t>2/26/2020</a:t>
            </a:fld>
            <a:endParaRPr lang="en-US"/>
          </a:p>
        </p:txBody>
      </p:sp>
      <p:sp>
        <p:nvSpPr>
          <p:cNvPr id="5" name="Footer Placeholder 4">
            <a:extLst>
              <a:ext uri="{FF2B5EF4-FFF2-40B4-BE49-F238E27FC236}">
                <a16:creationId xmlns:a16="http://schemas.microsoft.com/office/drawing/2014/main" id="{FD5CDBDB-2FC5-431F-A172-FB4B5FE86D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75D6B-7AEC-40A6-B841-2B025E14E8E8}"/>
              </a:ext>
            </a:extLst>
          </p:cNvPr>
          <p:cNvSpPr>
            <a:spLocks noGrp="1"/>
          </p:cNvSpPr>
          <p:nvPr>
            <p:ph type="sldNum" sz="quarter" idx="12"/>
          </p:nvPr>
        </p:nvSpPr>
        <p:spPr/>
        <p:txBody>
          <a:bodyPr/>
          <a:lstStyle/>
          <a:p>
            <a:fld id="{AEF763A2-C5C8-4F68-B7B9-E9BE51CFBBF5}" type="slidenum">
              <a:rPr lang="en-US" smtClean="0"/>
              <a:t>‹#›</a:t>
            </a:fld>
            <a:endParaRPr lang="en-US"/>
          </a:p>
        </p:txBody>
      </p:sp>
    </p:spTree>
    <p:extLst>
      <p:ext uri="{BB962C8B-B14F-4D97-AF65-F5344CB8AC3E}">
        <p14:creationId xmlns:p14="http://schemas.microsoft.com/office/powerpoint/2010/main" val="175833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78234-6DAF-45A5-9D6F-D33D66F4E2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AA4C2-F08D-4CA0-91EF-0077D4A749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972C9E-207A-432A-98C3-8C8487B50DD5}"/>
              </a:ext>
            </a:extLst>
          </p:cNvPr>
          <p:cNvSpPr>
            <a:spLocks noGrp="1"/>
          </p:cNvSpPr>
          <p:nvPr>
            <p:ph type="dt" sz="half" idx="10"/>
          </p:nvPr>
        </p:nvSpPr>
        <p:spPr/>
        <p:txBody>
          <a:bodyPr/>
          <a:lstStyle/>
          <a:p>
            <a:fld id="{906314B9-A1EB-47E8-9266-F8DC645C9123}" type="datetimeFigureOut">
              <a:rPr lang="en-US" smtClean="0"/>
              <a:t>2/26/2020</a:t>
            </a:fld>
            <a:endParaRPr lang="en-US"/>
          </a:p>
        </p:txBody>
      </p:sp>
      <p:sp>
        <p:nvSpPr>
          <p:cNvPr id="5" name="Footer Placeholder 4">
            <a:extLst>
              <a:ext uri="{FF2B5EF4-FFF2-40B4-BE49-F238E27FC236}">
                <a16:creationId xmlns:a16="http://schemas.microsoft.com/office/drawing/2014/main" id="{6A985474-024D-4ACC-9BFA-3DB215C58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15118-ABCD-4D83-A538-7D09DA173D46}"/>
              </a:ext>
            </a:extLst>
          </p:cNvPr>
          <p:cNvSpPr>
            <a:spLocks noGrp="1"/>
          </p:cNvSpPr>
          <p:nvPr>
            <p:ph type="sldNum" sz="quarter" idx="12"/>
          </p:nvPr>
        </p:nvSpPr>
        <p:spPr/>
        <p:txBody>
          <a:bodyPr/>
          <a:lstStyle/>
          <a:p>
            <a:fld id="{AEF763A2-C5C8-4F68-B7B9-E9BE51CFBBF5}" type="slidenum">
              <a:rPr lang="en-US" smtClean="0"/>
              <a:t>‹#›</a:t>
            </a:fld>
            <a:endParaRPr lang="en-US"/>
          </a:p>
        </p:txBody>
      </p:sp>
    </p:spTree>
    <p:extLst>
      <p:ext uri="{BB962C8B-B14F-4D97-AF65-F5344CB8AC3E}">
        <p14:creationId xmlns:p14="http://schemas.microsoft.com/office/powerpoint/2010/main" val="3436295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4B1DC-F6B3-4564-9F3C-AB9F18BEF8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0EA6D4-76E1-42D7-9ABB-122DA8DEFB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723419-3A2F-4DE6-B14E-0F462FF32D61}"/>
              </a:ext>
            </a:extLst>
          </p:cNvPr>
          <p:cNvSpPr>
            <a:spLocks noGrp="1"/>
          </p:cNvSpPr>
          <p:nvPr>
            <p:ph type="dt" sz="half" idx="10"/>
          </p:nvPr>
        </p:nvSpPr>
        <p:spPr/>
        <p:txBody>
          <a:bodyPr/>
          <a:lstStyle/>
          <a:p>
            <a:fld id="{906314B9-A1EB-47E8-9266-F8DC645C9123}" type="datetimeFigureOut">
              <a:rPr lang="en-US" smtClean="0"/>
              <a:t>2/26/2020</a:t>
            </a:fld>
            <a:endParaRPr lang="en-US"/>
          </a:p>
        </p:txBody>
      </p:sp>
      <p:sp>
        <p:nvSpPr>
          <p:cNvPr id="5" name="Footer Placeholder 4">
            <a:extLst>
              <a:ext uri="{FF2B5EF4-FFF2-40B4-BE49-F238E27FC236}">
                <a16:creationId xmlns:a16="http://schemas.microsoft.com/office/drawing/2014/main" id="{92B26F40-94FA-4BDA-9448-808353AAD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15F53-9A10-4756-97B2-BA1B7A6D7E6B}"/>
              </a:ext>
            </a:extLst>
          </p:cNvPr>
          <p:cNvSpPr>
            <a:spLocks noGrp="1"/>
          </p:cNvSpPr>
          <p:nvPr>
            <p:ph type="sldNum" sz="quarter" idx="12"/>
          </p:nvPr>
        </p:nvSpPr>
        <p:spPr/>
        <p:txBody>
          <a:bodyPr/>
          <a:lstStyle/>
          <a:p>
            <a:fld id="{AEF763A2-C5C8-4F68-B7B9-E9BE51CFBBF5}" type="slidenum">
              <a:rPr lang="en-US" smtClean="0"/>
              <a:t>‹#›</a:t>
            </a:fld>
            <a:endParaRPr lang="en-US"/>
          </a:p>
        </p:txBody>
      </p:sp>
    </p:spTree>
    <p:extLst>
      <p:ext uri="{BB962C8B-B14F-4D97-AF65-F5344CB8AC3E}">
        <p14:creationId xmlns:p14="http://schemas.microsoft.com/office/powerpoint/2010/main" val="1498262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8C6D-A753-4D22-AF10-4942FC6544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3DDBAF-C4DA-40C7-8783-3D7B16998B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42D56F-FA79-43DF-9174-5050C2661D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2BD8DD-5348-4C37-ACAB-14FD3799D45F}"/>
              </a:ext>
            </a:extLst>
          </p:cNvPr>
          <p:cNvSpPr>
            <a:spLocks noGrp="1"/>
          </p:cNvSpPr>
          <p:nvPr>
            <p:ph type="dt" sz="half" idx="10"/>
          </p:nvPr>
        </p:nvSpPr>
        <p:spPr/>
        <p:txBody>
          <a:bodyPr/>
          <a:lstStyle/>
          <a:p>
            <a:fld id="{906314B9-A1EB-47E8-9266-F8DC645C9123}" type="datetimeFigureOut">
              <a:rPr lang="en-US" smtClean="0"/>
              <a:t>2/26/2020</a:t>
            </a:fld>
            <a:endParaRPr lang="en-US"/>
          </a:p>
        </p:txBody>
      </p:sp>
      <p:sp>
        <p:nvSpPr>
          <p:cNvPr id="6" name="Footer Placeholder 5">
            <a:extLst>
              <a:ext uri="{FF2B5EF4-FFF2-40B4-BE49-F238E27FC236}">
                <a16:creationId xmlns:a16="http://schemas.microsoft.com/office/drawing/2014/main" id="{DEF27236-0D6A-447E-8E09-7E4087483A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5C9FC5-432F-4476-8822-A7BE05D7D368}"/>
              </a:ext>
            </a:extLst>
          </p:cNvPr>
          <p:cNvSpPr>
            <a:spLocks noGrp="1"/>
          </p:cNvSpPr>
          <p:nvPr>
            <p:ph type="sldNum" sz="quarter" idx="12"/>
          </p:nvPr>
        </p:nvSpPr>
        <p:spPr/>
        <p:txBody>
          <a:bodyPr/>
          <a:lstStyle/>
          <a:p>
            <a:fld id="{AEF763A2-C5C8-4F68-B7B9-E9BE51CFBBF5}" type="slidenum">
              <a:rPr lang="en-US" smtClean="0"/>
              <a:t>‹#›</a:t>
            </a:fld>
            <a:endParaRPr lang="en-US"/>
          </a:p>
        </p:txBody>
      </p:sp>
    </p:spTree>
    <p:extLst>
      <p:ext uri="{BB962C8B-B14F-4D97-AF65-F5344CB8AC3E}">
        <p14:creationId xmlns:p14="http://schemas.microsoft.com/office/powerpoint/2010/main" val="55447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2A34-224B-4E84-B8EE-B3AC82A6FD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DD7C41-1D91-4AD0-AE62-92DCED1E8C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66BFC-C475-4438-8D75-958397E0E7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825D42-4B37-470B-A5B1-31E20D7FB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4EDD9C-F9A4-43F2-9169-C6110E1527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073B55-6731-41EC-ACB6-28F690FFD71D}"/>
              </a:ext>
            </a:extLst>
          </p:cNvPr>
          <p:cNvSpPr>
            <a:spLocks noGrp="1"/>
          </p:cNvSpPr>
          <p:nvPr>
            <p:ph type="dt" sz="half" idx="10"/>
          </p:nvPr>
        </p:nvSpPr>
        <p:spPr/>
        <p:txBody>
          <a:bodyPr/>
          <a:lstStyle/>
          <a:p>
            <a:fld id="{906314B9-A1EB-47E8-9266-F8DC645C9123}" type="datetimeFigureOut">
              <a:rPr lang="en-US" smtClean="0"/>
              <a:t>2/26/2020</a:t>
            </a:fld>
            <a:endParaRPr lang="en-US"/>
          </a:p>
        </p:txBody>
      </p:sp>
      <p:sp>
        <p:nvSpPr>
          <p:cNvPr id="8" name="Footer Placeholder 7">
            <a:extLst>
              <a:ext uri="{FF2B5EF4-FFF2-40B4-BE49-F238E27FC236}">
                <a16:creationId xmlns:a16="http://schemas.microsoft.com/office/drawing/2014/main" id="{984E6B4E-C6D0-467F-A209-E48AEDFBF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10015F-F38D-4916-9FC9-FFD0DA4F809B}"/>
              </a:ext>
            </a:extLst>
          </p:cNvPr>
          <p:cNvSpPr>
            <a:spLocks noGrp="1"/>
          </p:cNvSpPr>
          <p:nvPr>
            <p:ph type="sldNum" sz="quarter" idx="12"/>
          </p:nvPr>
        </p:nvSpPr>
        <p:spPr/>
        <p:txBody>
          <a:bodyPr/>
          <a:lstStyle/>
          <a:p>
            <a:fld id="{AEF763A2-C5C8-4F68-B7B9-E9BE51CFBBF5}" type="slidenum">
              <a:rPr lang="en-US" smtClean="0"/>
              <a:t>‹#›</a:t>
            </a:fld>
            <a:endParaRPr lang="en-US"/>
          </a:p>
        </p:txBody>
      </p:sp>
    </p:spTree>
    <p:extLst>
      <p:ext uri="{BB962C8B-B14F-4D97-AF65-F5344CB8AC3E}">
        <p14:creationId xmlns:p14="http://schemas.microsoft.com/office/powerpoint/2010/main" val="146960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1C9A-83EE-4832-B0F1-0C1FCFC328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3E18BC-5E65-41E4-9078-EA52C44458D9}"/>
              </a:ext>
            </a:extLst>
          </p:cNvPr>
          <p:cNvSpPr>
            <a:spLocks noGrp="1"/>
          </p:cNvSpPr>
          <p:nvPr>
            <p:ph type="dt" sz="half" idx="10"/>
          </p:nvPr>
        </p:nvSpPr>
        <p:spPr/>
        <p:txBody>
          <a:bodyPr/>
          <a:lstStyle/>
          <a:p>
            <a:fld id="{906314B9-A1EB-47E8-9266-F8DC645C9123}" type="datetimeFigureOut">
              <a:rPr lang="en-US" smtClean="0"/>
              <a:t>2/26/2020</a:t>
            </a:fld>
            <a:endParaRPr lang="en-US"/>
          </a:p>
        </p:txBody>
      </p:sp>
      <p:sp>
        <p:nvSpPr>
          <p:cNvPr id="4" name="Footer Placeholder 3">
            <a:extLst>
              <a:ext uri="{FF2B5EF4-FFF2-40B4-BE49-F238E27FC236}">
                <a16:creationId xmlns:a16="http://schemas.microsoft.com/office/drawing/2014/main" id="{76F691E1-240E-470F-838E-38AE53F73E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55E624-FED3-4E61-A242-57D1283B9F67}"/>
              </a:ext>
            </a:extLst>
          </p:cNvPr>
          <p:cNvSpPr>
            <a:spLocks noGrp="1"/>
          </p:cNvSpPr>
          <p:nvPr>
            <p:ph type="sldNum" sz="quarter" idx="12"/>
          </p:nvPr>
        </p:nvSpPr>
        <p:spPr/>
        <p:txBody>
          <a:bodyPr/>
          <a:lstStyle/>
          <a:p>
            <a:fld id="{AEF763A2-C5C8-4F68-B7B9-E9BE51CFBBF5}" type="slidenum">
              <a:rPr lang="en-US" smtClean="0"/>
              <a:t>‹#›</a:t>
            </a:fld>
            <a:endParaRPr lang="en-US"/>
          </a:p>
        </p:txBody>
      </p:sp>
    </p:spTree>
    <p:extLst>
      <p:ext uri="{BB962C8B-B14F-4D97-AF65-F5344CB8AC3E}">
        <p14:creationId xmlns:p14="http://schemas.microsoft.com/office/powerpoint/2010/main" val="249899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66AD76-84CC-459B-8B85-BA3F8E4937C4}"/>
              </a:ext>
            </a:extLst>
          </p:cNvPr>
          <p:cNvSpPr>
            <a:spLocks noGrp="1"/>
          </p:cNvSpPr>
          <p:nvPr>
            <p:ph type="dt" sz="half" idx="10"/>
          </p:nvPr>
        </p:nvSpPr>
        <p:spPr/>
        <p:txBody>
          <a:bodyPr/>
          <a:lstStyle/>
          <a:p>
            <a:fld id="{906314B9-A1EB-47E8-9266-F8DC645C9123}" type="datetimeFigureOut">
              <a:rPr lang="en-US" smtClean="0"/>
              <a:t>2/26/2020</a:t>
            </a:fld>
            <a:endParaRPr lang="en-US"/>
          </a:p>
        </p:txBody>
      </p:sp>
      <p:sp>
        <p:nvSpPr>
          <p:cNvPr id="3" name="Footer Placeholder 2">
            <a:extLst>
              <a:ext uri="{FF2B5EF4-FFF2-40B4-BE49-F238E27FC236}">
                <a16:creationId xmlns:a16="http://schemas.microsoft.com/office/drawing/2014/main" id="{533064C1-A1CE-4430-8554-6922F43709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67EFF8-9E1C-4614-BDEA-18E4C48200A0}"/>
              </a:ext>
            </a:extLst>
          </p:cNvPr>
          <p:cNvSpPr>
            <a:spLocks noGrp="1"/>
          </p:cNvSpPr>
          <p:nvPr>
            <p:ph type="sldNum" sz="quarter" idx="12"/>
          </p:nvPr>
        </p:nvSpPr>
        <p:spPr/>
        <p:txBody>
          <a:bodyPr/>
          <a:lstStyle/>
          <a:p>
            <a:fld id="{AEF763A2-C5C8-4F68-B7B9-E9BE51CFBBF5}" type="slidenum">
              <a:rPr lang="en-US" smtClean="0"/>
              <a:t>‹#›</a:t>
            </a:fld>
            <a:endParaRPr lang="en-US"/>
          </a:p>
        </p:txBody>
      </p:sp>
    </p:spTree>
    <p:extLst>
      <p:ext uri="{BB962C8B-B14F-4D97-AF65-F5344CB8AC3E}">
        <p14:creationId xmlns:p14="http://schemas.microsoft.com/office/powerpoint/2010/main" val="112827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A05F-6C4A-4F69-897F-BD6CC7E85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753C40-1C13-4953-AB57-5F7EA837F0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4A3652-2610-4798-BA85-87A3C5391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13788B-6D3E-4745-BE99-6ED40F57DF65}"/>
              </a:ext>
            </a:extLst>
          </p:cNvPr>
          <p:cNvSpPr>
            <a:spLocks noGrp="1"/>
          </p:cNvSpPr>
          <p:nvPr>
            <p:ph type="dt" sz="half" idx="10"/>
          </p:nvPr>
        </p:nvSpPr>
        <p:spPr/>
        <p:txBody>
          <a:bodyPr/>
          <a:lstStyle/>
          <a:p>
            <a:fld id="{906314B9-A1EB-47E8-9266-F8DC645C9123}" type="datetimeFigureOut">
              <a:rPr lang="en-US" smtClean="0"/>
              <a:t>2/26/2020</a:t>
            </a:fld>
            <a:endParaRPr lang="en-US"/>
          </a:p>
        </p:txBody>
      </p:sp>
      <p:sp>
        <p:nvSpPr>
          <p:cNvPr id="6" name="Footer Placeholder 5">
            <a:extLst>
              <a:ext uri="{FF2B5EF4-FFF2-40B4-BE49-F238E27FC236}">
                <a16:creationId xmlns:a16="http://schemas.microsoft.com/office/drawing/2014/main" id="{AE46CA08-7477-4322-BBE9-E9904EF2F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E6D8DD-4206-4109-803D-464601DD61B9}"/>
              </a:ext>
            </a:extLst>
          </p:cNvPr>
          <p:cNvSpPr>
            <a:spLocks noGrp="1"/>
          </p:cNvSpPr>
          <p:nvPr>
            <p:ph type="sldNum" sz="quarter" idx="12"/>
          </p:nvPr>
        </p:nvSpPr>
        <p:spPr/>
        <p:txBody>
          <a:bodyPr/>
          <a:lstStyle/>
          <a:p>
            <a:fld id="{AEF763A2-C5C8-4F68-B7B9-E9BE51CFBBF5}" type="slidenum">
              <a:rPr lang="en-US" smtClean="0"/>
              <a:t>‹#›</a:t>
            </a:fld>
            <a:endParaRPr lang="en-US"/>
          </a:p>
        </p:txBody>
      </p:sp>
    </p:spTree>
    <p:extLst>
      <p:ext uri="{BB962C8B-B14F-4D97-AF65-F5344CB8AC3E}">
        <p14:creationId xmlns:p14="http://schemas.microsoft.com/office/powerpoint/2010/main" val="58364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1318-1F18-4E2D-A302-2B70F78915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F75902-B239-4020-A8C7-4575026A92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A9E5CC-D066-4EC8-AE8F-6397BD605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B63AFC-F070-4310-9360-9045AF05C681}"/>
              </a:ext>
            </a:extLst>
          </p:cNvPr>
          <p:cNvSpPr>
            <a:spLocks noGrp="1"/>
          </p:cNvSpPr>
          <p:nvPr>
            <p:ph type="dt" sz="half" idx="10"/>
          </p:nvPr>
        </p:nvSpPr>
        <p:spPr/>
        <p:txBody>
          <a:bodyPr/>
          <a:lstStyle/>
          <a:p>
            <a:fld id="{906314B9-A1EB-47E8-9266-F8DC645C9123}" type="datetimeFigureOut">
              <a:rPr lang="en-US" smtClean="0"/>
              <a:t>2/26/2020</a:t>
            </a:fld>
            <a:endParaRPr lang="en-US"/>
          </a:p>
        </p:txBody>
      </p:sp>
      <p:sp>
        <p:nvSpPr>
          <p:cNvPr id="6" name="Footer Placeholder 5">
            <a:extLst>
              <a:ext uri="{FF2B5EF4-FFF2-40B4-BE49-F238E27FC236}">
                <a16:creationId xmlns:a16="http://schemas.microsoft.com/office/drawing/2014/main" id="{5991D88A-E176-44E6-9E55-B6651CDB2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04ADC6-BEA5-4464-ACCE-F4482897FD28}"/>
              </a:ext>
            </a:extLst>
          </p:cNvPr>
          <p:cNvSpPr>
            <a:spLocks noGrp="1"/>
          </p:cNvSpPr>
          <p:nvPr>
            <p:ph type="sldNum" sz="quarter" idx="12"/>
          </p:nvPr>
        </p:nvSpPr>
        <p:spPr/>
        <p:txBody>
          <a:bodyPr/>
          <a:lstStyle/>
          <a:p>
            <a:fld id="{AEF763A2-C5C8-4F68-B7B9-E9BE51CFBBF5}" type="slidenum">
              <a:rPr lang="en-US" smtClean="0"/>
              <a:t>‹#›</a:t>
            </a:fld>
            <a:endParaRPr lang="en-US"/>
          </a:p>
        </p:txBody>
      </p:sp>
    </p:spTree>
    <p:extLst>
      <p:ext uri="{BB962C8B-B14F-4D97-AF65-F5344CB8AC3E}">
        <p14:creationId xmlns:p14="http://schemas.microsoft.com/office/powerpoint/2010/main" val="3486554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0D9743-0BA8-4C82-A6C3-96CD8FD45B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15293D-7BCB-46EF-BF47-72ACE62A33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7CAF0-2A59-49BD-A351-0E250CADC3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314B9-A1EB-47E8-9266-F8DC645C9123}" type="datetimeFigureOut">
              <a:rPr lang="en-US" smtClean="0"/>
              <a:t>2/26/2020</a:t>
            </a:fld>
            <a:endParaRPr lang="en-US"/>
          </a:p>
        </p:txBody>
      </p:sp>
      <p:sp>
        <p:nvSpPr>
          <p:cNvPr id="5" name="Footer Placeholder 4">
            <a:extLst>
              <a:ext uri="{FF2B5EF4-FFF2-40B4-BE49-F238E27FC236}">
                <a16:creationId xmlns:a16="http://schemas.microsoft.com/office/drawing/2014/main" id="{D1C6AC93-BE95-4446-9580-985E99D894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AA6567-93B9-45B8-B23A-946BB2399C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763A2-C5C8-4F68-B7B9-E9BE51CFBBF5}" type="slidenum">
              <a:rPr lang="en-US" smtClean="0"/>
              <a:t>‹#›</a:t>
            </a:fld>
            <a:endParaRPr lang="en-US"/>
          </a:p>
        </p:txBody>
      </p:sp>
    </p:spTree>
    <p:extLst>
      <p:ext uri="{BB962C8B-B14F-4D97-AF65-F5344CB8AC3E}">
        <p14:creationId xmlns:p14="http://schemas.microsoft.com/office/powerpoint/2010/main" val="1129715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laravel.com/docs/5.8/migration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8315-D2DE-489D-901C-49CA7F51C5AF}"/>
              </a:ext>
            </a:extLst>
          </p:cNvPr>
          <p:cNvSpPr>
            <a:spLocks noGrp="1"/>
          </p:cNvSpPr>
          <p:nvPr>
            <p:ph type="ctrTitle"/>
          </p:nvPr>
        </p:nvSpPr>
        <p:spPr/>
        <p:txBody>
          <a:bodyPr/>
          <a:lstStyle/>
          <a:p>
            <a:r>
              <a:rPr lang="en-US" dirty="0"/>
              <a:t>Laravel Controllers</a:t>
            </a:r>
          </a:p>
        </p:txBody>
      </p:sp>
      <p:sp>
        <p:nvSpPr>
          <p:cNvPr id="3" name="Subtitle 2">
            <a:extLst>
              <a:ext uri="{FF2B5EF4-FFF2-40B4-BE49-F238E27FC236}">
                <a16:creationId xmlns:a16="http://schemas.microsoft.com/office/drawing/2014/main" id="{42E4CC16-05EA-4EA2-8625-04992B7BEA8B}"/>
              </a:ext>
            </a:extLst>
          </p:cNvPr>
          <p:cNvSpPr>
            <a:spLocks noGrp="1"/>
          </p:cNvSpPr>
          <p:nvPr>
            <p:ph type="subTitle" idx="1"/>
          </p:nvPr>
        </p:nvSpPr>
        <p:spPr/>
        <p:txBody>
          <a:bodyPr/>
          <a:lstStyle/>
          <a:p>
            <a:r>
              <a:rPr lang="en-US" dirty="0"/>
              <a:t>Dr. </a:t>
            </a:r>
            <a:r>
              <a:rPr lang="en-US" dirty="0" err="1"/>
              <a:t>Damitha</a:t>
            </a:r>
            <a:r>
              <a:rPr lang="en-US" dirty="0"/>
              <a:t> </a:t>
            </a:r>
            <a:r>
              <a:rPr lang="en-US" dirty="0" err="1"/>
              <a:t>Karunaratna</a:t>
            </a:r>
            <a:endParaRPr lang="en-US" dirty="0"/>
          </a:p>
        </p:txBody>
      </p:sp>
    </p:spTree>
    <p:extLst>
      <p:ext uri="{BB962C8B-B14F-4D97-AF65-F5344CB8AC3E}">
        <p14:creationId xmlns:p14="http://schemas.microsoft.com/office/powerpoint/2010/main" val="964804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C98D-4C5D-4DE4-8C2C-B00816E031A4}"/>
              </a:ext>
            </a:extLst>
          </p:cNvPr>
          <p:cNvSpPr>
            <a:spLocks noGrp="1"/>
          </p:cNvSpPr>
          <p:nvPr>
            <p:ph type="title"/>
          </p:nvPr>
        </p:nvSpPr>
        <p:spPr/>
        <p:txBody>
          <a:bodyPr/>
          <a:lstStyle/>
          <a:p>
            <a:r>
              <a:rPr lang="en-US" dirty="0"/>
              <a:t>Laravel Migrations</a:t>
            </a:r>
          </a:p>
        </p:txBody>
      </p:sp>
      <p:sp>
        <p:nvSpPr>
          <p:cNvPr id="3" name="Content Placeholder 2">
            <a:extLst>
              <a:ext uri="{FF2B5EF4-FFF2-40B4-BE49-F238E27FC236}">
                <a16:creationId xmlns:a16="http://schemas.microsoft.com/office/drawing/2014/main" id="{F17A3E43-9B5E-4713-AD62-3EC8E855FB5B}"/>
              </a:ext>
            </a:extLst>
          </p:cNvPr>
          <p:cNvSpPr>
            <a:spLocks noGrp="1"/>
          </p:cNvSpPr>
          <p:nvPr>
            <p:ph idx="1"/>
          </p:nvPr>
        </p:nvSpPr>
        <p:spPr>
          <a:xfrm>
            <a:off x="838200" y="1270000"/>
            <a:ext cx="10515600" cy="4906963"/>
          </a:xfrm>
        </p:spPr>
        <p:txBody>
          <a:bodyPr/>
          <a:lstStyle/>
          <a:p>
            <a:r>
              <a:rPr lang="en-US" dirty="0"/>
              <a:t>Laravel migration enable you to create/modify tables in your database.</a:t>
            </a:r>
          </a:p>
          <a:p>
            <a:r>
              <a:rPr lang="en-US" dirty="0"/>
              <a:t>A migration only runs a single time.</a:t>
            </a:r>
          </a:p>
          <a:p>
            <a:r>
              <a:rPr lang="en-US" dirty="0"/>
              <a:t>Migrations runs forward – If you want to undo a change it should be done by creating a new migration.</a:t>
            </a:r>
          </a:p>
          <a:p>
            <a:r>
              <a:rPr lang="en-US" dirty="0"/>
              <a:t>Type the following commands to activate the migrations provided by the Laravel after creating the database you have configured in the </a:t>
            </a:r>
            <a:r>
              <a:rPr lang="en-US" dirty="0">
                <a:solidFill>
                  <a:srgbClr val="FF0000"/>
                </a:solidFill>
              </a:rPr>
              <a:t>.env </a:t>
            </a:r>
            <a:r>
              <a:rPr lang="en-US" dirty="0"/>
              <a:t>file.</a:t>
            </a:r>
          </a:p>
          <a:p>
            <a:pPr marL="0" indent="0">
              <a:buNone/>
            </a:pPr>
            <a:r>
              <a:rPr lang="en-US" dirty="0"/>
              <a:t>	</a:t>
            </a:r>
            <a:r>
              <a:rPr lang="en-US" dirty="0">
                <a:solidFill>
                  <a:srgbClr val="FF0000"/>
                </a:solidFill>
              </a:rPr>
              <a:t>php artisan migrate</a:t>
            </a:r>
          </a:p>
          <a:p>
            <a:r>
              <a:rPr lang="en-US" dirty="0"/>
              <a:t>All migrations are stored in the app/database/migrations folder.</a:t>
            </a:r>
          </a:p>
        </p:txBody>
      </p:sp>
    </p:spTree>
    <p:extLst>
      <p:ext uri="{BB962C8B-B14F-4D97-AF65-F5344CB8AC3E}">
        <p14:creationId xmlns:p14="http://schemas.microsoft.com/office/powerpoint/2010/main" val="281919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4E68-27DE-44C7-A4BE-7ED152A970D3}"/>
              </a:ext>
            </a:extLst>
          </p:cNvPr>
          <p:cNvSpPr>
            <a:spLocks noGrp="1"/>
          </p:cNvSpPr>
          <p:nvPr>
            <p:ph type="title"/>
          </p:nvPr>
        </p:nvSpPr>
        <p:spPr/>
        <p:txBody>
          <a:bodyPr/>
          <a:lstStyle/>
          <a:p>
            <a:r>
              <a:rPr lang="en-US" dirty="0"/>
              <a:t>Laravel Models</a:t>
            </a:r>
          </a:p>
        </p:txBody>
      </p:sp>
      <p:sp>
        <p:nvSpPr>
          <p:cNvPr id="3" name="Content Placeholder 2">
            <a:extLst>
              <a:ext uri="{FF2B5EF4-FFF2-40B4-BE49-F238E27FC236}">
                <a16:creationId xmlns:a16="http://schemas.microsoft.com/office/drawing/2014/main" id="{43EDE8E3-1957-4F25-8658-945A2F387D75}"/>
              </a:ext>
            </a:extLst>
          </p:cNvPr>
          <p:cNvSpPr>
            <a:spLocks noGrp="1"/>
          </p:cNvSpPr>
          <p:nvPr>
            <p:ph idx="1"/>
          </p:nvPr>
        </p:nvSpPr>
        <p:spPr>
          <a:xfrm>
            <a:off x="838200" y="1422400"/>
            <a:ext cx="10515600" cy="4754563"/>
          </a:xfrm>
        </p:spPr>
        <p:txBody>
          <a:bodyPr/>
          <a:lstStyle/>
          <a:p>
            <a:r>
              <a:rPr lang="en-US" dirty="0"/>
              <a:t>A model represents a table in the database.</a:t>
            </a:r>
          </a:p>
          <a:p>
            <a:r>
              <a:rPr lang="en-US" dirty="0"/>
              <a:t>All data management of a table can be done in a DBMS independent manner through its corresponding model.</a:t>
            </a:r>
          </a:p>
          <a:p>
            <a:r>
              <a:rPr lang="en-US" dirty="0"/>
              <a:t>By convention a model is given a singular noun (with a capital first character) whereas its corresponding table carries a plural noun.</a:t>
            </a:r>
          </a:p>
          <a:p>
            <a:pPr marL="0" indent="0">
              <a:buNone/>
            </a:pPr>
            <a:r>
              <a:rPr lang="en-US" dirty="0"/>
              <a:t>	Example : Model name – Student</a:t>
            </a:r>
          </a:p>
          <a:p>
            <a:pPr marL="0" indent="0">
              <a:buNone/>
            </a:pPr>
            <a:r>
              <a:rPr lang="en-US" dirty="0"/>
              <a:t>                              table name – students</a:t>
            </a:r>
          </a:p>
          <a:p>
            <a:pPr marL="0" indent="0">
              <a:buNone/>
            </a:pPr>
            <a:endParaRPr lang="en-US" dirty="0"/>
          </a:p>
        </p:txBody>
      </p:sp>
    </p:spTree>
    <p:extLst>
      <p:ext uri="{BB962C8B-B14F-4D97-AF65-F5344CB8AC3E}">
        <p14:creationId xmlns:p14="http://schemas.microsoft.com/office/powerpoint/2010/main" val="3738141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82DC-9BAB-442D-872F-BFF4EA4834B3}"/>
              </a:ext>
            </a:extLst>
          </p:cNvPr>
          <p:cNvSpPr>
            <a:spLocks noGrp="1"/>
          </p:cNvSpPr>
          <p:nvPr>
            <p:ph type="title"/>
          </p:nvPr>
        </p:nvSpPr>
        <p:spPr/>
        <p:txBody>
          <a:bodyPr/>
          <a:lstStyle/>
          <a:p>
            <a:r>
              <a:rPr lang="en-US" dirty="0"/>
              <a:t>Create a model class and a migration</a:t>
            </a:r>
          </a:p>
        </p:txBody>
      </p:sp>
      <p:sp>
        <p:nvSpPr>
          <p:cNvPr id="3" name="Content Placeholder 2">
            <a:extLst>
              <a:ext uri="{FF2B5EF4-FFF2-40B4-BE49-F238E27FC236}">
                <a16:creationId xmlns:a16="http://schemas.microsoft.com/office/drawing/2014/main" id="{39A51059-7348-4286-A3FE-D93E683EC3F6}"/>
              </a:ext>
            </a:extLst>
          </p:cNvPr>
          <p:cNvSpPr>
            <a:spLocks noGrp="1"/>
          </p:cNvSpPr>
          <p:nvPr>
            <p:ph idx="1"/>
          </p:nvPr>
        </p:nvSpPr>
        <p:spPr/>
        <p:txBody>
          <a:bodyPr/>
          <a:lstStyle/>
          <a:p>
            <a:pPr marL="0" indent="0">
              <a:buNone/>
            </a:pPr>
            <a:r>
              <a:rPr lang="en-US" dirty="0"/>
              <a:t>Command</a:t>
            </a:r>
          </a:p>
          <a:p>
            <a:pPr marL="457200" lvl="1" indent="0">
              <a:buNone/>
            </a:pPr>
            <a:r>
              <a:rPr lang="en-US" sz="2800" dirty="0">
                <a:solidFill>
                  <a:srgbClr val="FF0000"/>
                </a:solidFill>
              </a:rPr>
              <a:t>php artisan </a:t>
            </a:r>
            <a:r>
              <a:rPr lang="en-US" sz="2800" dirty="0" err="1">
                <a:solidFill>
                  <a:srgbClr val="FF0000"/>
                </a:solidFill>
              </a:rPr>
              <a:t>make:model</a:t>
            </a:r>
            <a:r>
              <a:rPr lang="en-US" sz="2800" dirty="0">
                <a:solidFill>
                  <a:srgbClr val="FF0000"/>
                </a:solidFill>
              </a:rPr>
              <a:t> Student –m</a:t>
            </a:r>
          </a:p>
          <a:p>
            <a:pPr marL="457200" lvl="1" indent="0">
              <a:buNone/>
            </a:pPr>
            <a:endParaRPr lang="en-US" sz="2800" dirty="0">
              <a:solidFill>
                <a:srgbClr val="FF0000"/>
              </a:solidFill>
            </a:endParaRPr>
          </a:p>
          <a:p>
            <a:pPr lvl="1"/>
            <a:r>
              <a:rPr lang="en-US" sz="2800" dirty="0"/>
              <a:t>Creates a class with the name “</a:t>
            </a:r>
            <a:r>
              <a:rPr lang="en-US" sz="2800" dirty="0" err="1">
                <a:solidFill>
                  <a:srgbClr val="FF0000"/>
                </a:solidFill>
              </a:rPr>
              <a:t>Student.php</a:t>
            </a:r>
            <a:r>
              <a:rPr lang="en-US" sz="2800" dirty="0"/>
              <a:t>” in your </a:t>
            </a:r>
            <a:r>
              <a:rPr lang="en-US" sz="2800" dirty="0">
                <a:solidFill>
                  <a:srgbClr val="FF0000"/>
                </a:solidFill>
              </a:rPr>
              <a:t>app</a:t>
            </a:r>
            <a:r>
              <a:rPr lang="en-US" sz="2800" dirty="0"/>
              <a:t> folder.</a:t>
            </a:r>
          </a:p>
          <a:p>
            <a:pPr lvl="1"/>
            <a:r>
              <a:rPr lang="en-US" sz="2800" dirty="0"/>
              <a:t>A migration file in the </a:t>
            </a:r>
            <a:r>
              <a:rPr lang="en-US" sz="2800" dirty="0">
                <a:solidFill>
                  <a:srgbClr val="FF0000"/>
                </a:solidFill>
              </a:rPr>
              <a:t>app/database/migrations </a:t>
            </a:r>
            <a:r>
              <a:rPr lang="en-US" sz="2800" dirty="0"/>
              <a:t>folder</a:t>
            </a:r>
          </a:p>
        </p:txBody>
      </p:sp>
    </p:spTree>
    <p:extLst>
      <p:ext uri="{BB962C8B-B14F-4D97-AF65-F5344CB8AC3E}">
        <p14:creationId xmlns:p14="http://schemas.microsoft.com/office/powerpoint/2010/main" val="3482473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D1DF-13A9-4190-BCD5-3203DDF1BE55}"/>
              </a:ext>
            </a:extLst>
          </p:cNvPr>
          <p:cNvSpPr>
            <a:spLocks noGrp="1"/>
          </p:cNvSpPr>
          <p:nvPr>
            <p:ph type="title"/>
          </p:nvPr>
        </p:nvSpPr>
        <p:spPr>
          <a:xfrm>
            <a:off x="838200" y="365126"/>
            <a:ext cx="10515600" cy="566528"/>
          </a:xfrm>
        </p:spPr>
        <p:txBody>
          <a:bodyPr>
            <a:normAutofit fontScale="90000"/>
          </a:bodyPr>
          <a:lstStyle/>
          <a:p>
            <a:r>
              <a:rPr lang="en-US" dirty="0"/>
              <a:t>Content of the migration file</a:t>
            </a:r>
          </a:p>
        </p:txBody>
      </p:sp>
      <p:sp>
        <p:nvSpPr>
          <p:cNvPr id="3" name="Content Placeholder 2">
            <a:extLst>
              <a:ext uri="{FF2B5EF4-FFF2-40B4-BE49-F238E27FC236}">
                <a16:creationId xmlns:a16="http://schemas.microsoft.com/office/drawing/2014/main" id="{81870EB3-417A-47AC-A84C-6FD0BE3081A1}"/>
              </a:ext>
            </a:extLst>
          </p:cNvPr>
          <p:cNvSpPr>
            <a:spLocks noGrp="1"/>
          </p:cNvSpPr>
          <p:nvPr>
            <p:ph idx="1"/>
          </p:nvPr>
        </p:nvSpPr>
        <p:spPr>
          <a:xfrm>
            <a:off x="838200" y="931654"/>
            <a:ext cx="10515600" cy="5245309"/>
          </a:xfrm>
        </p:spPr>
        <p:txBody>
          <a:bodyPr>
            <a:normAutofit fontScale="70000" lnSpcReduction="20000"/>
          </a:bodyPr>
          <a:lstStyle/>
          <a:p>
            <a:pPr marL="0" indent="0">
              <a:buNone/>
            </a:pPr>
            <a:r>
              <a:rPr lang="en-US" dirty="0"/>
              <a:t>class </a:t>
            </a:r>
            <a:r>
              <a:rPr lang="en-US" dirty="0" err="1"/>
              <a:t>CreateStudentsTable</a:t>
            </a:r>
            <a:r>
              <a:rPr lang="en-US" dirty="0"/>
              <a:t> extends Migration{</a:t>
            </a:r>
          </a:p>
          <a:p>
            <a:pPr marL="0" indent="0">
              <a:buNone/>
            </a:pPr>
            <a:r>
              <a:rPr lang="en-US" dirty="0"/>
              <a:t>public function up()</a:t>
            </a:r>
          </a:p>
          <a:p>
            <a:pPr marL="0" indent="0">
              <a:buNone/>
            </a:pPr>
            <a:r>
              <a:rPr lang="en-US" dirty="0"/>
              <a:t>    {</a:t>
            </a:r>
          </a:p>
          <a:p>
            <a:pPr marL="0" indent="0">
              <a:buNone/>
            </a:pPr>
            <a:r>
              <a:rPr lang="en-US" dirty="0"/>
              <a:t>        Schema::create('students', function (Blueprint $table) {</a:t>
            </a:r>
          </a:p>
          <a:p>
            <a:pPr marL="0" indent="0">
              <a:buNone/>
            </a:pPr>
            <a:r>
              <a:rPr lang="en-US" dirty="0"/>
              <a:t>            $table-&gt;</a:t>
            </a:r>
            <a:r>
              <a:rPr lang="en-US" dirty="0" err="1"/>
              <a:t>bigIncrements</a:t>
            </a:r>
            <a:r>
              <a:rPr lang="en-US" dirty="0"/>
              <a:t>('id');</a:t>
            </a:r>
          </a:p>
          <a:p>
            <a:pPr marL="0" indent="0">
              <a:buNone/>
            </a:pPr>
            <a:r>
              <a:rPr lang="en-US" dirty="0"/>
              <a:t>            $table-&gt;timestamps();</a:t>
            </a:r>
          </a:p>
          <a:p>
            <a:pPr marL="0" indent="0">
              <a:buNone/>
            </a:pPr>
            <a:r>
              <a:rPr lang="en-US" dirty="0"/>
              <a:t>        });</a:t>
            </a:r>
          </a:p>
          <a:p>
            <a:pPr marL="0" indent="0">
              <a:buNone/>
            </a:pPr>
            <a:r>
              <a:rPr lang="en-US" dirty="0"/>
              <a:t>    }</a:t>
            </a:r>
          </a:p>
          <a:p>
            <a:pPr marL="0" indent="0">
              <a:buNone/>
            </a:pPr>
            <a:r>
              <a:rPr lang="en-US" dirty="0"/>
              <a:t>    public function down()</a:t>
            </a:r>
          </a:p>
          <a:p>
            <a:pPr marL="0" indent="0">
              <a:buNone/>
            </a:pPr>
            <a:r>
              <a:rPr lang="en-US" dirty="0"/>
              <a:t>    {</a:t>
            </a:r>
          </a:p>
          <a:p>
            <a:pPr marL="0" indent="0">
              <a:buNone/>
            </a:pPr>
            <a:r>
              <a:rPr lang="en-US" dirty="0"/>
              <a:t>        Schema::</a:t>
            </a:r>
            <a:r>
              <a:rPr lang="en-US" dirty="0" err="1"/>
              <a:t>dropIfExists</a:t>
            </a:r>
            <a:r>
              <a:rPr lang="en-US" dirty="0"/>
              <a:t>('students');</a:t>
            </a:r>
          </a:p>
          <a:p>
            <a:pPr marL="0" indent="0">
              <a:buNone/>
            </a:pPr>
            <a:r>
              <a:rPr lang="en-US" dirty="0"/>
              <a:t>    }</a:t>
            </a:r>
          </a:p>
          <a:p>
            <a:pPr marL="0" indent="0">
              <a:buNone/>
            </a:pPr>
            <a:r>
              <a:rPr lang="en-US" dirty="0"/>
              <a:t>}</a:t>
            </a:r>
          </a:p>
          <a:p>
            <a:endParaRPr lang="en-US" dirty="0"/>
          </a:p>
          <a:p>
            <a:r>
              <a:rPr lang="en-US" dirty="0">
                <a:hlinkClick r:id="rId2"/>
              </a:rPr>
              <a:t>https://laravel.com/docs/5.8/migrations</a:t>
            </a:r>
            <a:endParaRPr lang="en-US" dirty="0"/>
          </a:p>
        </p:txBody>
      </p:sp>
      <p:sp>
        <p:nvSpPr>
          <p:cNvPr id="4" name="Speech Bubble: Rectangle 3">
            <a:extLst>
              <a:ext uri="{FF2B5EF4-FFF2-40B4-BE49-F238E27FC236}">
                <a16:creationId xmlns:a16="http://schemas.microsoft.com/office/drawing/2014/main" id="{EE4D0BC8-782B-47C5-BE4F-17D3A9345E05}"/>
              </a:ext>
            </a:extLst>
          </p:cNvPr>
          <p:cNvSpPr/>
          <p:nvPr/>
        </p:nvSpPr>
        <p:spPr>
          <a:xfrm>
            <a:off x="6589060" y="1156447"/>
            <a:ext cx="3240740" cy="739588"/>
          </a:xfrm>
          <a:prstGeom prst="wedgeRectCallout">
            <a:avLst>
              <a:gd name="adj1" fmla="val -148356"/>
              <a:gd name="adj2" fmla="val -12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executed during the migration</a:t>
            </a:r>
          </a:p>
        </p:txBody>
      </p:sp>
      <p:sp>
        <p:nvSpPr>
          <p:cNvPr id="5" name="Speech Bubble: Rectangle 4">
            <a:extLst>
              <a:ext uri="{FF2B5EF4-FFF2-40B4-BE49-F238E27FC236}">
                <a16:creationId xmlns:a16="http://schemas.microsoft.com/office/drawing/2014/main" id="{6FB12502-9627-4E5A-80D3-3F84AD886B41}"/>
              </a:ext>
            </a:extLst>
          </p:cNvPr>
          <p:cNvSpPr/>
          <p:nvPr/>
        </p:nvSpPr>
        <p:spPr>
          <a:xfrm>
            <a:off x="7279343" y="3850341"/>
            <a:ext cx="3240740" cy="739588"/>
          </a:xfrm>
          <a:prstGeom prst="wedgeRectCallout">
            <a:avLst>
              <a:gd name="adj1" fmla="val -130514"/>
              <a:gd name="adj2" fmla="val -69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executed during the rollback</a:t>
            </a:r>
          </a:p>
        </p:txBody>
      </p:sp>
      <p:sp>
        <p:nvSpPr>
          <p:cNvPr id="6" name="Speech Bubble: Rectangle 5">
            <a:extLst>
              <a:ext uri="{FF2B5EF4-FFF2-40B4-BE49-F238E27FC236}">
                <a16:creationId xmlns:a16="http://schemas.microsoft.com/office/drawing/2014/main" id="{0174A516-5320-4BDF-AF4E-318368F0D9C1}"/>
              </a:ext>
            </a:extLst>
          </p:cNvPr>
          <p:cNvSpPr/>
          <p:nvPr/>
        </p:nvSpPr>
        <p:spPr>
          <a:xfrm>
            <a:off x="7700684" y="2503394"/>
            <a:ext cx="3240740" cy="739588"/>
          </a:xfrm>
          <a:prstGeom prst="wedgeRectCallout">
            <a:avLst>
              <a:gd name="adj1" fmla="val -130514"/>
              <a:gd name="adj2" fmla="val -69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Defines the structure of the table</a:t>
            </a:r>
          </a:p>
        </p:txBody>
      </p:sp>
    </p:spTree>
    <p:extLst>
      <p:ext uri="{BB962C8B-B14F-4D97-AF65-F5344CB8AC3E}">
        <p14:creationId xmlns:p14="http://schemas.microsoft.com/office/powerpoint/2010/main" val="1967382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C92D-5F60-4BE9-8003-A2675EBC6139}"/>
              </a:ext>
            </a:extLst>
          </p:cNvPr>
          <p:cNvSpPr>
            <a:spLocks noGrp="1"/>
          </p:cNvSpPr>
          <p:nvPr>
            <p:ph type="title"/>
          </p:nvPr>
        </p:nvSpPr>
        <p:spPr/>
        <p:txBody>
          <a:bodyPr/>
          <a:lstStyle/>
          <a:p>
            <a:r>
              <a:rPr lang="en-US" dirty="0"/>
              <a:t>Structure of the migration class</a:t>
            </a:r>
          </a:p>
        </p:txBody>
      </p:sp>
      <p:sp>
        <p:nvSpPr>
          <p:cNvPr id="3" name="Content Placeholder 2">
            <a:extLst>
              <a:ext uri="{FF2B5EF4-FFF2-40B4-BE49-F238E27FC236}">
                <a16:creationId xmlns:a16="http://schemas.microsoft.com/office/drawing/2014/main" id="{B416824B-6C92-4843-BBF1-CB47103CDECB}"/>
              </a:ext>
            </a:extLst>
          </p:cNvPr>
          <p:cNvSpPr>
            <a:spLocks noGrp="1"/>
          </p:cNvSpPr>
          <p:nvPr>
            <p:ph idx="1"/>
          </p:nvPr>
        </p:nvSpPr>
        <p:spPr>
          <a:xfrm>
            <a:off x="838200" y="1380226"/>
            <a:ext cx="10515600" cy="4796737"/>
          </a:xfrm>
        </p:spPr>
        <p:txBody>
          <a:bodyPr>
            <a:normAutofit fontScale="92500"/>
          </a:bodyPr>
          <a:lstStyle/>
          <a:p>
            <a:r>
              <a:rPr lang="en-US" dirty="0"/>
              <a:t>All migrations are placed in the </a:t>
            </a:r>
            <a:r>
              <a:rPr lang="en-US" dirty="0">
                <a:solidFill>
                  <a:srgbClr val="FF0000"/>
                </a:solidFill>
              </a:rPr>
              <a:t>database/migrations </a:t>
            </a:r>
            <a:r>
              <a:rPr lang="en-US" dirty="0"/>
              <a:t>folder. </a:t>
            </a:r>
          </a:p>
          <a:p>
            <a:r>
              <a:rPr lang="en-US" dirty="0"/>
              <a:t>Every migration file name contains a timestamp which allows Laravel to determine the order of the migrations.</a:t>
            </a:r>
          </a:p>
          <a:p>
            <a:r>
              <a:rPr lang="en-US" dirty="0"/>
              <a:t>A migration file contains a class definition with two methods: up and down. </a:t>
            </a:r>
          </a:p>
          <a:p>
            <a:pPr lvl="1"/>
            <a:r>
              <a:rPr lang="en-US" dirty="0"/>
              <a:t>The up method is used to add new tables, columns, or indexes to your database.</a:t>
            </a:r>
          </a:p>
          <a:p>
            <a:pPr lvl="1"/>
            <a:r>
              <a:rPr lang="en-US" dirty="0"/>
              <a:t>The down method should reverse the operations performed by the up method.</a:t>
            </a:r>
          </a:p>
          <a:p>
            <a:endParaRPr lang="en-US" dirty="0"/>
          </a:p>
          <a:p>
            <a:r>
              <a:rPr lang="en-US" dirty="0"/>
              <a:t>To run all the outstanding migrations, execute the migrate Artisan command.</a:t>
            </a:r>
          </a:p>
          <a:p>
            <a:pPr marL="457200" lvl="1" indent="0">
              <a:buNone/>
            </a:pPr>
            <a:r>
              <a:rPr lang="en-US" dirty="0"/>
              <a:t>php artisan migrate</a:t>
            </a:r>
          </a:p>
        </p:txBody>
      </p:sp>
    </p:spTree>
    <p:extLst>
      <p:ext uri="{BB962C8B-B14F-4D97-AF65-F5344CB8AC3E}">
        <p14:creationId xmlns:p14="http://schemas.microsoft.com/office/powerpoint/2010/main" val="2445356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9F31-783E-4071-9376-6A3B125B61C8}"/>
              </a:ext>
            </a:extLst>
          </p:cNvPr>
          <p:cNvSpPr>
            <a:spLocks noGrp="1"/>
          </p:cNvSpPr>
          <p:nvPr>
            <p:ph type="title"/>
          </p:nvPr>
        </p:nvSpPr>
        <p:spPr>
          <a:xfrm>
            <a:off x="838200" y="365126"/>
            <a:ext cx="10515600" cy="566528"/>
          </a:xfrm>
        </p:spPr>
        <p:txBody>
          <a:bodyPr>
            <a:normAutofit fontScale="90000"/>
          </a:bodyPr>
          <a:lstStyle/>
          <a:p>
            <a:r>
              <a:rPr lang="en-US" dirty="0"/>
              <a:t>Field types</a:t>
            </a:r>
          </a:p>
        </p:txBody>
      </p:sp>
      <p:sp>
        <p:nvSpPr>
          <p:cNvPr id="3" name="Content Placeholder 2">
            <a:extLst>
              <a:ext uri="{FF2B5EF4-FFF2-40B4-BE49-F238E27FC236}">
                <a16:creationId xmlns:a16="http://schemas.microsoft.com/office/drawing/2014/main" id="{6838E93B-BB20-4ECD-B73E-A78A97EA8DFE}"/>
              </a:ext>
            </a:extLst>
          </p:cNvPr>
          <p:cNvSpPr>
            <a:spLocks noGrp="1"/>
          </p:cNvSpPr>
          <p:nvPr>
            <p:ph idx="1"/>
          </p:nvPr>
        </p:nvSpPr>
        <p:spPr>
          <a:xfrm>
            <a:off x="838200" y="931654"/>
            <a:ext cx="10515600" cy="5245309"/>
          </a:xfrm>
        </p:spPr>
        <p:txBody>
          <a:bodyPr/>
          <a:lstStyle/>
          <a:p>
            <a:r>
              <a:rPr lang="en-US" dirty="0"/>
              <a:t>$table-&gt;</a:t>
            </a:r>
            <a:r>
              <a:rPr lang="en-US" dirty="0" err="1"/>
              <a:t>bigIncrements</a:t>
            </a:r>
            <a:r>
              <a:rPr lang="en-US" dirty="0"/>
              <a:t>('id’); </a:t>
            </a:r>
          </a:p>
          <a:p>
            <a:pPr lvl="1"/>
            <a:r>
              <a:rPr lang="en-US" dirty="0"/>
              <a:t>Auto-incrementing UNSIGNED BIGINT (primary key) equivalent column.</a:t>
            </a:r>
          </a:p>
          <a:p>
            <a:r>
              <a:rPr lang="en-US" dirty="0"/>
              <a:t>$table-&gt;char('name', 100);</a:t>
            </a:r>
          </a:p>
          <a:p>
            <a:pPr lvl="1"/>
            <a:r>
              <a:rPr lang="en-US" dirty="0"/>
              <a:t>CHAR equivalent column with an optional length.</a:t>
            </a:r>
          </a:p>
          <a:p>
            <a:r>
              <a:rPr lang="en-US" dirty="0"/>
              <a:t>$table-&gt;string('name', 100);</a:t>
            </a:r>
          </a:p>
          <a:p>
            <a:pPr lvl="1"/>
            <a:r>
              <a:rPr lang="en-US" dirty="0"/>
              <a:t>VARCHAR equivalent column with a optional length.</a:t>
            </a:r>
          </a:p>
          <a:p>
            <a:r>
              <a:rPr lang="en-US" dirty="0"/>
              <a:t>$table-&gt;decimal('amount', 8, 2)</a:t>
            </a:r>
          </a:p>
          <a:p>
            <a:pPr lvl="1"/>
            <a:r>
              <a:rPr lang="en-US" dirty="0"/>
              <a:t>DECIMAL equivalent column with a precision (total digits) and scale (decimal digits).</a:t>
            </a:r>
          </a:p>
          <a:p>
            <a:r>
              <a:rPr lang="en-US" dirty="0"/>
              <a:t>$table-&gt;json('options’);</a:t>
            </a:r>
          </a:p>
          <a:p>
            <a:pPr lvl="1"/>
            <a:r>
              <a:rPr lang="en-US" dirty="0"/>
              <a:t>JSON equivalent column.</a:t>
            </a:r>
          </a:p>
        </p:txBody>
      </p:sp>
    </p:spTree>
    <p:extLst>
      <p:ext uri="{BB962C8B-B14F-4D97-AF65-F5344CB8AC3E}">
        <p14:creationId xmlns:p14="http://schemas.microsoft.com/office/powerpoint/2010/main" val="2664254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9F31-783E-4071-9376-6A3B125B61C8}"/>
              </a:ext>
            </a:extLst>
          </p:cNvPr>
          <p:cNvSpPr>
            <a:spLocks noGrp="1"/>
          </p:cNvSpPr>
          <p:nvPr>
            <p:ph type="title"/>
          </p:nvPr>
        </p:nvSpPr>
        <p:spPr>
          <a:xfrm>
            <a:off x="838200" y="365126"/>
            <a:ext cx="10515600" cy="566528"/>
          </a:xfrm>
        </p:spPr>
        <p:txBody>
          <a:bodyPr>
            <a:normAutofit fontScale="90000"/>
          </a:bodyPr>
          <a:lstStyle/>
          <a:p>
            <a:r>
              <a:rPr lang="en-US" dirty="0"/>
              <a:t>Field modifiers</a:t>
            </a:r>
          </a:p>
        </p:txBody>
      </p:sp>
      <p:sp>
        <p:nvSpPr>
          <p:cNvPr id="3" name="Content Placeholder 2">
            <a:extLst>
              <a:ext uri="{FF2B5EF4-FFF2-40B4-BE49-F238E27FC236}">
                <a16:creationId xmlns:a16="http://schemas.microsoft.com/office/drawing/2014/main" id="{6838E93B-BB20-4ECD-B73E-A78A97EA8DFE}"/>
              </a:ext>
            </a:extLst>
          </p:cNvPr>
          <p:cNvSpPr>
            <a:spLocks noGrp="1"/>
          </p:cNvSpPr>
          <p:nvPr>
            <p:ph idx="1"/>
          </p:nvPr>
        </p:nvSpPr>
        <p:spPr>
          <a:xfrm>
            <a:off x="838200" y="931654"/>
            <a:ext cx="10515600" cy="5245309"/>
          </a:xfrm>
        </p:spPr>
        <p:txBody>
          <a:bodyPr/>
          <a:lstStyle/>
          <a:p>
            <a:pPr marL="0" indent="0">
              <a:buNone/>
            </a:pPr>
            <a:r>
              <a:rPr lang="en-US" dirty="0"/>
              <a:t>Schema::table('users', function (Blueprint $table) {</a:t>
            </a:r>
          </a:p>
          <a:p>
            <a:pPr marL="0" indent="0">
              <a:buNone/>
            </a:pPr>
            <a:r>
              <a:rPr lang="en-US" dirty="0"/>
              <a:t>    $table-&gt;string('email')-&gt;nullable();</a:t>
            </a:r>
          </a:p>
          <a:p>
            <a:pPr marL="0" indent="0">
              <a:buNone/>
            </a:pPr>
            <a:r>
              <a:rPr lang="en-US" dirty="0"/>
              <a:t>});</a:t>
            </a:r>
          </a:p>
          <a:p>
            <a:pPr marL="0" indent="0">
              <a:buNone/>
            </a:pPr>
            <a:endParaRPr lang="en-US" dirty="0"/>
          </a:p>
          <a:p>
            <a:r>
              <a:rPr lang="en-US" dirty="0"/>
              <a:t>-&gt;</a:t>
            </a:r>
            <a:r>
              <a:rPr lang="en-US" dirty="0" err="1"/>
              <a:t>autoIncrement</a:t>
            </a:r>
            <a:r>
              <a:rPr lang="en-US" dirty="0"/>
              <a:t>()</a:t>
            </a:r>
          </a:p>
          <a:p>
            <a:pPr marL="0" indent="0">
              <a:buNone/>
            </a:pPr>
            <a:r>
              <a:rPr lang="en-US" dirty="0"/>
              <a:t>	Set INTEGER columns as auto-increment (primary key)</a:t>
            </a:r>
          </a:p>
          <a:p>
            <a:pPr marL="0" indent="0">
              <a:buNone/>
            </a:pPr>
            <a:r>
              <a:rPr lang="en-US" dirty="0"/>
              <a:t>-&gt;default($value)</a:t>
            </a:r>
          </a:p>
          <a:p>
            <a:pPr marL="0" indent="0">
              <a:buNone/>
            </a:pPr>
            <a:r>
              <a:rPr lang="en-US" dirty="0"/>
              <a:t>-&gt;nullable($value = true)</a:t>
            </a:r>
          </a:p>
          <a:p>
            <a:pPr marL="0" indent="0">
              <a:buNone/>
            </a:pPr>
            <a:r>
              <a:rPr lang="en-US" dirty="0"/>
              <a:t>	Allows (by default) NULL values to be inserted into the column</a:t>
            </a:r>
          </a:p>
          <a:p>
            <a:pPr marL="0" indent="0">
              <a:buNone/>
            </a:pPr>
            <a:endParaRPr lang="en-US" dirty="0"/>
          </a:p>
        </p:txBody>
      </p:sp>
    </p:spTree>
    <p:extLst>
      <p:ext uri="{BB962C8B-B14F-4D97-AF65-F5344CB8AC3E}">
        <p14:creationId xmlns:p14="http://schemas.microsoft.com/office/powerpoint/2010/main" val="2505196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D1DF-13A9-4190-BCD5-3203DDF1BE55}"/>
              </a:ext>
            </a:extLst>
          </p:cNvPr>
          <p:cNvSpPr>
            <a:spLocks noGrp="1"/>
          </p:cNvSpPr>
          <p:nvPr>
            <p:ph type="title"/>
          </p:nvPr>
        </p:nvSpPr>
        <p:spPr>
          <a:xfrm>
            <a:off x="838200" y="365126"/>
            <a:ext cx="10515600" cy="566528"/>
          </a:xfrm>
        </p:spPr>
        <p:txBody>
          <a:bodyPr>
            <a:normAutofit fontScale="90000"/>
          </a:bodyPr>
          <a:lstStyle/>
          <a:p>
            <a:r>
              <a:rPr lang="en-US" dirty="0"/>
              <a:t>Content of the migration file</a:t>
            </a:r>
          </a:p>
        </p:txBody>
      </p:sp>
      <p:sp>
        <p:nvSpPr>
          <p:cNvPr id="3" name="Content Placeholder 2">
            <a:extLst>
              <a:ext uri="{FF2B5EF4-FFF2-40B4-BE49-F238E27FC236}">
                <a16:creationId xmlns:a16="http://schemas.microsoft.com/office/drawing/2014/main" id="{81870EB3-417A-47AC-A84C-6FD0BE3081A1}"/>
              </a:ext>
            </a:extLst>
          </p:cNvPr>
          <p:cNvSpPr>
            <a:spLocks noGrp="1"/>
          </p:cNvSpPr>
          <p:nvPr>
            <p:ph idx="1"/>
          </p:nvPr>
        </p:nvSpPr>
        <p:spPr>
          <a:xfrm>
            <a:off x="838200" y="931654"/>
            <a:ext cx="10515600" cy="5245309"/>
          </a:xfrm>
        </p:spPr>
        <p:txBody>
          <a:bodyPr>
            <a:normAutofit/>
          </a:bodyPr>
          <a:lstStyle/>
          <a:p>
            <a:pPr marL="0" indent="0">
              <a:buNone/>
            </a:pPr>
            <a:r>
              <a:rPr lang="en-US" dirty="0"/>
              <a:t> public function up(){</a:t>
            </a:r>
          </a:p>
          <a:p>
            <a:pPr marL="0" indent="0">
              <a:buNone/>
            </a:pPr>
            <a:r>
              <a:rPr lang="en-US" dirty="0"/>
              <a:t>        Schema::create('students', function (Blueprint $table) {</a:t>
            </a:r>
          </a:p>
          <a:p>
            <a:pPr marL="0" indent="0">
              <a:buNone/>
            </a:pPr>
            <a:r>
              <a:rPr lang="en-US" dirty="0"/>
              <a:t>            $table-&gt;</a:t>
            </a:r>
            <a:r>
              <a:rPr lang="en-US" dirty="0" err="1"/>
              <a:t>bigIncrements</a:t>
            </a:r>
            <a:r>
              <a:rPr lang="en-US" dirty="0"/>
              <a:t>('id');</a:t>
            </a:r>
          </a:p>
          <a:p>
            <a:pPr marL="0" indent="0">
              <a:buNone/>
            </a:pPr>
            <a:r>
              <a:rPr lang="en-US" dirty="0"/>
              <a:t>            $table-&gt;string('name');</a:t>
            </a:r>
          </a:p>
          <a:p>
            <a:pPr marL="0" indent="0">
              <a:buNone/>
            </a:pPr>
            <a:r>
              <a:rPr lang="en-US" dirty="0"/>
              <a:t>            $table-&gt;timestamps();</a:t>
            </a:r>
          </a:p>
          <a:p>
            <a:pPr marL="0" indent="0">
              <a:buNone/>
            </a:pPr>
            <a:r>
              <a:rPr lang="en-US" dirty="0"/>
              <a:t>        });</a:t>
            </a:r>
          </a:p>
          <a:p>
            <a:pPr marL="0" indent="0">
              <a:buNone/>
            </a:pPr>
            <a:r>
              <a:rPr lang="en-US" dirty="0"/>
              <a:t>    }</a:t>
            </a:r>
          </a:p>
          <a:p>
            <a:pPr marL="0" indent="0">
              <a:buNone/>
            </a:pPr>
            <a:r>
              <a:rPr lang="en-US" dirty="0"/>
              <a:t> </a:t>
            </a:r>
          </a:p>
        </p:txBody>
      </p:sp>
      <p:sp>
        <p:nvSpPr>
          <p:cNvPr id="7" name="TextBox 6">
            <a:extLst>
              <a:ext uri="{FF2B5EF4-FFF2-40B4-BE49-F238E27FC236}">
                <a16:creationId xmlns:a16="http://schemas.microsoft.com/office/drawing/2014/main" id="{01129835-6F95-4C09-B50F-B6CC0ACE0227}"/>
              </a:ext>
            </a:extLst>
          </p:cNvPr>
          <p:cNvSpPr txBox="1"/>
          <p:nvPr/>
        </p:nvSpPr>
        <p:spPr>
          <a:xfrm>
            <a:off x="6530788" y="2413337"/>
            <a:ext cx="4823012" cy="2308324"/>
          </a:xfrm>
          <a:prstGeom prst="rect">
            <a:avLst/>
          </a:prstGeom>
          <a:noFill/>
          <a:ln>
            <a:solidFill>
              <a:schemeClr val="tx1"/>
            </a:solidFill>
          </a:ln>
        </p:spPr>
        <p:txBody>
          <a:bodyPr wrap="square" rtlCol="0">
            <a:spAutoFit/>
          </a:bodyPr>
          <a:lstStyle/>
          <a:p>
            <a:r>
              <a:rPr lang="en-US" dirty="0"/>
              <a:t>Type the following command to create the DB table</a:t>
            </a:r>
          </a:p>
          <a:p>
            <a:endParaRPr lang="en-US" dirty="0"/>
          </a:p>
          <a:p>
            <a:r>
              <a:rPr lang="en-US" dirty="0">
                <a:solidFill>
                  <a:srgbClr val="FF0000"/>
                </a:solidFill>
              </a:rPr>
              <a:t>php artisan migrate</a:t>
            </a:r>
          </a:p>
          <a:p>
            <a:endParaRPr lang="en-US" dirty="0"/>
          </a:p>
          <a:p>
            <a:r>
              <a:rPr lang="en-US" dirty="0"/>
              <a:t>You can reverse the action of rollback</a:t>
            </a:r>
          </a:p>
          <a:p>
            <a:endParaRPr lang="en-US" dirty="0"/>
          </a:p>
          <a:p>
            <a:r>
              <a:rPr lang="en-US" dirty="0">
                <a:solidFill>
                  <a:srgbClr val="FF0000"/>
                </a:solidFill>
              </a:rPr>
              <a:t>php artisan </a:t>
            </a:r>
            <a:r>
              <a:rPr lang="en-US" dirty="0" err="1">
                <a:solidFill>
                  <a:srgbClr val="FF0000"/>
                </a:solidFill>
              </a:rPr>
              <a:t>migrate:rollback</a:t>
            </a:r>
            <a:endParaRPr lang="en-US" dirty="0">
              <a:solidFill>
                <a:srgbClr val="FF0000"/>
              </a:solidFill>
            </a:endParaRPr>
          </a:p>
        </p:txBody>
      </p:sp>
    </p:spTree>
    <p:extLst>
      <p:ext uri="{BB962C8B-B14F-4D97-AF65-F5344CB8AC3E}">
        <p14:creationId xmlns:p14="http://schemas.microsoft.com/office/powerpoint/2010/main" val="1088713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77B6-9FC7-486F-99A3-B9843E53B534}"/>
              </a:ext>
            </a:extLst>
          </p:cNvPr>
          <p:cNvSpPr>
            <a:spLocks noGrp="1"/>
          </p:cNvSpPr>
          <p:nvPr>
            <p:ph type="title"/>
          </p:nvPr>
        </p:nvSpPr>
        <p:spPr>
          <a:xfrm>
            <a:off x="838200" y="365125"/>
            <a:ext cx="10515600" cy="724087"/>
          </a:xfrm>
        </p:spPr>
        <p:txBody>
          <a:bodyPr/>
          <a:lstStyle/>
          <a:p>
            <a:r>
              <a:rPr lang="en-US" dirty="0"/>
              <a:t>Laravel tinker shell</a:t>
            </a:r>
          </a:p>
        </p:txBody>
      </p:sp>
      <p:sp>
        <p:nvSpPr>
          <p:cNvPr id="3" name="Content Placeholder 2">
            <a:extLst>
              <a:ext uri="{FF2B5EF4-FFF2-40B4-BE49-F238E27FC236}">
                <a16:creationId xmlns:a16="http://schemas.microsoft.com/office/drawing/2014/main" id="{142A069F-33DA-4E57-B3A1-3D39EE1FC93C}"/>
              </a:ext>
            </a:extLst>
          </p:cNvPr>
          <p:cNvSpPr>
            <a:spLocks noGrp="1"/>
          </p:cNvSpPr>
          <p:nvPr>
            <p:ph idx="1"/>
          </p:nvPr>
        </p:nvSpPr>
        <p:spPr>
          <a:xfrm>
            <a:off x="838200" y="981635"/>
            <a:ext cx="10515600" cy="5643452"/>
          </a:xfrm>
        </p:spPr>
        <p:txBody>
          <a:bodyPr>
            <a:normAutofit/>
          </a:bodyPr>
          <a:lstStyle/>
          <a:p>
            <a:r>
              <a:rPr lang="en-US" dirty="0"/>
              <a:t>The Larval tinker shell allow you to run any php command within a defined environment.</a:t>
            </a:r>
          </a:p>
          <a:p>
            <a:r>
              <a:rPr lang="en-US" dirty="0"/>
              <a:t>It is a Read-Eval-Print loop (REPL) </a:t>
            </a:r>
          </a:p>
          <a:p>
            <a:pPr marL="0" indent="0">
              <a:buNone/>
            </a:pPr>
            <a:r>
              <a:rPr lang="en-US" dirty="0"/>
              <a:t>   shell</a:t>
            </a:r>
          </a:p>
          <a:p>
            <a:r>
              <a:rPr lang="en-US" dirty="0"/>
              <a:t>Invoking tinker</a:t>
            </a:r>
          </a:p>
          <a:p>
            <a:pPr marL="0" indent="0">
              <a:buNone/>
            </a:pPr>
            <a:r>
              <a:rPr lang="en-US" dirty="0"/>
              <a:t>	</a:t>
            </a:r>
            <a:r>
              <a:rPr lang="en-US" dirty="0">
                <a:solidFill>
                  <a:srgbClr val="FF0000"/>
                </a:solidFill>
              </a:rPr>
              <a:t>php artisan tinker</a:t>
            </a:r>
          </a:p>
          <a:p>
            <a:pPr marL="0" indent="0">
              <a:buNone/>
            </a:pPr>
            <a:endParaRPr lang="en-US" dirty="0">
              <a:solidFill>
                <a:srgbClr val="FF0000"/>
              </a:solidFill>
            </a:endParaRPr>
          </a:p>
          <a:p>
            <a:pPr marL="0" indent="0">
              <a:buNone/>
            </a:pPr>
            <a:r>
              <a:rPr lang="en-US" dirty="0"/>
              <a:t>doc request</a:t>
            </a:r>
          </a:p>
          <a:p>
            <a:r>
              <a:rPr lang="en-US" dirty="0"/>
              <a:t>Documentation on request command</a:t>
            </a:r>
          </a:p>
          <a:p>
            <a:pPr marL="0" indent="0">
              <a:buNone/>
            </a:pPr>
            <a:r>
              <a:rPr lang="en-US" dirty="0"/>
              <a:t>show request</a:t>
            </a:r>
          </a:p>
          <a:p>
            <a:r>
              <a:rPr lang="en-US" dirty="0"/>
              <a:t>Implementation on request command</a:t>
            </a:r>
          </a:p>
          <a:p>
            <a:endParaRPr lang="en-US" dirty="0"/>
          </a:p>
        </p:txBody>
      </p:sp>
      <p:sp>
        <p:nvSpPr>
          <p:cNvPr id="4" name="TextBox 3">
            <a:extLst>
              <a:ext uri="{FF2B5EF4-FFF2-40B4-BE49-F238E27FC236}">
                <a16:creationId xmlns:a16="http://schemas.microsoft.com/office/drawing/2014/main" id="{1E33A74D-E57D-4857-A7B3-B7D73F972D49}"/>
              </a:ext>
            </a:extLst>
          </p:cNvPr>
          <p:cNvSpPr txBox="1"/>
          <p:nvPr/>
        </p:nvSpPr>
        <p:spPr>
          <a:xfrm>
            <a:off x="6096000" y="1705722"/>
            <a:ext cx="5653177" cy="1477328"/>
          </a:xfrm>
          <a:prstGeom prst="rect">
            <a:avLst/>
          </a:prstGeom>
          <a:noFill/>
          <a:ln>
            <a:solidFill>
              <a:schemeClr val="tx1"/>
            </a:solidFill>
          </a:ln>
        </p:spPr>
        <p:txBody>
          <a:bodyPr wrap="square" rtlCol="0">
            <a:spAutoFit/>
          </a:bodyPr>
          <a:lstStyle/>
          <a:p>
            <a:r>
              <a:rPr lang="en-US" dirty="0"/>
              <a:t> Schema::create('students', function (Blueprint $table) {</a:t>
            </a:r>
          </a:p>
          <a:p>
            <a:r>
              <a:rPr lang="en-US" dirty="0"/>
              <a:t>            $table-&gt;</a:t>
            </a:r>
            <a:r>
              <a:rPr lang="en-US" dirty="0" err="1"/>
              <a:t>bigIncrements</a:t>
            </a:r>
            <a:r>
              <a:rPr lang="en-US" dirty="0"/>
              <a:t>('id');</a:t>
            </a:r>
          </a:p>
          <a:p>
            <a:r>
              <a:rPr lang="en-US" dirty="0"/>
              <a:t>            $table-&gt;string('name');</a:t>
            </a:r>
          </a:p>
          <a:p>
            <a:r>
              <a:rPr lang="en-US" dirty="0"/>
              <a:t>            $table-&gt;timestamps();</a:t>
            </a:r>
          </a:p>
          <a:p>
            <a:r>
              <a:rPr lang="en-US" dirty="0"/>
              <a:t>        });</a:t>
            </a:r>
          </a:p>
        </p:txBody>
      </p:sp>
    </p:spTree>
    <p:extLst>
      <p:ext uri="{BB962C8B-B14F-4D97-AF65-F5344CB8AC3E}">
        <p14:creationId xmlns:p14="http://schemas.microsoft.com/office/powerpoint/2010/main" val="447892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77B6-9FC7-486F-99A3-B9843E53B534}"/>
              </a:ext>
            </a:extLst>
          </p:cNvPr>
          <p:cNvSpPr>
            <a:spLocks noGrp="1"/>
          </p:cNvSpPr>
          <p:nvPr>
            <p:ph type="title"/>
          </p:nvPr>
        </p:nvSpPr>
        <p:spPr>
          <a:xfrm>
            <a:off x="838200" y="365125"/>
            <a:ext cx="10515600" cy="724087"/>
          </a:xfrm>
        </p:spPr>
        <p:txBody>
          <a:bodyPr/>
          <a:lstStyle/>
          <a:p>
            <a:r>
              <a:rPr lang="en-US" dirty="0"/>
              <a:t>Laravel tinker shell</a:t>
            </a:r>
          </a:p>
        </p:txBody>
      </p:sp>
      <p:sp>
        <p:nvSpPr>
          <p:cNvPr id="3" name="Content Placeholder 2">
            <a:extLst>
              <a:ext uri="{FF2B5EF4-FFF2-40B4-BE49-F238E27FC236}">
                <a16:creationId xmlns:a16="http://schemas.microsoft.com/office/drawing/2014/main" id="{142A069F-33DA-4E57-B3A1-3D39EE1FC93C}"/>
              </a:ext>
            </a:extLst>
          </p:cNvPr>
          <p:cNvSpPr>
            <a:spLocks noGrp="1"/>
          </p:cNvSpPr>
          <p:nvPr>
            <p:ph idx="1"/>
          </p:nvPr>
        </p:nvSpPr>
        <p:spPr>
          <a:xfrm>
            <a:off x="838200" y="981635"/>
            <a:ext cx="10515600" cy="5195328"/>
          </a:xfrm>
        </p:spPr>
        <p:txBody>
          <a:bodyPr>
            <a:normAutofit/>
          </a:bodyPr>
          <a:lstStyle/>
          <a:p>
            <a:r>
              <a:rPr lang="en-US" dirty="0"/>
              <a:t> </a:t>
            </a:r>
          </a:p>
          <a:p>
            <a:endParaRPr lang="en-US" dirty="0">
              <a:solidFill>
                <a:srgbClr val="FF0000"/>
              </a:solidFill>
            </a:endParaRPr>
          </a:p>
          <a:p>
            <a:endParaRPr lang="en-US" dirty="0">
              <a:solidFill>
                <a:srgbClr val="FF0000"/>
              </a:solidFill>
            </a:endParaRPr>
          </a:p>
          <a:p>
            <a:pPr marL="0" indent="0">
              <a:buNone/>
            </a:pPr>
            <a:endParaRPr lang="en-US" dirty="0">
              <a:solidFill>
                <a:srgbClr val="FF0000"/>
              </a:solidFill>
            </a:endParaRPr>
          </a:p>
          <a:p>
            <a:pPr marL="0" indent="0">
              <a:buNone/>
            </a:pPr>
            <a:endParaRPr lang="en-US" dirty="0">
              <a:solidFill>
                <a:srgbClr val="FF0000"/>
              </a:solidFill>
            </a:endParaRPr>
          </a:p>
          <a:p>
            <a:r>
              <a:rPr lang="en-US" dirty="0"/>
              <a:t>Adding a new record to the students table in tinker</a:t>
            </a:r>
          </a:p>
          <a:p>
            <a:pPr marL="0" indent="0">
              <a:buNone/>
            </a:pPr>
            <a:r>
              <a:rPr lang="en-US" dirty="0"/>
              <a:t>	$student = new Student();</a:t>
            </a:r>
          </a:p>
          <a:p>
            <a:pPr marL="0" indent="0">
              <a:buNone/>
            </a:pPr>
            <a:r>
              <a:rPr lang="en-US" dirty="0"/>
              <a:t>	$student-&gt;name = “</a:t>
            </a:r>
            <a:r>
              <a:rPr lang="en-US" dirty="0" err="1"/>
              <a:t>Saman</a:t>
            </a:r>
            <a:r>
              <a:rPr lang="en-US" dirty="0"/>
              <a:t>”;</a:t>
            </a:r>
          </a:p>
          <a:p>
            <a:pPr marL="0" indent="0">
              <a:buNone/>
            </a:pPr>
            <a:r>
              <a:rPr lang="en-US" dirty="0"/>
              <a:t>	$student-&gt;save()</a:t>
            </a:r>
          </a:p>
          <a:p>
            <a:pPr marL="0" indent="0">
              <a:buNone/>
            </a:pPr>
            <a:endParaRPr lang="en-US" dirty="0"/>
          </a:p>
          <a:p>
            <a:endParaRPr lang="en-US" dirty="0"/>
          </a:p>
        </p:txBody>
      </p:sp>
      <p:sp>
        <p:nvSpPr>
          <p:cNvPr id="4" name="TextBox 3">
            <a:extLst>
              <a:ext uri="{FF2B5EF4-FFF2-40B4-BE49-F238E27FC236}">
                <a16:creationId xmlns:a16="http://schemas.microsoft.com/office/drawing/2014/main" id="{1E33A74D-E57D-4857-A7B3-B7D73F972D49}"/>
              </a:ext>
            </a:extLst>
          </p:cNvPr>
          <p:cNvSpPr txBox="1"/>
          <p:nvPr/>
        </p:nvSpPr>
        <p:spPr>
          <a:xfrm>
            <a:off x="1472242" y="1395171"/>
            <a:ext cx="5653177" cy="1754326"/>
          </a:xfrm>
          <a:prstGeom prst="rect">
            <a:avLst/>
          </a:prstGeom>
          <a:noFill/>
          <a:ln>
            <a:solidFill>
              <a:schemeClr val="tx1"/>
            </a:solidFill>
          </a:ln>
        </p:spPr>
        <p:txBody>
          <a:bodyPr wrap="square" rtlCol="0">
            <a:spAutoFit/>
          </a:bodyPr>
          <a:lstStyle/>
          <a:p>
            <a:r>
              <a:rPr lang="en-US" dirty="0"/>
              <a:t> Schema::create('students', function (Blueprint $table) {</a:t>
            </a:r>
          </a:p>
          <a:p>
            <a:r>
              <a:rPr lang="en-US" dirty="0"/>
              <a:t>            $table-&gt;</a:t>
            </a:r>
            <a:r>
              <a:rPr lang="en-US" dirty="0" err="1"/>
              <a:t>bigIncrements</a:t>
            </a:r>
            <a:r>
              <a:rPr lang="en-US" dirty="0"/>
              <a:t>('id');</a:t>
            </a:r>
          </a:p>
          <a:p>
            <a:r>
              <a:rPr lang="en-US" dirty="0"/>
              <a:t>            $table-&gt;string('name');</a:t>
            </a:r>
          </a:p>
          <a:p>
            <a:r>
              <a:rPr lang="en-US" dirty="0"/>
              <a:t>            $table-&gt;timestamps();</a:t>
            </a:r>
          </a:p>
          <a:p>
            <a:r>
              <a:rPr lang="en-US" dirty="0"/>
              <a:t>        });</a:t>
            </a:r>
          </a:p>
          <a:p>
            <a:endParaRPr lang="en-US" dirty="0"/>
          </a:p>
        </p:txBody>
      </p:sp>
    </p:spTree>
    <p:extLst>
      <p:ext uri="{BB962C8B-B14F-4D97-AF65-F5344CB8AC3E}">
        <p14:creationId xmlns:p14="http://schemas.microsoft.com/office/powerpoint/2010/main" val="993913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0520-1278-4C4E-9E7F-902537DD0704}"/>
              </a:ext>
            </a:extLst>
          </p:cNvPr>
          <p:cNvSpPr>
            <a:spLocks noGrp="1"/>
          </p:cNvSpPr>
          <p:nvPr>
            <p:ph type="title"/>
          </p:nvPr>
        </p:nvSpPr>
        <p:spPr/>
        <p:txBody>
          <a:bodyPr/>
          <a:lstStyle/>
          <a:p>
            <a:r>
              <a:rPr lang="en-US" dirty="0"/>
              <a:t>Separating the application logic</a:t>
            </a:r>
          </a:p>
        </p:txBody>
      </p:sp>
      <p:sp>
        <p:nvSpPr>
          <p:cNvPr id="6" name="Content Placeholder 2">
            <a:extLst>
              <a:ext uri="{FF2B5EF4-FFF2-40B4-BE49-F238E27FC236}">
                <a16:creationId xmlns:a16="http://schemas.microsoft.com/office/drawing/2014/main" id="{C85685AF-2625-44AA-A8AC-BCC161BF349F}"/>
              </a:ext>
            </a:extLst>
          </p:cNvPr>
          <p:cNvSpPr txBox="1">
            <a:spLocks/>
          </p:cNvSpPr>
          <p:nvPr/>
        </p:nvSpPr>
        <p:spPr>
          <a:xfrm>
            <a:off x="978876" y="1690688"/>
            <a:ext cx="8362072" cy="1463396"/>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a:t>
            </a:r>
            <a:r>
              <a:rPr lang="en-US" sz="2400" dirty="0"/>
              <a:t>Route::get('</a:t>
            </a:r>
            <a:r>
              <a:rPr lang="en-US" sz="2400" dirty="0">
                <a:solidFill>
                  <a:srgbClr val="FF0000"/>
                </a:solidFill>
              </a:rPr>
              <a:t>contact</a:t>
            </a:r>
            <a:r>
              <a:rPr lang="en-US" sz="2400" dirty="0"/>
              <a:t>', function () {</a:t>
            </a:r>
          </a:p>
          <a:p>
            <a:pPr marL="0" indent="0">
              <a:buNone/>
            </a:pPr>
            <a:r>
              <a:rPr lang="en-US" sz="2400" dirty="0"/>
              <a:t>   $names = [“</a:t>
            </a:r>
            <a:r>
              <a:rPr lang="en-US" sz="2400" dirty="0" err="1"/>
              <a:t>namal</a:t>
            </a:r>
            <a:r>
              <a:rPr lang="en-US" sz="2400" dirty="0"/>
              <a:t>”,”</a:t>
            </a:r>
            <a:r>
              <a:rPr lang="en-US" sz="2400" dirty="0" err="1"/>
              <a:t>saman</a:t>
            </a:r>
            <a:r>
              <a:rPr lang="en-US" sz="2400" dirty="0"/>
              <a:t>”,”john”];</a:t>
            </a:r>
          </a:p>
          <a:p>
            <a:pPr marL="0" indent="0">
              <a:buNone/>
            </a:pPr>
            <a:r>
              <a:rPr lang="en-US" sz="2400" dirty="0"/>
              <a:t>    return view(“</a:t>
            </a:r>
            <a:r>
              <a:rPr lang="en-US" sz="2400" dirty="0" err="1"/>
              <a:t>home.</a:t>
            </a:r>
            <a:r>
              <a:rPr lang="en-US" sz="2400" dirty="0" err="1">
                <a:solidFill>
                  <a:srgbClr val="00B0F0"/>
                </a:solidFill>
              </a:rPr>
              <a:t>contact</a:t>
            </a:r>
            <a:r>
              <a:rPr lang="en-US" sz="2400" dirty="0"/>
              <a:t>“,[“contacts”=&gt;$names]);</a:t>
            </a:r>
          </a:p>
          <a:p>
            <a:pPr marL="0" indent="0">
              <a:buNone/>
            </a:pPr>
            <a:r>
              <a:rPr lang="en-US" sz="2400" dirty="0"/>
              <a:t>});</a:t>
            </a:r>
            <a:br>
              <a:rPr lang="en-US" dirty="0"/>
            </a:br>
            <a:r>
              <a:rPr lang="en-US" dirty="0"/>
              <a:t> </a:t>
            </a:r>
          </a:p>
          <a:p>
            <a:pPr marL="0" indent="0">
              <a:buNone/>
            </a:pPr>
            <a:endParaRPr lang="en-US" dirty="0"/>
          </a:p>
        </p:txBody>
      </p:sp>
      <p:sp>
        <p:nvSpPr>
          <p:cNvPr id="9" name="TextBox 8">
            <a:extLst>
              <a:ext uri="{FF2B5EF4-FFF2-40B4-BE49-F238E27FC236}">
                <a16:creationId xmlns:a16="http://schemas.microsoft.com/office/drawing/2014/main" id="{05B2ACF9-A77D-47F3-9075-E5E499B0E476}"/>
              </a:ext>
            </a:extLst>
          </p:cNvPr>
          <p:cNvSpPr txBox="1"/>
          <p:nvPr/>
        </p:nvSpPr>
        <p:spPr>
          <a:xfrm>
            <a:off x="978875" y="3546857"/>
            <a:ext cx="8362071" cy="923330"/>
          </a:xfrm>
          <a:prstGeom prst="rect">
            <a:avLst/>
          </a:prstGeom>
          <a:noFill/>
          <a:ln>
            <a:solidFill>
              <a:schemeClr val="tx1"/>
            </a:solidFill>
          </a:ln>
        </p:spPr>
        <p:txBody>
          <a:bodyPr wrap="square" rtlCol="0">
            <a:spAutoFit/>
          </a:bodyPr>
          <a:lstStyle/>
          <a:p>
            <a:r>
              <a:rPr lang="en-US" dirty="0"/>
              <a:t>Application logic is embedded in the router. Is it possible to separate it?</a:t>
            </a:r>
          </a:p>
          <a:p>
            <a:r>
              <a:rPr lang="en-US" dirty="0"/>
              <a:t>In MVC architecture the application logic can be delegated to controllers.</a:t>
            </a:r>
          </a:p>
          <a:p>
            <a:endParaRPr lang="en-US" dirty="0"/>
          </a:p>
        </p:txBody>
      </p:sp>
    </p:spTree>
    <p:extLst>
      <p:ext uri="{BB962C8B-B14F-4D97-AF65-F5344CB8AC3E}">
        <p14:creationId xmlns:p14="http://schemas.microsoft.com/office/powerpoint/2010/main" val="1347103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77B6-9FC7-486F-99A3-B9843E53B534}"/>
              </a:ext>
            </a:extLst>
          </p:cNvPr>
          <p:cNvSpPr>
            <a:spLocks noGrp="1"/>
          </p:cNvSpPr>
          <p:nvPr>
            <p:ph type="title"/>
          </p:nvPr>
        </p:nvSpPr>
        <p:spPr>
          <a:xfrm>
            <a:off x="838200" y="365125"/>
            <a:ext cx="10515600" cy="724087"/>
          </a:xfrm>
        </p:spPr>
        <p:txBody>
          <a:bodyPr/>
          <a:lstStyle/>
          <a:p>
            <a:r>
              <a:rPr lang="en-US" dirty="0"/>
              <a:t>Laravel tinker shell</a:t>
            </a:r>
          </a:p>
        </p:txBody>
      </p:sp>
      <p:sp>
        <p:nvSpPr>
          <p:cNvPr id="3" name="Content Placeholder 2">
            <a:extLst>
              <a:ext uri="{FF2B5EF4-FFF2-40B4-BE49-F238E27FC236}">
                <a16:creationId xmlns:a16="http://schemas.microsoft.com/office/drawing/2014/main" id="{142A069F-33DA-4E57-B3A1-3D39EE1FC93C}"/>
              </a:ext>
            </a:extLst>
          </p:cNvPr>
          <p:cNvSpPr>
            <a:spLocks noGrp="1"/>
          </p:cNvSpPr>
          <p:nvPr>
            <p:ph idx="1"/>
          </p:nvPr>
        </p:nvSpPr>
        <p:spPr>
          <a:xfrm>
            <a:off x="838200" y="981635"/>
            <a:ext cx="10515600" cy="5195328"/>
          </a:xfrm>
        </p:spPr>
        <p:txBody>
          <a:bodyPr/>
          <a:lstStyle/>
          <a:p>
            <a:r>
              <a:rPr lang="en-US" dirty="0"/>
              <a:t>Listing all records in the student table.</a:t>
            </a:r>
          </a:p>
          <a:p>
            <a:pPr marL="0" indent="0">
              <a:buNone/>
            </a:pPr>
            <a:r>
              <a:rPr lang="en-US" dirty="0"/>
              <a:t>   Student::all();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TextBox 3">
            <a:extLst>
              <a:ext uri="{FF2B5EF4-FFF2-40B4-BE49-F238E27FC236}">
                <a16:creationId xmlns:a16="http://schemas.microsoft.com/office/drawing/2014/main" id="{1E33A74D-E57D-4857-A7B3-B7D73F972D49}"/>
              </a:ext>
            </a:extLst>
          </p:cNvPr>
          <p:cNvSpPr txBox="1"/>
          <p:nvPr/>
        </p:nvSpPr>
        <p:spPr>
          <a:xfrm>
            <a:off x="6096000" y="1705722"/>
            <a:ext cx="5653177" cy="1754326"/>
          </a:xfrm>
          <a:prstGeom prst="rect">
            <a:avLst/>
          </a:prstGeom>
          <a:noFill/>
          <a:ln>
            <a:solidFill>
              <a:schemeClr val="tx1"/>
            </a:solidFill>
          </a:ln>
        </p:spPr>
        <p:txBody>
          <a:bodyPr wrap="square" rtlCol="0">
            <a:spAutoFit/>
          </a:bodyPr>
          <a:lstStyle/>
          <a:p>
            <a:r>
              <a:rPr lang="en-US" dirty="0"/>
              <a:t> Schema::create('students', function (Blueprint $table) {</a:t>
            </a:r>
          </a:p>
          <a:p>
            <a:r>
              <a:rPr lang="en-US" dirty="0"/>
              <a:t>            $table-&gt;</a:t>
            </a:r>
            <a:r>
              <a:rPr lang="en-US" dirty="0" err="1"/>
              <a:t>bigIncrements</a:t>
            </a:r>
            <a:r>
              <a:rPr lang="en-US" dirty="0"/>
              <a:t>('id');</a:t>
            </a:r>
          </a:p>
          <a:p>
            <a:r>
              <a:rPr lang="en-US" dirty="0"/>
              <a:t>            $table-&gt;string('name');</a:t>
            </a:r>
          </a:p>
          <a:p>
            <a:r>
              <a:rPr lang="en-US" dirty="0"/>
              <a:t>            $table-&gt;timestamps();</a:t>
            </a:r>
          </a:p>
          <a:p>
            <a:r>
              <a:rPr lang="en-US" dirty="0"/>
              <a:t>        });</a:t>
            </a:r>
          </a:p>
          <a:p>
            <a:endParaRPr lang="en-US" dirty="0"/>
          </a:p>
        </p:txBody>
      </p:sp>
    </p:spTree>
    <p:extLst>
      <p:ext uri="{BB962C8B-B14F-4D97-AF65-F5344CB8AC3E}">
        <p14:creationId xmlns:p14="http://schemas.microsoft.com/office/powerpoint/2010/main" val="2491859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77B6-9FC7-486F-99A3-B9843E53B534}"/>
              </a:ext>
            </a:extLst>
          </p:cNvPr>
          <p:cNvSpPr>
            <a:spLocks noGrp="1"/>
          </p:cNvSpPr>
          <p:nvPr>
            <p:ph type="title"/>
          </p:nvPr>
        </p:nvSpPr>
        <p:spPr>
          <a:xfrm>
            <a:off x="838200" y="365125"/>
            <a:ext cx="10515600" cy="724087"/>
          </a:xfrm>
        </p:spPr>
        <p:txBody>
          <a:bodyPr/>
          <a:lstStyle/>
          <a:p>
            <a:r>
              <a:rPr lang="en-US" dirty="0"/>
              <a:t>Adding multiple records</a:t>
            </a:r>
          </a:p>
        </p:txBody>
      </p:sp>
      <p:sp>
        <p:nvSpPr>
          <p:cNvPr id="3" name="Content Placeholder 2">
            <a:extLst>
              <a:ext uri="{FF2B5EF4-FFF2-40B4-BE49-F238E27FC236}">
                <a16:creationId xmlns:a16="http://schemas.microsoft.com/office/drawing/2014/main" id="{142A069F-33DA-4E57-B3A1-3D39EE1FC93C}"/>
              </a:ext>
            </a:extLst>
          </p:cNvPr>
          <p:cNvSpPr>
            <a:spLocks noGrp="1"/>
          </p:cNvSpPr>
          <p:nvPr>
            <p:ph idx="1"/>
          </p:nvPr>
        </p:nvSpPr>
        <p:spPr>
          <a:xfrm>
            <a:off x="838200" y="981635"/>
            <a:ext cx="10515600" cy="5195328"/>
          </a:xfrm>
        </p:spPr>
        <p:txBody>
          <a:bodyPr>
            <a:normAutofit lnSpcReduction="10000"/>
          </a:bodyPr>
          <a:lstStyle/>
          <a:p>
            <a:r>
              <a:rPr lang="en-US" dirty="0"/>
              <a:t>Add a fillable property to the Student class. This allow mass upload of data</a:t>
            </a:r>
          </a:p>
          <a:p>
            <a:pPr marL="0" indent="0">
              <a:buNone/>
            </a:pPr>
            <a:endParaRPr lang="en-US" dirty="0"/>
          </a:p>
          <a:p>
            <a:pPr marL="0" indent="0">
              <a:spcBef>
                <a:spcPts val="0"/>
              </a:spcBef>
              <a:buNone/>
            </a:pPr>
            <a:r>
              <a:rPr lang="en-US" dirty="0"/>
              <a:t>class Student extends Model</a:t>
            </a:r>
          </a:p>
          <a:p>
            <a:pPr marL="0" indent="0">
              <a:spcBef>
                <a:spcPts val="0"/>
              </a:spcBef>
              <a:buNone/>
            </a:pPr>
            <a:r>
              <a:rPr lang="en-US" dirty="0"/>
              <a:t>{</a:t>
            </a:r>
          </a:p>
          <a:p>
            <a:pPr marL="0" indent="0">
              <a:spcBef>
                <a:spcPts val="0"/>
              </a:spcBef>
              <a:buNone/>
            </a:pPr>
            <a:r>
              <a:rPr lang="en-US" dirty="0"/>
              <a:t>    protected $fillable = ['name’];</a:t>
            </a:r>
          </a:p>
          <a:p>
            <a:pPr marL="0" indent="0">
              <a:spcBef>
                <a:spcPts val="0"/>
              </a:spcBef>
              <a:buNone/>
            </a:pPr>
            <a:r>
              <a:rPr lang="en-US" dirty="0"/>
              <a:t>    //protected $table = ‘</a:t>
            </a:r>
            <a:r>
              <a:rPr lang="en-US" dirty="0" err="1"/>
              <a:t>tablename</a:t>
            </a:r>
            <a:r>
              <a:rPr lang="en-US" dirty="0"/>
              <a:t>';</a:t>
            </a:r>
          </a:p>
          <a:p>
            <a:pPr marL="0" indent="0">
              <a:spcBef>
                <a:spcPts val="0"/>
              </a:spcBef>
              <a:buNone/>
            </a:pPr>
            <a:r>
              <a:rPr lang="en-US" dirty="0"/>
              <a:t>}</a:t>
            </a:r>
          </a:p>
          <a:p>
            <a:pPr marL="0" indent="0">
              <a:spcBef>
                <a:spcPts val="0"/>
              </a:spcBef>
              <a:buNone/>
            </a:pPr>
            <a:endParaRPr lang="en-US" dirty="0"/>
          </a:p>
          <a:p>
            <a:pPr marL="0" indent="0">
              <a:spcBef>
                <a:spcPts val="0"/>
              </a:spcBef>
              <a:buNone/>
            </a:pPr>
            <a:r>
              <a:rPr lang="en-US" dirty="0"/>
              <a:t>$student = new Student(["name"=&gt;"John"]);</a:t>
            </a:r>
          </a:p>
          <a:p>
            <a:pPr marL="0" indent="0">
              <a:spcBef>
                <a:spcPts val="0"/>
              </a:spcBef>
              <a:buNone/>
            </a:pPr>
            <a:r>
              <a:rPr lang="en-US" dirty="0"/>
              <a:t>$student-&gt;save();</a:t>
            </a:r>
          </a:p>
          <a:p>
            <a:pPr marL="0" indent="0">
              <a:spcBef>
                <a:spcPts val="0"/>
              </a:spcBef>
              <a:buNone/>
            </a:pPr>
            <a:r>
              <a:rPr lang="en-US" dirty="0"/>
              <a:t>Student::insert([["name"=&gt;"Jane"],["name"=&gt;"</a:t>
            </a:r>
            <a:r>
              <a:rPr lang="en-US" dirty="0" err="1"/>
              <a:t>Caseem</a:t>
            </a:r>
            <a:r>
              <a:rPr lang="en-US" dirty="0"/>
              <a:t>"]]);</a:t>
            </a:r>
          </a:p>
          <a:p>
            <a:pPr marL="0" indent="0">
              <a:spcBef>
                <a:spcPts val="0"/>
              </a:spcBef>
              <a:buNone/>
            </a:pPr>
            <a:r>
              <a:rPr lang="en-US" dirty="0"/>
              <a:t>Student::all();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TextBox 3">
            <a:extLst>
              <a:ext uri="{FF2B5EF4-FFF2-40B4-BE49-F238E27FC236}">
                <a16:creationId xmlns:a16="http://schemas.microsoft.com/office/drawing/2014/main" id="{1E33A74D-E57D-4857-A7B3-B7D73F972D49}"/>
              </a:ext>
            </a:extLst>
          </p:cNvPr>
          <p:cNvSpPr txBox="1"/>
          <p:nvPr/>
        </p:nvSpPr>
        <p:spPr>
          <a:xfrm>
            <a:off x="6096001" y="1705722"/>
            <a:ext cx="5411638" cy="1754326"/>
          </a:xfrm>
          <a:prstGeom prst="rect">
            <a:avLst/>
          </a:prstGeom>
          <a:noFill/>
          <a:ln>
            <a:solidFill>
              <a:schemeClr val="tx1"/>
            </a:solidFill>
          </a:ln>
        </p:spPr>
        <p:txBody>
          <a:bodyPr wrap="square" rtlCol="0">
            <a:spAutoFit/>
          </a:bodyPr>
          <a:lstStyle/>
          <a:p>
            <a:r>
              <a:rPr lang="en-US" dirty="0"/>
              <a:t> Schema::create('students', function (Blueprint $table) {</a:t>
            </a:r>
          </a:p>
          <a:p>
            <a:r>
              <a:rPr lang="en-US" dirty="0"/>
              <a:t>            $table-&gt;</a:t>
            </a:r>
            <a:r>
              <a:rPr lang="en-US" dirty="0" err="1"/>
              <a:t>bigIncrements</a:t>
            </a:r>
            <a:r>
              <a:rPr lang="en-US" dirty="0"/>
              <a:t>('id');</a:t>
            </a:r>
          </a:p>
          <a:p>
            <a:r>
              <a:rPr lang="en-US" dirty="0"/>
              <a:t>            $table-&gt;string('name');</a:t>
            </a:r>
          </a:p>
          <a:p>
            <a:r>
              <a:rPr lang="en-US" dirty="0"/>
              <a:t>            $table-&gt;timestamps();</a:t>
            </a:r>
          </a:p>
          <a:p>
            <a:r>
              <a:rPr lang="en-US" dirty="0"/>
              <a:t>        });</a:t>
            </a:r>
          </a:p>
          <a:p>
            <a:endParaRPr lang="en-US" dirty="0"/>
          </a:p>
        </p:txBody>
      </p:sp>
      <p:sp>
        <p:nvSpPr>
          <p:cNvPr id="5" name="Speech Bubble: Rectangle 4">
            <a:extLst>
              <a:ext uri="{FF2B5EF4-FFF2-40B4-BE49-F238E27FC236}">
                <a16:creationId xmlns:a16="http://schemas.microsoft.com/office/drawing/2014/main" id="{F1800252-7D69-49FF-9776-CEE5877DB945}"/>
              </a:ext>
            </a:extLst>
          </p:cNvPr>
          <p:cNvSpPr/>
          <p:nvPr/>
        </p:nvSpPr>
        <p:spPr>
          <a:xfrm>
            <a:off x="2698630" y="1481435"/>
            <a:ext cx="3001993" cy="448573"/>
          </a:xfrm>
          <a:prstGeom prst="wedgeRectCallout">
            <a:avLst>
              <a:gd name="adj1" fmla="val -62211"/>
              <a:gd name="adj2" fmla="val 1143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Associated table name - students</a:t>
            </a:r>
          </a:p>
        </p:txBody>
      </p:sp>
      <p:sp>
        <p:nvSpPr>
          <p:cNvPr id="7" name="Speech Bubble: Rectangle 6">
            <a:extLst>
              <a:ext uri="{FF2B5EF4-FFF2-40B4-BE49-F238E27FC236}">
                <a16:creationId xmlns:a16="http://schemas.microsoft.com/office/drawing/2014/main" id="{85B99974-D502-43DE-92CA-C0FDD32CDA06}"/>
              </a:ext>
            </a:extLst>
          </p:cNvPr>
          <p:cNvSpPr/>
          <p:nvPr/>
        </p:nvSpPr>
        <p:spPr>
          <a:xfrm>
            <a:off x="7048499" y="3646001"/>
            <a:ext cx="3001993" cy="538134"/>
          </a:xfrm>
          <a:prstGeom prst="wedgeRectCallout">
            <a:avLst>
              <a:gd name="adj1" fmla="val -84050"/>
              <a:gd name="adj2" fmla="val -856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need a different name for the table </a:t>
            </a:r>
          </a:p>
        </p:txBody>
      </p:sp>
    </p:spTree>
    <p:extLst>
      <p:ext uri="{BB962C8B-B14F-4D97-AF65-F5344CB8AC3E}">
        <p14:creationId xmlns:p14="http://schemas.microsoft.com/office/powerpoint/2010/main" val="2570924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8286-DAEB-407A-A5B9-5C379A8D3211}"/>
              </a:ext>
            </a:extLst>
          </p:cNvPr>
          <p:cNvSpPr>
            <a:spLocks noGrp="1"/>
          </p:cNvSpPr>
          <p:nvPr>
            <p:ph type="title"/>
          </p:nvPr>
        </p:nvSpPr>
        <p:spPr>
          <a:xfrm>
            <a:off x="838200" y="365125"/>
            <a:ext cx="10515600" cy="928837"/>
          </a:xfrm>
        </p:spPr>
        <p:txBody>
          <a:bodyPr/>
          <a:lstStyle/>
          <a:p>
            <a:r>
              <a:rPr lang="en-US" dirty="0"/>
              <a:t>Adding data to the database using tinker</a:t>
            </a:r>
          </a:p>
        </p:txBody>
      </p:sp>
      <p:sp>
        <p:nvSpPr>
          <p:cNvPr id="3" name="Content Placeholder 2">
            <a:extLst>
              <a:ext uri="{FF2B5EF4-FFF2-40B4-BE49-F238E27FC236}">
                <a16:creationId xmlns:a16="http://schemas.microsoft.com/office/drawing/2014/main" id="{1F722726-EA89-42FF-A5D4-D6AE949F372D}"/>
              </a:ext>
            </a:extLst>
          </p:cNvPr>
          <p:cNvSpPr>
            <a:spLocks noGrp="1"/>
          </p:cNvSpPr>
          <p:nvPr>
            <p:ph idx="1"/>
          </p:nvPr>
        </p:nvSpPr>
        <p:spPr>
          <a:xfrm>
            <a:off x="838200" y="1293962"/>
            <a:ext cx="10515600" cy="4883001"/>
          </a:xfrm>
        </p:spPr>
        <p:txBody>
          <a:bodyPr>
            <a:normAutofit lnSpcReduction="10000"/>
          </a:bodyPr>
          <a:lstStyle/>
          <a:p>
            <a:r>
              <a:rPr lang="en-US" dirty="0"/>
              <a:t>Inserting data</a:t>
            </a:r>
          </a:p>
          <a:p>
            <a:pPr lvl="1"/>
            <a:r>
              <a:rPr lang="en-US" dirty="0"/>
              <a:t>Method 1</a:t>
            </a:r>
          </a:p>
          <a:p>
            <a:pPr marL="0" indent="0">
              <a:spcBef>
                <a:spcPts val="0"/>
              </a:spcBef>
              <a:buNone/>
            </a:pPr>
            <a:r>
              <a:rPr lang="en-US" dirty="0"/>
              <a:t>	$student = new Student();</a:t>
            </a:r>
          </a:p>
          <a:p>
            <a:pPr marL="0" indent="0">
              <a:spcBef>
                <a:spcPts val="0"/>
              </a:spcBef>
              <a:buNone/>
            </a:pPr>
            <a:r>
              <a:rPr lang="en-US" dirty="0"/>
              <a:t>	$student-&gt;name =“Mary”;</a:t>
            </a:r>
          </a:p>
          <a:p>
            <a:pPr marL="0" indent="0">
              <a:spcBef>
                <a:spcPts val="0"/>
              </a:spcBef>
              <a:buNone/>
            </a:pPr>
            <a:r>
              <a:rPr lang="en-US" dirty="0"/>
              <a:t>	$student-&gt;save();</a:t>
            </a:r>
          </a:p>
          <a:p>
            <a:pPr marL="0" indent="0">
              <a:spcBef>
                <a:spcPts val="0"/>
              </a:spcBef>
              <a:buNone/>
            </a:pPr>
            <a:endParaRPr lang="en-US" dirty="0"/>
          </a:p>
          <a:p>
            <a:pPr lvl="1"/>
            <a:r>
              <a:rPr lang="en-US" dirty="0"/>
              <a:t>Method 1</a:t>
            </a:r>
          </a:p>
          <a:p>
            <a:pPr marL="0" indent="0">
              <a:spcBef>
                <a:spcPts val="0"/>
              </a:spcBef>
              <a:buNone/>
            </a:pPr>
            <a:r>
              <a:rPr lang="en-US" dirty="0"/>
              <a:t>	$student = new Student([‘name’=&gt;’</a:t>
            </a:r>
            <a:r>
              <a:rPr lang="en-US" dirty="0" err="1"/>
              <a:t>shan</a:t>
            </a:r>
            <a:r>
              <a:rPr lang="en-US" dirty="0"/>
              <a:t>’]);</a:t>
            </a:r>
          </a:p>
          <a:p>
            <a:pPr marL="0" indent="0">
              <a:spcBef>
                <a:spcPts val="0"/>
              </a:spcBef>
              <a:buNone/>
            </a:pPr>
            <a:r>
              <a:rPr lang="en-US" dirty="0"/>
              <a:t>	$student-&gt;save();</a:t>
            </a:r>
          </a:p>
          <a:p>
            <a:pPr marL="0" indent="0">
              <a:spcBef>
                <a:spcPts val="0"/>
              </a:spcBef>
              <a:buNone/>
            </a:pPr>
            <a:endParaRPr lang="en-US" dirty="0"/>
          </a:p>
          <a:p>
            <a:pPr marL="0" indent="0">
              <a:spcBef>
                <a:spcPts val="0"/>
              </a:spcBef>
              <a:buNone/>
            </a:pPr>
            <a:r>
              <a:rPr lang="en-US" dirty="0"/>
              <a:t>           $student-&gt;</a:t>
            </a:r>
            <a:r>
              <a:rPr lang="en-US" dirty="0" err="1"/>
              <a:t>toArray</a:t>
            </a:r>
            <a:r>
              <a:rPr lang="en-US" dirty="0"/>
              <a:t>();	</a:t>
            </a:r>
          </a:p>
          <a:p>
            <a:pPr marL="0" indent="0">
              <a:spcBef>
                <a:spcPts val="0"/>
              </a:spcBef>
              <a:buNone/>
            </a:pPr>
            <a:r>
              <a:rPr lang="en-US" dirty="0"/>
              <a:t>	stuff the data into an array</a:t>
            </a:r>
          </a:p>
          <a:p>
            <a:pPr marL="0" indent="0">
              <a:spcBef>
                <a:spcPts val="0"/>
              </a:spcBef>
              <a:buNone/>
            </a:pPr>
            <a:r>
              <a:rPr lang="en-US" dirty="0"/>
              <a:t>	</a:t>
            </a:r>
          </a:p>
          <a:p>
            <a:pPr marL="0" indent="0">
              <a:spcBef>
                <a:spcPts val="0"/>
              </a:spcBef>
              <a:buNone/>
            </a:pPr>
            <a:endParaRPr lang="en-US" dirty="0"/>
          </a:p>
          <a:p>
            <a:pPr marL="0" indent="0">
              <a:spcBef>
                <a:spcPts val="0"/>
              </a:spcBef>
              <a:buNone/>
            </a:pPr>
            <a:endParaRPr lang="en-US" dirty="0"/>
          </a:p>
          <a:p>
            <a:pPr marL="457200" lvl="1" indent="0">
              <a:spcBef>
                <a:spcPts val="0"/>
              </a:spcBef>
              <a:buNone/>
            </a:pPr>
            <a:endParaRPr lang="en-US" dirty="0"/>
          </a:p>
          <a:p>
            <a:pPr marL="457200" lvl="1" indent="0">
              <a:spcBef>
                <a:spcPts val="0"/>
              </a:spcBef>
              <a:buNone/>
            </a:pPr>
            <a:endParaRPr lang="en-US" dirty="0"/>
          </a:p>
          <a:p>
            <a:pPr marL="0" indent="0">
              <a:spcBef>
                <a:spcPts val="0"/>
              </a:spcBef>
              <a:buNone/>
            </a:pPr>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1085255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8286-DAEB-407A-A5B9-5C379A8D3211}"/>
              </a:ext>
            </a:extLst>
          </p:cNvPr>
          <p:cNvSpPr>
            <a:spLocks noGrp="1"/>
          </p:cNvSpPr>
          <p:nvPr>
            <p:ph type="title"/>
          </p:nvPr>
        </p:nvSpPr>
        <p:spPr>
          <a:xfrm>
            <a:off x="838200" y="365125"/>
            <a:ext cx="10515600" cy="928837"/>
          </a:xfrm>
        </p:spPr>
        <p:txBody>
          <a:bodyPr/>
          <a:lstStyle/>
          <a:p>
            <a:r>
              <a:rPr lang="en-US" dirty="0"/>
              <a:t>Adding data to the database using tinker</a:t>
            </a:r>
          </a:p>
        </p:txBody>
      </p:sp>
      <p:sp>
        <p:nvSpPr>
          <p:cNvPr id="3" name="Content Placeholder 2">
            <a:extLst>
              <a:ext uri="{FF2B5EF4-FFF2-40B4-BE49-F238E27FC236}">
                <a16:creationId xmlns:a16="http://schemas.microsoft.com/office/drawing/2014/main" id="{1F722726-EA89-42FF-A5D4-D6AE949F372D}"/>
              </a:ext>
            </a:extLst>
          </p:cNvPr>
          <p:cNvSpPr>
            <a:spLocks noGrp="1"/>
          </p:cNvSpPr>
          <p:nvPr>
            <p:ph idx="1"/>
          </p:nvPr>
        </p:nvSpPr>
        <p:spPr>
          <a:xfrm>
            <a:off x="838200" y="1293962"/>
            <a:ext cx="10515600" cy="4883001"/>
          </a:xfrm>
        </p:spPr>
        <p:txBody>
          <a:bodyPr>
            <a:normAutofit/>
          </a:bodyPr>
          <a:lstStyle/>
          <a:p>
            <a:r>
              <a:rPr lang="en-US" dirty="0"/>
              <a:t>Inserting data</a:t>
            </a:r>
          </a:p>
          <a:p>
            <a:pPr marL="0" indent="0">
              <a:spcBef>
                <a:spcPts val="0"/>
              </a:spcBef>
              <a:buNone/>
            </a:pPr>
            <a:endParaRPr lang="en-US" dirty="0"/>
          </a:p>
          <a:p>
            <a:pPr lvl="1">
              <a:spcBef>
                <a:spcPts val="0"/>
              </a:spcBef>
            </a:pPr>
            <a:r>
              <a:rPr lang="en-US" dirty="0"/>
              <a:t>Method 3</a:t>
            </a:r>
          </a:p>
          <a:p>
            <a:pPr marL="457200" lvl="1" indent="0">
              <a:spcBef>
                <a:spcPts val="0"/>
              </a:spcBef>
              <a:buNone/>
            </a:pPr>
            <a:r>
              <a:rPr lang="en-US" dirty="0"/>
              <a:t>	App\Student::insert(["name"=&gt;"Jane"]);</a:t>
            </a:r>
          </a:p>
          <a:p>
            <a:pPr marL="457200" lvl="1" indent="0">
              <a:spcBef>
                <a:spcPts val="0"/>
              </a:spcBef>
              <a:buNone/>
            </a:pPr>
            <a:endParaRPr lang="en-US" dirty="0"/>
          </a:p>
          <a:p>
            <a:pPr lvl="1">
              <a:spcBef>
                <a:spcPts val="0"/>
              </a:spcBef>
            </a:pPr>
            <a:r>
              <a:rPr lang="en-US" dirty="0"/>
              <a:t>Method 4</a:t>
            </a:r>
          </a:p>
          <a:p>
            <a:pPr marL="457200" lvl="1" indent="0">
              <a:spcBef>
                <a:spcPts val="0"/>
              </a:spcBef>
              <a:buNone/>
            </a:pPr>
            <a:r>
              <a:rPr lang="en-US" dirty="0"/>
              <a:t>	 DB::table(‘students’)-&gt;insert([‘name’=&gt;’</a:t>
            </a:r>
            <a:r>
              <a:rPr lang="en-US" dirty="0" err="1"/>
              <a:t>meera</a:t>
            </a:r>
            <a:r>
              <a:rPr lang="en-US" dirty="0"/>
              <a:t>’]);</a:t>
            </a:r>
          </a:p>
          <a:p>
            <a:pPr marL="457200" lvl="1" indent="0">
              <a:spcBef>
                <a:spcPts val="0"/>
              </a:spcBef>
              <a:buNone/>
            </a:pPr>
            <a:endParaRPr lang="en-US" dirty="0"/>
          </a:p>
          <a:p>
            <a:pPr lvl="1">
              <a:spcBef>
                <a:spcPts val="0"/>
              </a:spcBef>
            </a:pPr>
            <a:r>
              <a:rPr lang="en-US" dirty="0"/>
              <a:t>Method 5</a:t>
            </a:r>
          </a:p>
          <a:p>
            <a:pPr marL="457200" lvl="1" indent="0">
              <a:spcBef>
                <a:spcPts val="0"/>
              </a:spcBef>
              <a:buNone/>
            </a:pPr>
            <a:r>
              <a:rPr lang="en-US" dirty="0"/>
              <a:t>	 DB::insert(‘insert into students(name) values(?)’,[‘</a:t>
            </a:r>
            <a:r>
              <a:rPr lang="en-US" dirty="0" err="1"/>
              <a:t>kamal</a:t>
            </a:r>
            <a:r>
              <a:rPr lang="en-US" dirty="0"/>
              <a:t>’]);</a:t>
            </a:r>
          </a:p>
          <a:p>
            <a:pPr marL="457200" lvl="1" indent="0">
              <a:spcBef>
                <a:spcPts val="0"/>
              </a:spcBef>
              <a:buNone/>
            </a:pPr>
            <a:endParaRPr lang="en-US" dirty="0"/>
          </a:p>
          <a:p>
            <a:pPr marL="457200" lvl="1" indent="0">
              <a:spcBef>
                <a:spcPts val="0"/>
              </a:spcBef>
              <a:buNone/>
            </a:pPr>
            <a:endParaRPr lang="en-US" dirty="0"/>
          </a:p>
          <a:p>
            <a:pPr marL="457200" lvl="1" indent="0">
              <a:spcBef>
                <a:spcPts val="0"/>
              </a:spcBef>
              <a:buNone/>
            </a:pPr>
            <a:endParaRPr lang="en-US" dirty="0"/>
          </a:p>
          <a:p>
            <a:pPr marL="0" indent="0">
              <a:spcBef>
                <a:spcPts val="0"/>
              </a:spcBef>
              <a:buNone/>
            </a:pPr>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2249976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8286-DAEB-407A-A5B9-5C379A8D3211}"/>
              </a:ext>
            </a:extLst>
          </p:cNvPr>
          <p:cNvSpPr>
            <a:spLocks noGrp="1"/>
          </p:cNvSpPr>
          <p:nvPr>
            <p:ph type="title"/>
          </p:nvPr>
        </p:nvSpPr>
        <p:spPr>
          <a:xfrm>
            <a:off x="838200" y="365126"/>
            <a:ext cx="10515600" cy="618286"/>
          </a:xfrm>
        </p:spPr>
        <p:txBody>
          <a:bodyPr>
            <a:normAutofit fontScale="90000"/>
          </a:bodyPr>
          <a:lstStyle/>
          <a:p>
            <a:r>
              <a:rPr lang="en-US" dirty="0"/>
              <a:t>Querying database using tinker</a:t>
            </a:r>
          </a:p>
        </p:txBody>
      </p:sp>
      <p:sp>
        <p:nvSpPr>
          <p:cNvPr id="3" name="Content Placeholder 2">
            <a:extLst>
              <a:ext uri="{FF2B5EF4-FFF2-40B4-BE49-F238E27FC236}">
                <a16:creationId xmlns:a16="http://schemas.microsoft.com/office/drawing/2014/main" id="{1F722726-EA89-42FF-A5D4-D6AE949F372D}"/>
              </a:ext>
            </a:extLst>
          </p:cNvPr>
          <p:cNvSpPr>
            <a:spLocks noGrp="1"/>
          </p:cNvSpPr>
          <p:nvPr>
            <p:ph idx="1"/>
          </p:nvPr>
        </p:nvSpPr>
        <p:spPr>
          <a:xfrm>
            <a:off x="838200" y="1057783"/>
            <a:ext cx="10515600" cy="5435091"/>
          </a:xfrm>
        </p:spPr>
        <p:txBody>
          <a:bodyPr/>
          <a:lstStyle/>
          <a:p>
            <a:r>
              <a:rPr lang="en-US" dirty="0"/>
              <a:t>App\Student::count();</a:t>
            </a:r>
          </a:p>
          <a:p>
            <a:pPr lvl="1"/>
            <a:r>
              <a:rPr lang="en-US" dirty="0"/>
              <a:t>Number of records in the </a:t>
            </a:r>
            <a:r>
              <a:rPr lang="en-US" dirty="0">
                <a:solidFill>
                  <a:srgbClr val="FF0000"/>
                </a:solidFill>
              </a:rPr>
              <a:t>students</a:t>
            </a:r>
            <a:r>
              <a:rPr lang="en-US" dirty="0"/>
              <a:t> table.</a:t>
            </a:r>
          </a:p>
          <a:p>
            <a:pPr lvl="1"/>
            <a:r>
              <a:rPr lang="en-US" dirty="0">
                <a:solidFill>
                  <a:srgbClr val="FF0000"/>
                </a:solidFill>
              </a:rPr>
              <a:t>Student</a:t>
            </a:r>
            <a:r>
              <a:rPr lang="en-US" dirty="0"/>
              <a:t> is the model that represents the table </a:t>
            </a:r>
            <a:r>
              <a:rPr lang="en-US" dirty="0">
                <a:solidFill>
                  <a:srgbClr val="FF0000"/>
                </a:solidFill>
              </a:rPr>
              <a:t>students</a:t>
            </a:r>
            <a:r>
              <a:rPr lang="en-US" dirty="0"/>
              <a:t>.</a:t>
            </a:r>
          </a:p>
          <a:p>
            <a:pPr lvl="1"/>
            <a:r>
              <a:rPr lang="en-US" dirty="0">
                <a:solidFill>
                  <a:srgbClr val="FF0000"/>
                </a:solidFill>
              </a:rPr>
              <a:t>App</a:t>
            </a:r>
            <a:r>
              <a:rPr lang="en-US" dirty="0"/>
              <a:t> is the name space.</a:t>
            </a:r>
          </a:p>
          <a:p>
            <a:r>
              <a:rPr lang="en-US" dirty="0"/>
              <a:t>App\Student::all();</a:t>
            </a:r>
          </a:p>
          <a:p>
            <a:pPr lvl="1"/>
            <a:r>
              <a:rPr lang="en-US" dirty="0"/>
              <a:t>List all records of table students.</a:t>
            </a:r>
          </a:p>
          <a:p>
            <a:r>
              <a:rPr lang="en-US" dirty="0"/>
              <a:t>App\Student::limit(3)-&gt;</a:t>
            </a:r>
            <a:r>
              <a:rPr lang="en-US" dirty="0" err="1"/>
              <a:t>orderBy</a:t>
            </a:r>
            <a:r>
              <a:rPr lang="en-US" dirty="0"/>
              <a:t>(‘name’)-&gt;get();</a:t>
            </a:r>
          </a:p>
          <a:p>
            <a:pPr lvl="1"/>
            <a:r>
              <a:rPr lang="en-US" dirty="0"/>
              <a:t>Get the first 3 records</a:t>
            </a:r>
          </a:p>
          <a:p>
            <a:r>
              <a:rPr lang="en-US" dirty="0"/>
              <a:t>App\Student::select(‘</a:t>
            </a:r>
            <a:r>
              <a:rPr lang="en-US" dirty="0" err="1"/>
              <a:t>id’,’name</a:t>
            </a:r>
            <a:r>
              <a:rPr lang="en-US" dirty="0"/>
              <a:t>’)-&gt;</a:t>
            </a:r>
            <a:r>
              <a:rPr lang="en-US" dirty="0" err="1"/>
              <a:t>orderBy</a:t>
            </a:r>
            <a:r>
              <a:rPr lang="en-US" dirty="0"/>
              <a:t>(‘name’)-&gt;get();</a:t>
            </a:r>
          </a:p>
          <a:p>
            <a:r>
              <a:rPr lang="en-US" dirty="0"/>
              <a:t>App\Student::where(‘</a:t>
            </a:r>
            <a:r>
              <a:rPr lang="en-US" dirty="0" err="1"/>
              <a:t>name’,’john</a:t>
            </a:r>
            <a:r>
              <a:rPr lang="en-US" dirty="0"/>
              <a:t>’)-&gt;get();</a:t>
            </a:r>
          </a:p>
          <a:p>
            <a:r>
              <a:rPr lang="en-US" dirty="0"/>
              <a:t>App\Student::where(“id”,”&gt;”,3)-&gt;get();</a:t>
            </a:r>
          </a:p>
          <a:p>
            <a:pPr lvl="1"/>
            <a:endParaRPr lang="en-US" dirty="0"/>
          </a:p>
          <a:p>
            <a:pPr marL="0" indent="0">
              <a:buNone/>
            </a:pPr>
            <a:endParaRPr lang="en-US" dirty="0"/>
          </a:p>
        </p:txBody>
      </p:sp>
    </p:spTree>
    <p:extLst>
      <p:ext uri="{BB962C8B-B14F-4D97-AF65-F5344CB8AC3E}">
        <p14:creationId xmlns:p14="http://schemas.microsoft.com/office/powerpoint/2010/main" val="1547953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8286-DAEB-407A-A5B9-5C379A8D3211}"/>
              </a:ext>
            </a:extLst>
          </p:cNvPr>
          <p:cNvSpPr>
            <a:spLocks noGrp="1"/>
          </p:cNvSpPr>
          <p:nvPr>
            <p:ph type="title"/>
          </p:nvPr>
        </p:nvSpPr>
        <p:spPr/>
        <p:txBody>
          <a:bodyPr/>
          <a:lstStyle/>
          <a:p>
            <a:r>
              <a:rPr lang="en-US" dirty="0"/>
              <a:t>Querying database using tinker</a:t>
            </a:r>
          </a:p>
        </p:txBody>
      </p:sp>
      <p:sp>
        <p:nvSpPr>
          <p:cNvPr id="3" name="Content Placeholder 2">
            <a:extLst>
              <a:ext uri="{FF2B5EF4-FFF2-40B4-BE49-F238E27FC236}">
                <a16:creationId xmlns:a16="http://schemas.microsoft.com/office/drawing/2014/main" id="{1F722726-EA89-42FF-A5D4-D6AE949F372D}"/>
              </a:ext>
            </a:extLst>
          </p:cNvPr>
          <p:cNvSpPr>
            <a:spLocks noGrp="1"/>
          </p:cNvSpPr>
          <p:nvPr>
            <p:ph idx="1"/>
          </p:nvPr>
        </p:nvSpPr>
        <p:spPr>
          <a:xfrm>
            <a:off x="838200" y="1311215"/>
            <a:ext cx="10515600" cy="4865748"/>
          </a:xfrm>
        </p:spPr>
        <p:txBody>
          <a:bodyPr/>
          <a:lstStyle/>
          <a:p>
            <a:r>
              <a:rPr lang="en-US" dirty="0"/>
              <a:t> Deleting data</a:t>
            </a:r>
          </a:p>
          <a:p>
            <a:pPr marL="0" indent="0">
              <a:buNone/>
            </a:pPr>
            <a:r>
              <a:rPr lang="en-US" dirty="0"/>
              <a:t>	$student=App\Student::find(“name”,”</a:t>
            </a:r>
            <a:r>
              <a:rPr lang="en-US" dirty="0" err="1"/>
              <a:t>Saman</a:t>
            </a:r>
            <a:r>
              <a:rPr lang="en-US" dirty="0"/>
              <a:t>”);</a:t>
            </a:r>
          </a:p>
          <a:p>
            <a:pPr marL="0" indent="0">
              <a:buNone/>
            </a:pPr>
            <a:r>
              <a:rPr lang="en-US" dirty="0"/>
              <a:t>	$student-&gt;delete();</a:t>
            </a:r>
          </a:p>
          <a:p>
            <a:pPr marL="0" indent="0">
              <a:buNone/>
            </a:pPr>
            <a:endParaRPr lang="en-US" dirty="0"/>
          </a:p>
          <a:p>
            <a:pPr marL="0" indent="0">
              <a:buNone/>
            </a:pPr>
            <a:r>
              <a:rPr lang="en-US" dirty="0"/>
              <a:t>	App\Student::where(“id”,”&gt;”,5)-&gt;delete();</a:t>
            </a:r>
          </a:p>
          <a:p>
            <a:pPr marL="0" indent="0">
              <a:buNone/>
            </a:pPr>
            <a:endParaRPr lang="en-US" dirty="0"/>
          </a:p>
          <a:p>
            <a:pPr marL="0" indent="0">
              <a:buNone/>
            </a:pPr>
            <a:endParaRPr lang="en-US" dirty="0"/>
          </a:p>
          <a:p>
            <a:pPr marL="0" indent="0">
              <a:buNone/>
            </a:pPr>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761300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8286-DAEB-407A-A5B9-5C379A8D3211}"/>
              </a:ext>
            </a:extLst>
          </p:cNvPr>
          <p:cNvSpPr>
            <a:spLocks noGrp="1"/>
          </p:cNvSpPr>
          <p:nvPr>
            <p:ph type="title"/>
          </p:nvPr>
        </p:nvSpPr>
        <p:spPr/>
        <p:txBody>
          <a:bodyPr/>
          <a:lstStyle/>
          <a:p>
            <a:r>
              <a:rPr lang="en-US" dirty="0"/>
              <a:t>Querying database using tinker</a:t>
            </a:r>
          </a:p>
        </p:txBody>
      </p:sp>
      <p:sp>
        <p:nvSpPr>
          <p:cNvPr id="3" name="Content Placeholder 2">
            <a:extLst>
              <a:ext uri="{FF2B5EF4-FFF2-40B4-BE49-F238E27FC236}">
                <a16:creationId xmlns:a16="http://schemas.microsoft.com/office/drawing/2014/main" id="{1F722726-EA89-42FF-A5D4-D6AE949F372D}"/>
              </a:ext>
            </a:extLst>
          </p:cNvPr>
          <p:cNvSpPr>
            <a:spLocks noGrp="1"/>
          </p:cNvSpPr>
          <p:nvPr>
            <p:ph idx="1"/>
          </p:nvPr>
        </p:nvSpPr>
        <p:spPr>
          <a:xfrm>
            <a:off x="838200" y="1311215"/>
            <a:ext cx="10515600" cy="4865748"/>
          </a:xfrm>
        </p:spPr>
        <p:txBody>
          <a:bodyPr/>
          <a:lstStyle/>
          <a:p>
            <a:r>
              <a:rPr lang="en-US" dirty="0"/>
              <a:t> Editing data</a:t>
            </a:r>
          </a:p>
          <a:p>
            <a:pPr marL="0" indent="0">
              <a:buNone/>
            </a:pPr>
            <a:r>
              <a:rPr lang="en-US" dirty="0"/>
              <a:t>	$student=App\Student::where(“name”,”</a:t>
            </a:r>
            <a:r>
              <a:rPr lang="en-US" dirty="0" err="1"/>
              <a:t>Saman</a:t>
            </a:r>
            <a:r>
              <a:rPr lang="en-US" dirty="0"/>
              <a:t>”)-&gt;find(1);</a:t>
            </a:r>
          </a:p>
          <a:p>
            <a:pPr marL="0" indent="0">
              <a:buNone/>
            </a:pPr>
            <a:r>
              <a:rPr lang="en-US" dirty="0"/>
              <a:t>	$student-&gt;name=“Joy”;</a:t>
            </a:r>
          </a:p>
          <a:p>
            <a:pPr marL="0" indent="0">
              <a:buNone/>
            </a:pPr>
            <a:r>
              <a:rPr lang="en-US" dirty="0"/>
              <a:t>	$student-&gt;save();</a:t>
            </a:r>
          </a:p>
          <a:p>
            <a:pPr marL="0" indent="0">
              <a:buNone/>
            </a:pPr>
            <a:endParaRPr lang="en-US" dirty="0"/>
          </a:p>
          <a:p>
            <a:pPr marL="0" indent="0">
              <a:buNone/>
            </a:pPr>
            <a:r>
              <a:rPr lang="en-US" dirty="0"/>
              <a:t>	 </a:t>
            </a:r>
          </a:p>
          <a:p>
            <a:pPr marL="0" indent="0">
              <a:buNone/>
            </a:pPr>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3696465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386E2-6D6D-40C8-A0AA-013D5BC1EE6A}"/>
              </a:ext>
            </a:extLst>
          </p:cNvPr>
          <p:cNvSpPr>
            <a:spLocks noGrp="1"/>
          </p:cNvSpPr>
          <p:nvPr>
            <p:ph type="title"/>
          </p:nvPr>
        </p:nvSpPr>
        <p:spPr/>
        <p:txBody>
          <a:bodyPr/>
          <a:lstStyle/>
          <a:p>
            <a:r>
              <a:rPr lang="en-US" dirty="0"/>
              <a:t>Relationships</a:t>
            </a:r>
          </a:p>
        </p:txBody>
      </p:sp>
      <p:sp>
        <p:nvSpPr>
          <p:cNvPr id="3" name="Content Placeholder 2">
            <a:extLst>
              <a:ext uri="{FF2B5EF4-FFF2-40B4-BE49-F238E27FC236}">
                <a16:creationId xmlns:a16="http://schemas.microsoft.com/office/drawing/2014/main" id="{1CF57E36-46C0-450E-A36A-008695CC3368}"/>
              </a:ext>
            </a:extLst>
          </p:cNvPr>
          <p:cNvSpPr>
            <a:spLocks noGrp="1"/>
          </p:cNvSpPr>
          <p:nvPr>
            <p:ph idx="1"/>
          </p:nvPr>
        </p:nvSpPr>
        <p:spPr>
          <a:xfrm>
            <a:off x="838200" y="1499016"/>
            <a:ext cx="10515600" cy="4677947"/>
          </a:xfrm>
        </p:spPr>
        <p:txBody>
          <a:bodyPr/>
          <a:lstStyle/>
          <a:p>
            <a:r>
              <a:rPr lang="en-US" dirty="0"/>
              <a:t>Eloquent relationships are defined as methods on your Eloquent model classes. Since, like Eloquent models themselves, relationships also serve as powerful query builders, defining relationships as methods provides powerful method chaining and querying capabilities. For example, we may chain additional constraints on this posts relationship</a:t>
            </a:r>
          </a:p>
          <a:p>
            <a:r>
              <a:rPr lang="en-US" dirty="0"/>
              <a:t>Relationship names cannot collide with attribute names as that could lead to your model not being able to know which one to resolve.</a:t>
            </a:r>
          </a:p>
        </p:txBody>
      </p:sp>
    </p:spTree>
    <p:extLst>
      <p:ext uri="{BB962C8B-B14F-4D97-AF65-F5344CB8AC3E}">
        <p14:creationId xmlns:p14="http://schemas.microsoft.com/office/powerpoint/2010/main" val="269475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7E1B-4AAD-43AD-937B-F5F506185863}"/>
              </a:ext>
            </a:extLst>
          </p:cNvPr>
          <p:cNvSpPr>
            <a:spLocks noGrp="1"/>
          </p:cNvSpPr>
          <p:nvPr>
            <p:ph type="title"/>
          </p:nvPr>
        </p:nvSpPr>
        <p:spPr/>
        <p:txBody>
          <a:bodyPr/>
          <a:lstStyle/>
          <a:p>
            <a:r>
              <a:rPr lang="en-US" dirty="0"/>
              <a:t>Creating a controller in Laravel</a:t>
            </a:r>
          </a:p>
        </p:txBody>
      </p:sp>
      <p:sp>
        <p:nvSpPr>
          <p:cNvPr id="3" name="Content Placeholder 2">
            <a:extLst>
              <a:ext uri="{FF2B5EF4-FFF2-40B4-BE49-F238E27FC236}">
                <a16:creationId xmlns:a16="http://schemas.microsoft.com/office/drawing/2014/main" id="{CDFEC158-1BB7-4C0E-9FEA-40E76A2DCE3C}"/>
              </a:ext>
            </a:extLst>
          </p:cNvPr>
          <p:cNvSpPr>
            <a:spLocks noGrp="1"/>
          </p:cNvSpPr>
          <p:nvPr>
            <p:ph idx="1"/>
          </p:nvPr>
        </p:nvSpPr>
        <p:spPr/>
        <p:txBody>
          <a:bodyPr/>
          <a:lstStyle/>
          <a:p>
            <a:r>
              <a:rPr lang="en-US" dirty="0"/>
              <a:t>Execute the following command</a:t>
            </a:r>
          </a:p>
          <a:p>
            <a:pPr marL="0" indent="0">
              <a:buNone/>
            </a:pPr>
            <a:r>
              <a:rPr lang="en-US" dirty="0"/>
              <a:t>	php artisan help </a:t>
            </a:r>
            <a:r>
              <a:rPr lang="en-US" dirty="0" err="1"/>
              <a:t>make:controller</a:t>
            </a:r>
            <a:r>
              <a:rPr lang="en-US" dirty="0"/>
              <a:t> </a:t>
            </a:r>
          </a:p>
          <a:p>
            <a:pPr marL="0" indent="0">
              <a:buNone/>
            </a:pPr>
            <a:r>
              <a:rPr lang="en-US" dirty="0"/>
              <a:t>	php artisan </a:t>
            </a:r>
            <a:r>
              <a:rPr lang="en-US" dirty="0" err="1"/>
              <a:t>make:controller</a:t>
            </a:r>
            <a:r>
              <a:rPr lang="en-US" dirty="0"/>
              <a:t> </a:t>
            </a:r>
            <a:r>
              <a:rPr lang="en-US" dirty="0" err="1"/>
              <a:t>ControllerName</a:t>
            </a:r>
            <a:endParaRPr lang="en-US" dirty="0"/>
          </a:p>
          <a:p>
            <a:pPr marL="0" indent="0">
              <a:buNone/>
            </a:pPr>
            <a:r>
              <a:rPr lang="en-US" dirty="0"/>
              <a:t>Naming convention:</a:t>
            </a:r>
          </a:p>
          <a:p>
            <a:pPr marL="971550" lvl="1" indent="-514350">
              <a:buFont typeface="+mj-lt"/>
              <a:buAutoNum type="arabicPeriod"/>
            </a:pPr>
            <a:r>
              <a:rPr lang="en-US" dirty="0"/>
              <a:t>Controller name should start with a capital letter and should terminate with the “</a:t>
            </a:r>
            <a:r>
              <a:rPr lang="en-US" dirty="0">
                <a:solidFill>
                  <a:srgbClr val="FF0000"/>
                </a:solidFill>
              </a:rPr>
              <a:t>Controller</a:t>
            </a:r>
            <a:r>
              <a:rPr lang="en-US" dirty="0"/>
              <a:t>” suffix.</a:t>
            </a:r>
          </a:p>
          <a:p>
            <a:pPr marL="971550" lvl="1" indent="-514350">
              <a:buFont typeface="+mj-lt"/>
              <a:buAutoNum type="arabicPeriod"/>
            </a:pPr>
            <a:r>
              <a:rPr lang="en-US" dirty="0"/>
              <a:t>First part of the name should be a Plural noun.</a:t>
            </a:r>
          </a:p>
          <a:p>
            <a:pPr marL="457200" lvl="1" indent="0">
              <a:buNone/>
            </a:pPr>
            <a:r>
              <a:rPr lang="en-US" dirty="0"/>
              <a:t>	Example : </a:t>
            </a:r>
            <a:r>
              <a:rPr lang="en-US" dirty="0" err="1"/>
              <a:t>CustormersController</a:t>
            </a:r>
            <a:r>
              <a:rPr lang="en-US" dirty="0"/>
              <a:t>, </a:t>
            </a:r>
            <a:r>
              <a:rPr lang="en-US" dirty="0" err="1"/>
              <a:t>StudentsController</a:t>
            </a:r>
            <a:endParaRPr lang="en-US" dirty="0"/>
          </a:p>
          <a:p>
            <a:pPr marL="457200" lvl="1" indent="0">
              <a:buNone/>
            </a:pPr>
            <a:r>
              <a:rPr lang="en-US" dirty="0"/>
              <a:t>All controllers are created in the app/Http/Controllers folder</a:t>
            </a:r>
          </a:p>
          <a:p>
            <a:pPr marL="971550" lvl="1" indent="-514350">
              <a:buFont typeface="+mj-lt"/>
              <a:buAutoNum type="arabicPeriod"/>
            </a:pPr>
            <a:endParaRPr lang="en-US" dirty="0"/>
          </a:p>
          <a:p>
            <a:pPr marL="971550" lvl="1" indent="-514350">
              <a:buFont typeface="+mj-lt"/>
              <a:buAutoNum type="arabicPeriod"/>
            </a:pPr>
            <a:endParaRPr lang="en-US" dirty="0"/>
          </a:p>
        </p:txBody>
      </p:sp>
    </p:spTree>
    <p:extLst>
      <p:ext uri="{BB962C8B-B14F-4D97-AF65-F5344CB8AC3E}">
        <p14:creationId xmlns:p14="http://schemas.microsoft.com/office/powerpoint/2010/main" val="393161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DCDD-9310-4C95-9E01-DD1CDAC47DB8}"/>
              </a:ext>
            </a:extLst>
          </p:cNvPr>
          <p:cNvSpPr>
            <a:spLocks noGrp="1"/>
          </p:cNvSpPr>
          <p:nvPr>
            <p:ph type="title"/>
          </p:nvPr>
        </p:nvSpPr>
        <p:spPr/>
        <p:txBody>
          <a:bodyPr/>
          <a:lstStyle/>
          <a:p>
            <a:r>
              <a:rPr lang="en-US" dirty="0"/>
              <a:t>Default controller generated by artisan</a:t>
            </a:r>
          </a:p>
        </p:txBody>
      </p:sp>
      <p:sp>
        <p:nvSpPr>
          <p:cNvPr id="3" name="Content Placeholder 2">
            <a:extLst>
              <a:ext uri="{FF2B5EF4-FFF2-40B4-BE49-F238E27FC236}">
                <a16:creationId xmlns:a16="http://schemas.microsoft.com/office/drawing/2014/main" id="{2CC45B1A-DE31-4428-AC8C-1E336D1180BD}"/>
              </a:ext>
            </a:extLst>
          </p:cNvPr>
          <p:cNvSpPr>
            <a:spLocks noGrp="1"/>
          </p:cNvSpPr>
          <p:nvPr>
            <p:ph idx="1"/>
          </p:nvPr>
        </p:nvSpPr>
        <p:spPr/>
        <p:txBody>
          <a:bodyPr>
            <a:normAutofit fontScale="92500" lnSpcReduction="20000"/>
          </a:bodyPr>
          <a:lstStyle/>
          <a:p>
            <a:pPr marL="0" indent="0">
              <a:buNone/>
            </a:pPr>
            <a:r>
              <a:rPr lang="en-US" dirty="0"/>
              <a:t>&lt;?php</a:t>
            </a:r>
          </a:p>
          <a:p>
            <a:pPr marL="0" indent="0">
              <a:buNone/>
            </a:pPr>
            <a:endParaRPr lang="en-US" dirty="0"/>
          </a:p>
          <a:p>
            <a:pPr marL="0" indent="0">
              <a:buNone/>
            </a:pPr>
            <a:r>
              <a:rPr lang="en-US" dirty="0"/>
              <a:t>namespace App\Http\Controllers;</a:t>
            </a:r>
          </a:p>
          <a:p>
            <a:pPr marL="0" indent="0">
              <a:buNone/>
            </a:pPr>
            <a:endParaRPr lang="en-US" dirty="0"/>
          </a:p>
          <a:p>
            <a:pPr marL="0" indent="0">
              <a:buNone/>
            </a:pPr>
            <a:r>
              <a:rPr lang="en-US" dirty="0"/>
              <a:t>use Illuminate\Http\Request;</a:t>
            </a:r>
          </a:p>
          <a:p>
            <a:pPr marL="0" indent="0">
              <a:buNone/>
            </a:pPr>
            <a:endParaRPr lang="en-US" dirty="0"/>
          </a:p>
          <a:p>
            <a:pPr marL="0" indent="0">
              <a:buNone/>
            </a:pPr>
            <a:r>
              <a:rPr lang="en-US" dirty="0"/>
              <a:t>class </a:t>
            </a:r>
            <a:r>
              <a:rPr lang="en-US" dirty="0" err="1">
                <a:solidFill>
                  <a:srgbClr val="FF0000"/>
                </a:solidFill>
              </a:rPr>
              <a:t>StudentsController</a:t>
            </a:r>
            <a:r>
              <a:rPr lang="en-US" dirty="0"/>
              <a:t> extends Controller</a:t>
            </a:r>
          </a:p>
          <a:p>
            <a:pPr marL="0" indent="0">
              <a:buNone/>
            </a:pPr>
            <a:r>
              <a:rPr lang="en-US" dirty="0"/>
              <a:t>{</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854437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0520-1278-4C4E-9E7F-902537DD0704}"/>
              </a:ext>
            </a:extLst>
          </p:cNvPr>
          <p:cNvSpPr>
            <a:spLocks noGrp="1"/>
          </p:cNvSpPr>
          <p:nvPr>
            <p:ph type="title"/>
          </p:nvPr>
        </p:nvSpPr>
        <p:spPr/>
        <p:txBody>
          <a:bodyPr/>
          <a:lstStyle/>
          <a:p>
            <a:r>
              <a:rPr lang="en-US" dirty="0"/>
              <a:t>Separating the application logic</a:t>
            </a:r>
          </a:p>
        </p:txBody>
      </p:sp>
      <p:sp>
        <p:nvSpPr>
          <p:cNvPr id="6" name="Content Placeholder 2">
            <a:extLst>
              <a:ext uri="{FF2B5EF4-FFF2-40B4-BE49-F238E27FC236}">
                <a16:creationId xmlns:a16="http://schemas.microsoft.com/office/drawing/2014/main" id="{C85685AF-2625-44AA-A8AC-BCC161BF349F}"/>
              </a:ext>
            </a:extLst>
          </p:cNvPr>
          <p:cNvSpPr txBox="1">
            <a:spLocks/>
          </p:cNvSpPr>
          <p:nvPr/>
        </p:nvSpPr>
        <p:spPr>
          <a:xfrm>
            <a:off x="838200" y="1388533"/>
            <a:ext cx="8362072" cy="1026319"/>
          </a:xfrm>
          <a:prstGeom prst="rect">
            <a:avLst/>
          </a:prstGeom>
          <a:ln>
            <a:solidFill>
              <a:schemeClr val="tx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routes/</a:t>
            </a:r>
            <a:r>
              <a:rPr lang="en-US" dirty="0" err="1"/>
              <a:t>web.php</a:t>
            </a:r>
            <a:r>
              <a:rPr lang="en-US" dirty="0"/>
              <a:t>  file content</a:t>
            </a:r>
          </a:p>
          <a:p>
            <a:pPr marL="0" indent="0">
              <a:buNone/>
            </a:pPr>
            <a:r>
              <a:rPr lang="en-US" sz="2400" dirty="0"/>
              <a:t>Route::get('</a:t>
            </a:r>
            <a:r>
              <a:rPr lang="en-US" sz="2400" dirty="0">
                <a:solidFill>
                  <a:srgbClr val="FF0000"/>
                </a:solidFill>
              </a:rPr>
              <a:t>contact</a:t>
            </a:r>
            <a:r>
              <a:rPr lang="en-US" sz="2400" dirty="0"/>
              <a:t>’,  ‘</a:t>
            </a:r>
            <a:r>
              <a:rPr lang="en-US" sz="2400" dirty="0" err="1"/>
              <a:t>StudentsController@list</a:t>
            </a:r>
            <a:r>
              <a:rPr lang="en-US" sz="2400" dirty="0"/>
              <a:t>’);</a:t>
            </a:r>
            <a:br>
              <a:rPr lang="en-US" dirty="0"/>
            </a:br>
            <a:r>
              <a:rPr lang="en-US" dirty="0"/>
              <a:t> </a:t>
            </a:r>
          </a:p>
          <a:p>
            <a:pPr marL="0" indent="0">
              <a:buNone/>
            </a:pPr>
            <a:endParaRPr lang="en-US" dirty="0"/>
          </a:p>
        </p:txBody>
      </p:sp>
      <p:sp>
        <p:nvSpPr>
          <p:cNvPr id="7" name="Content Placeholder 2">
            <a:extLst>
              <a:ext uri="{FF2B5EF4-FFF2-40B4-BE49-F238E27FC236}">
                <a16:creationId xmlns:a16="http://schemas.microsoft.com/office/drawing/2014/main" id="{81BB7F6C-F3CE-4EFC-B3D0-0FC3A3FF7122}"/>
              </a:ext>
            </a:extLst>
          </p:cNvPr>
          <p:cNvSpPr txBox="1">
            <a:spLocks/>
          </p:cNvSpPr>
          <p:nvPr/>
        </p:nvSpPr>
        <p:spPr>
          <a:xfrm>
            <a:off x="838200" y="2641601"/>
            <a:ext cx="9677400" cy="3851274"/>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class </a:t>
            </a:r>
            <a:r>
              <a:rPr lang="en-US" dirty="0" err="1"/>
              <a:t>StudentsController</a:t>
            </a:r>
            <a:r>
              <a:rPr lang="en-US" dirty="0"/>
              <a:t> extends Controller</a:t>
            </a:r>
          </a:p>
          <a:p>
            <a:pPr marL="0" indent="0">
              <a:buNone/>
            </a:pPr>
            <a:r>
              <a:rPr lang="en-US" dirty="0"/>
              <a:t>{</a:t>
            </a:r>
          </a:p>
          <a:p>
            <a:pPr marL="0" indent="0">
              <a:buNone/>
            </a:pPr>
            <a:r>
              <a:rPr lang="en-US" dirty="0"/>
              <a:t>    public function list(){</a:t>
            </a:r>
          </a:p>
          <a:p>
            <a:pPr marL="0" indent="0">
              <a:buNone/>
            </a:pPr>
            <a:r>
              <a:rPr lang="en-US" dirty="0"/>
              <a:t>        $names = ["</a:t>
            </a:r>
            <a:r>
              <a:rPr lang="en-US" dirty="0" err="1"/>
              <a:t>namal</a:t>
            </a:r>
            <a:r>
              <a:rPr lang="en-US" dirty="0"/>
              <a:t>","</a:t>
            </a:r>
            <a:r>
              <a:rPr lang="en-US" dirty="0" err="1"/>
              <a:t>saman</a:t>
            </a:r>
            <a:r>
              <a:rPr lang="en-US" dirty="0"/>
              <a:t>","john"];</a:t>
            </a:r>
          </a:p>
          <a:p>
            <a:pPr marL="0" indent="0">
              <a:buNone/>
            </a:pPr>
            <a:r>
              <a:rPr lang="en-US" dirty="0"/>
              <a:t>        return view("</a:t>
            </a:r>
            <a:r>
              <a:rPr lang="en-US" dirty="0" err="1"/>
              <a:t>home.contact</a:t>
            </a:r>
            <a:r>
              <a:rPr lang="en-US" dirty="0"/>
              <a:t>",["contacts"=&gt;$names]);</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2528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F506-D058-4E8D-AA57-E4648C74CCCD}"/>
              </a:ext>
            </a:extLst>
          </p:cNvPr>
          <p:cNvSpPr>
            <a:spLocks noGrp="1"/>
          </p:cNvSpPr>
          <p:nvPr>
            <p:ph type="title"/>
          </p:nvPr>
        </p:nvSpPr>
        <p:spPr>
          <a:xfrm>
            <a:off x="838200" y="365125"/>
            <a:ext cx="10515600" cy="746223"/>
          </a:xfrm>
        </p:spPr>
        <p:txBody>
          <a:bodyPr/>
          <a:lstStyle/>
          <a:p>
            <a:r>
              <a:rPr lang="en-US" dirty="0"/>
              <a:t>Layout files</a:t>
            </a:r>
          </a:p>
        </p:txBody>
      </p:sp>
      <p:sp>
        <p:nvSpPr>
          <p:cNvPr id="3" name="Content Placeholder 2">
            <a:extLst>
              <a:ext uri="{FF2B5EF4-FFF2-40B4-BE49-F238E27FC236}">
                <a16:creationId xmlns:a16="http://schemas.microsoft.com/office/drawing/2014/main" id="{D39F10FD-D95C-4928-96E6-C4274C6AAA60}"/>
              </a:ext>
            </a:extLst>
          </p:cNvPr>
          <p:cNvSpPr>
            <a:spLocks noGrp="1"/>
          </p:cNvSpPr>
          <p:nvPr>
            <p:ph idx="1"/>
          </p:nvPr>
        </p:nvSpPr>
        <p:spPr>
          <a:xfrm>
            <a:off x="838200" y="1111348"/>
            <a:ext cx="4760742" cy="5065615"/>
          </a:xfrm>
        </p:spPr>
        <p:txBody>
          <a:bodyPr/>
          <a:lstStyle/>
          <a:p>
            <a:r>
              <a:rPr lang="en-US" dirty="0"/>
              <a:t>Layout files are used to separate all common elements of webpages of a site.</a:t>
            </a:r>
          </a:p>
          <a:p>
            <a:r>
              <a:rPr lang="en-US" dirty="0"/>
              <a:t>A site may have multiple layout files</a:t>
            </a:r>
          </a:p>
          <a:p>
            <a:r>
              <a:rPr lang="en-US" dirty="0"/>
              <a:t>Individual web pages of a site are typically children of layout files</a:t>
            </a:r>
          </a:p>
        </p:txBody>
      </p:sp>
      <p:sp>
        <p:nvSpPr>
          <p:cNvPr id="4" name="Flowchart: Document 3">
            <a:extLst>
              <a:ext uri="{FF2B5EF4-FFF2-40B4-BE49-F238E27FC236}">
                <a16:creationId xmlns:a16="http://schemas.microsoft.com/office/drawing/2014/main" id="{1F61D890-5EEA-4736-9122-9FD65818D4C5}"/>
              </a:ext>
            </a:extLst>
          </p:cNvPr>
          <p:cNvSpPr/>
          <p:nvPr/>
        </p:nvSpPr>
        <p:spPr>
          <a:xfrm>
            <a:off x="7125871" y="1062428"/>
            <a:ext cx="900333" cy="74622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4">
            <a:extLst>
              <a:ext uri="{FF2B5EF4-FFF2-40B4-BE49-F238E27FC236}">
                <a16:creationId xmlns:a16="http://schemas.microsoft.com/office/drawing/2014/main" id="{423AE3A3-22E3-4C5F-9DF5-7720BABC751E}"/>
              </a:ext>
            </a:extLst>
          </p:cNvPr>
          <p:cNvSpPr/>
          <p:nvPr/>
        </p:nvSpPr>
        <p:spPr>
          <a:xfrm>
            <a:off x="6862688" y="2246020"/>
            <a:ext cx="900333" cy="74622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Document 5">
            <a:extLst>
              <a:ext uri="{FF2B5EF4-FFF2-40B4-BE49-F238E27FC236}">
                <a16:creationId xmlns:a16="http://schemas.microsoft.com/office/drawing/2014/main" id="{8BCB8221-C8B1-4945-8A71-39554B7B8705}"/>
              </a:ext>
            </a:extLst>
          </p:cNvPr>
          <p:cNvSpPr/>
          <p:nvPr/>
        </p:nvSpPr>
        <p:spPr>
          <a:xfrm>
            <a:off x="10453467" y="1111348"/>
            <a:ext cx="900333" cy="74622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ocument 6">
            <a:extLst>
              <a:ext uri="{FF2B5EF4-FFF2-40B4-BE49-F238E27FC236}">
                <a16:creationId xmlns:a16="http://schemas.microsoft.com/office/drawing/2014/main" id="{4E78E3D9-BA49-4C26-BC64-B728EDA976B1}"/>
              </a:ext>
            </a:extLst>
          </p:cNvPr>
          <p:cNvSpPr/>
          <p:nvPr/>
        </p:nvSpPr>
        <p:spPr>
          <a:xfrm>
            <a:off x="8407788" y="2230682"/>
            <a:ext cx="900333" cy="74622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ocument 7">
            <a:extLst>
              <a:ext uri="{FF2B5EF4-FFF2-40B4-BE49-F238E27FC236}">
                <a16:creationId xmlns:a16="http://schemas.microsoft.com/office/drawing/2014/main" id="{1C77054E-4726-44CA-8C85-9BD406950E22}"/>
              </a:ext>
            </a:extLst>
          </p:cNvPr>
          <p:cNvSpPr/>
          <p:nvPr/>
        </p:nvSpPr>
        <p:spPr>
          <a:xfrm>
            <a:off x="9671534" y="2246020"/>
            <a:ext cx="900333" cy="74622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Document 8">
            <a:extLst>
              <a:ext uri="{FF2B5EF4-FFF2-40B4-BE49-F238E27FC236}">
                <a16:creationId xmlns:a16="http://schemas.microsoft.com/office/drawing/2014/main" id="{5123361C-282D-443C-A2E6-54C51C4BD30C}"/>
              </a:ext>
            </a:extLst>
          </p:cNvPr>
          <p:cNvSpPr/>
          <p:nvPr/>
        </p:nvSpPr>
        <p:spPr>
          <a:xfrm>
            <a:off x="10935280" y="2181763"/>
            <a:ext cx="900333" cy="74622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ocument 9">
            <a:extLst>
              <a:ext uri="{FF2B5EF4-FFF2-40B4-BE49-F238E27FC236}">
                <a16:creationId xmlns:a16="http://schemas.microsoft.com/office/drawing/2014/main" id="{BA14F1FB-6F6C-41AC-B3C8-8266D44669C2}"/>
              </a:ext>
            </a:extLst>
          </p:cNvPr>
          <p:cNvSpPr/>
          <p:nvPr/>
        </p:nvSpPr>
        <p:spPr>
          <a:xfrm>
            <a:off x="6593060" y="3380692"/>
            <a:ext cx="900333" cy="74622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Document 10">
            <a:extLst>
              <a:ext uri="{FF2B5EF4-FFF2-40B4-BE49-F238E27FC236}">
                <a16:creationId xmlns:a16="http://schemas.microsoft.com/office/drawing/2014/main" id="{9A7213A6-5211-4B03-91FC-97A35E9682B1}"/>
              </a:ext>
            </a:extLst>
          </p:cNvPr>
          <p:cNvSpPr/>
          <p:nvPr/>
        </p:nvSpPr>
        <p:spPr>
          <a:xfrm>
            <a:off x="7957621" y="3380691"/>
            <a:ext cx="900333" cy="74622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a:extLst>
              <a:ext uri="{FF2B5EF4-FFF2-40B4-BE49-F238E27FC236}">
                <a16:creationId xmlns:a16="http://schemas.microsoft.com/office/drawing/2014/main" id="{F66A0782-75B3-47AB-8BEC-9A10E880294D}"/>
              </a:ext>
            </a:extLst>
          </p:cNvPr>
          <p:cNvSpPr/>
          <p:nvPr/>
        </p:nvSpPr>
        <p:spPr>
          <a:xfrm>
            <a:off x="9221367" y="3355120"/>
            <a:ext cx="900333" cy="74622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47E2D48-5FEF-4019-856C-913EFDEE02DA}"/>
              </a:ext>
            </a:extLst>
          </p:cNvPr>
          <p:cNvCxnSpPr>
            <a:stCxn id="4" idx="2"/>
            <a:endCxn id="5" idx="0"/>
          </p:cNvCxnSpPr>
          <p:nvPr/>
        </p:nvCxnSpPr>
        <p:spPr>
          <a:xfrm flipH="1">
            <a:off x="7312855" y="1759317"/>
            <a:ext cx="263183" cy="486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D0218B6-C661-4226-B5C7-EB5EF643B289}"/>
              </a:ext>
            </a:extLst>
          </p:cNvPr>
          <p:cNvCxnSpPr>
            <a:stCxn id="4" idx="2"/>
            <a:endCxn id="7" idx="0"/>
          </p:cNvCxnSpPr>
          <p:nvPr/>
        </p:nvCxnSpPr>
        <p:spPr>
          <a:xfrm>
            <a:off x="7576038" y="1759317"/>
            <a:ext cx="1281917" cy="471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454D8FF-BBF5-485B-9599-AA8F106C03B7}"/>
              </a:ext>
            </a:extLst>
          </p:cNvPr>
          <p:cNvCxnSpPr>
            <a:stCxn id="5" idx="2"/>
            <a:endCxn id="10" idx="0"/>
          </p:cNvCxnSpPr>
          <p:nvPr/>
        </p:nvCxnSpPr>
        <p:spPr>
          <a:xfrm flipH="1">
            <a:off x="7043227" y="2942909"/>
            <a:ext cx="269628" cy="437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42A2A26-FB9E-4E92-947A-0732CACA58B8}"/>
              </a:ext>
            </a:extLst>
          </p:cNvPr>
          <p:cNvCxnSpPr>
            <a:stCxn id="7" idx="2"/>
            <a:endCxn id="11" idx="0"/>
          </p:cNvCxnSpPr>
          <p:nvPr/>
        </p:nvCxnSpPr>
        <p:spPr>
          <a:xfrm flipH="1">
            <a:off x="8407788" y="2927571"/>
            <a:ext cx="450167" cy="453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EF74A88-4A64-4D9E-9C08-B620C5822DAC}"/>
              </a:ext>
            </a:extLst>
          </p:cNvPr>
          <p:cNvCxnSpPr>
            <a:stCxn id="7" idx="2"/>
            <a:endCxn id="12" idx="0"/>
          </p:cNvCxnSpPr>
          <p:nvPr/>
        </p:nvCxnSpPr>
        <p:spPr>
          <a:xfrm>
            <a:off x="8857955" y="2927571"/>
            <a:ext cx="813579" cy="427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135E214-4A01-4A83-AC4C-6A20C07F2B75}"/>
              </a:ext>
            </a:extLst>
          </p:cNvPr>
          <p:cNvCxnSpPr>
            <a:stCxn id="6" idx="2"/>
            <a:endCxn id="8" idx="0"/>
          </p:cNvCxnSpPr>
          <p:nvPr/>
        </p:nvCxnSpPr>
        <p:spPr>
          <a:xfrm flipH="1">
            <a:off x="10121701" y="1808237"/>
            <a:ext cx="781933" cy="437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8E58389-976C-432E-91C2-2726F3205DE9}"/>
              </a:ext>
            </a:extLst>
          </p:cNvPr>
          <p:cNvCxnSpPr>
            <a:stCxn id="6" idx="2"/>
            <a:endCxn id="9" idx="0"/>
          </p:cNvCxnSpPr>
          <p:nvPr/>
        </p:nvCxnSpPr>
        <p:spPr>
          <a:xfrm>
            <a:off x="10903634" y="1808237"/>
            <a:ext cx="481813" cy="373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445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BAC2-1058-470E-8AB7-AD80ED0509E0}"/>
              </a:ext>
            </a:extLst>
          </p:cNvPr>
          <p:cNvSpPr>
            <a:spLocks noGrp="1"/>
          </p:cNvSpPr>
          <p:nvPr>
            <p:ph type="title"/>
          </p:nvPr>
        </p:nvSpPr>
        <p:spPr>
          <a:xfrm>
            <a:off x="838200" y="365126"/>
            <a:ext cx="10515600" cy="718608"/>
          </a:xfrm>
        </p:spPr>
        <p:txBody>
          <a:bodyPr/>
          <a:lstStyle/>
          <a:p>
            <a:r>
              <a:rPr lang="en-US" dirty="0"/>
              <a:t>Creating Layout files</a:t>
            </a:r>
          </a:p>
        </p:txBody>
      </p:sp>
      <p:sp>
        <p:nvSpPr>
          <p:cNvPr id="3" name="Content Placeholder 2">
            <a:extLst>
              <a:ext uri="{FF2B5EF4-FFF2-40B4-BE49-F238E27FC236}">
                <a16:creationId xmlns:a16="http://schemas.microsoft.com/office/drawing/2014/main" id="{61E61E2C-8794-4782-8C03-B1406F934071}"/>
              </a:ext>
            </a:extLst>
          </p:cNvPr>
          <p:cNvSpPr>
            <a:spLocks noGrp="1"/>
          </p:cNvSpPr>
          <p:nvPr>
            <p:ph idx="1"/>
          </p:nvPr>
        </p:nvSpPr>
        <p:spPr>
          <a:xfrm>
            <a:off x="838200" y="1303867"/>
            <a:ext cx="10515600" cy="4873096"/>
          </a:xfrm>
        </p:spPr>
        <p:txBody>
          <a:bodyPr/>
          <a:lstStyle/>
          <a:p>
            <a:r>
              <a:rPr lang="en-US" dirty="0"/>
              <a:t>Create a folder called </a:t>
            </a:r>
            <a:r>
              <a:rPr lang="en-US" dirty="0">
                <a:solidFill>
                  <a:srgbClr val="FF0000"/>
                </a:solidFill>
              </a:rPr>
              <a:t>layouts</a:t>
            </a:r>
            <a:r>
              <a:rPr lang="en-US" dirty="0"/>
              <a:t> in the resources/views folder. You can use any name for the folder.</a:t>
            </a:r>
          </a:p>
          <a:p>
            <a:r>
              <a:rPr lang="en-US" dirty="0"/>
              <a:t>In the layouts folder create a file with the name </a:t>
            </a:r>
            <a:r>
              <a:rPr lang="en-US" dirty="0" err="1"/>
              <a:t>index.blade.php</a:t>
            </a:r>
            <a:r>
              <a:rPr lang="en-US" dirty="0"/>
              <a:t> with the content given in the other slide.</a:t>
            </a:r>
          </a:p>
        </p:txBody>
      </p:sp>
    </p:spTree>
    <p:extLst>
      <p:ext uri="{BB962C8B-B14F-4D97-AF65-F5344CB8AC3E}">
        <p14:creationId xmlns:p14="http://schemas.microsoft.com/office/powerpoint/2010/main" val="1160227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A131-7B5A-407A-8E9D-E036E8BCDAEB}"/>
              </a:ext>
            </a:extLst>
          </p:cNvPr>
          <p:cNvSpPr>
            <a:spLocks noGrp="1"/>
          </p:cNvSpPr>
          <p:nvPr>
            <p:ph type="title"/>
          </p:nvPr>
        </p:nvSpPr>
        <p:spPr>
          <a:xfrm>
            <a:off x="838200" y="343693"/>
            <a:ext cx="10515600" cy="674688"/>
          </a:xfrm>
        </p:spPr>
        <p:txBody>
          <a:bodyPr>
            <a:normAutofit fontScale="90000"/>
          </a:bodyPr>
          <a:lstStyle/>
          <a:p>
            <a:r>
              <a:rPr lang="en-US" dirty="0"/>
              <a:t>Creating Layout files</a:t>
            </a:r>
          </a:p>
        </p:txBody>
      </p:sp>
      <p:sp>
        <p:nvSpPr>
          <p:cNvPr id="3" name="Content Placeholder 2">
            <a:extLst>
              <a:ext uri="{FF2B5EF4-FFF2-40B4-BE49-F238E27FC236}">
                <a16:creationId xmlns:a16="http://schemas.microsoft.com/office/drawing/2014/main" id="{8F362336-A51C-484C-A73E-3E5AD4150211}"/>
              </a:ext>
            </a:extLst>
          </p:cNvPr>
          <p:cNvSpPr>
            <a:spLocks noGrp="1"/>
          </p:cNvSpPr>
          <p:nvPr>
            <p:ph idx="1"/>
          </p:nvPr>
        </p:nvSpPr>
        <p:spPr>
          <a:xfrm>
            <a:off x="838200" y="846667"/>
            <a:ext cx="10515600" cy="5330296"/>
          </a:xfrm>
        </p:spPr>
        <p:txBody>
          <a:bodyPr>
            <a:normAutofit fontScale="55000" lnSpcReduction="20000"/>
          </a:bodyPr>
          <a:lstStyle/>
          <a:p>
            <a:pPr marL="0" indent="0">
              <a:buNone/>
            </a:pPr>
            <a:r>
              <a:rPr lang="en-US" dirty="0"/>
              <a:t>&lt;HTML&gt;</a:t>
            </a:r>
          </a:p>
          <a:p>
            <a:pPr marL="0" indent="0">
              <a:buNone/>
            </a:pPr>
            <a:r>
              <a:rPr lang="en-US" dirty="0"/>
              <a:t>   &lt;HEAD&gt;</a:t>
            </a:r>
          </a:p>
          <a:p>
            <a:pPr marL="0" indent="0">
              <a:buNone/>
            </a:pPr>
            <a:r>
              <a:rPr lang="en-US" dirty="0"/>
              <a:t>      &lt;TITLE&gt;My Project&lt;/TITLE&gt;</a:t>
            </a:r>
          </a:p>
          <a:p>
            <a:pPr marL="0" indent="0">
              <a:buNone/>
            </a:pPr>
            <a:r>
              <a:rPr lang="en-US" dirty="0"/>
              <a:t>      &lt;link </a:t>
            </a:r>
            <a:r>
              <a:rPr lang="en-US" dirty="0" err="1"/>
              <a:t>rel</a:t>
            </a:r>
            <a:r>
              <a:rPr lang="en-US" dirty="0"/>
              <a:t>="stylesheet" </a:t>
            </a:r>
            <a:r>
              <a:rPr lang="en-US" dirty="0" err="1"/>
              <a:t>href</a:t>
            </a:r>
            <a:r>
              <a:rPr lang="en-US" dirty="0"/>
              <a:t>="https://stackpath.bootstrapcdn.com/bootstrap/4.4.1/</a:t>
            </a:r>
            <a:r>
              <a:rPr lang="en-US" dirty="0" err="1"/>
              <a:t>css</a:t>
            </a:r>
            <a:r>
              <a:rPr lang="en-US" dirty="0"/>
              <a:t>/bootstrap.min.css"&gt;</a:t>
            </a:r>
          </a:p>
          <a:p>
            <a:pPr marL="0" indent="0">
              <a:buNone/>
            </a:pPr>
            <a:r>
              <a:rPr lang="en-US" dirty="0"/>
              <a:t>   &lt;/HEAD&gt;</a:t>
            </a:r>
          </a:p>
          <a:p>
            <a:pPr marL="0" indent="0">
              <a:buNone/>
            </a:pPr>
            <a:r>
              <a:rPr lang="en-US" dirty="0"/>
              <a:t>   &lt;BODY&gt;</a:t>
            </a:r>
          </a:p>
          <a:p>
            <a:pPr marL="0" indent="0">
              <a:buNone/>
            </a:pPr>
            <a:r>
              <a:rPr lang="en-US" dirty="0"/>
              <a:t>    &lt;ul class="nav"&gt;</a:t>
            </a:r>
          </a:p>
          <a:p>
            <a:pPr marL="0" indent="0">
              <a:buNone/>
            </a:pPr>
            <a:r>
              <a:rPr lang="en-US" dirty="0"/>
              <a:t>        &lt;li class="nav-item"&gt;</a:t>
            </a:r>
          </a:p>
          <a:p>
            <a:pPr marL="0" indent="0">
              <a:buNone/>
            </a:pPr>
            <a:r>
              <a:rPr lang="en-US" dirty="0"/>
              <a:t>            &lt;a class="nav-link" </a:t>
            </a:r>
            <a:r>
              <a:rPr lang="en-US" dirty="0" err="1"/>
              <a:t>href</a:t>
            </a:r>
            <a:r>
              <a:rPr lang="en-US" dirty="0"/>
              <a:t>="/"&gt;home&lt;/a&gt;</a:t>
            </a:r>
          </a:p>
          <a:p>
            <a:pPr marL="0" indent="0">
              <a:buNone/>
            </a:pPr>
            <a:r>
              <a:rPr lang="en-US" dirty="0"/>
              <a:t>        &lt;/li&gt;</a:t>
            </a:r>
          </a:p>
          <a:p>
            <a:pPr marL="0" indent="0">
              <a:buNone/>
            </a:pPr>
            <a:r>
              <a:rPr lang="en-US" dirty="0"/>
              <a:t>        &lt;li class="nav-item"&gt;</a:t>
            </a:r>
          </a:p>
          <a:p>
            <a:pPr marL="0" indent="0">
              <a:buNone/>
            </a:pPr>
            <a:r>
              <a:rPr lang="en-US" dirty="0"/>
              <a:t>            &lt;a class="nav-link" </a:t>
            </a:r>
            <a:r>
              <a:rPr lang="en-US" dirty="0" err="1"/>
              <a:t>href</a:t>
            </a:r>
            <a:r>
              <a:rPr lang="en-US" dirty="0"/>
              <a:t>="contact"&gt;contact&lt;/a&gt;</a:t>
            </a:r>
          </a:p>
          <a:p>
            <a:pPr marL="0" indent="0">
              <a:buNone/>
            </a:pPr>
            <a:r>
              <a:rPr lang="en-US" dirty="0"/>
              <a:t>        &lt;/li&gt;</a:t>
            </a:r>
          </a:p>
          <a:p>
            <a:pPr marL="0" indent="0">
              <a:buNone/>
            </a:pPr>
            <a:r>
              <a:rPr lang="en-US" dirty="0"/>
              <a:t>    &lt;/ul&gt;</a:t>
            </a:r>
          </a:p>
          <a:p>
            <a:pPr marL="0" indent="0">
              <a:buNone/>
            </a:pPr>
            <a:r>
              <a:rPr lang="en-US" dirty="0"/>
              <a:t>        </a:t>
            </a:r>
            <a:r>
              <a:rPr lang="en-US" dirty="0">
                <a:solidFill>
                  <a:srgbClr val="FF0000"/>
                </a:solidFill>
              </a:rPr>
              <a:t>@yield('content')</a:t>
            </a:r>
          </a:p>
          <a:p>
            <a:pPr marL="0" indent="0">
              <a:buNone/>
            </a:pPr>
            <a:r>
              <a:rPr lang="en-US" dirty="0"/>
              <a:t>   &lt;/BODY&gt;</a:t>
            </a:r>
          </a:p>
          <a:p>
            <a:pPr marL="0" indent="0">
              <a:buNone/>
            </a:pPr>
            <a:r>
              <a:rPr lang="en-US" dirty="0"/>
              <a:t>&lt;/HTML&gt;</a:t>
            </a:r>
          </a:p>
        </p:txBody>
      </p:sp>
      <p:sp>
        <p:nvSpPr>
          <p:cNvPr id="5" name="TextBox 4">
            <a:extLst>
              <a:ext uri="{FF2B5EF4-FFF2-40B4-BE49-F238E27FC236}">
                <a16:creationId xmlns:a16="http://schemas.microsoft.com/office/drawing/2014/main" id="{13D30180-27DC-4ABA-B711-382F48C4040E}"/>
              </a:ext>
            </a:extLst>
          </p:cNvPr>
          <p:cNvSpPr txBox="1"/>
          <p:nvPr/>
        </p:nvSpPr>
        <p:spPr>
          <a:xfrm>
            <a:off x="6096000" y="4439571"/>
            <a:ext cx="5977466" cy="2031325"/>
          </a:xfrm>
          <a:prstGeom prst="rect">
            <a:avLst/>
          </a:prstGeom>
          <a:noFill/>
          <a:ln>
            <a:solidFill>
              <a:srgbClr val="FF0000"/>
            </a:solidFill>
          </a:ln>
        </p:spPr>
        <p:txBody>
          <a:bodyPr wrap="square" rtlCol="0">
            <a:spAutoFit/>
          </a:bodyPr>
          <a:lstStyle/>
          <a:p>
            <a:r>
              <a:rPr lang="en-US" dirty="0"/>
              <a:t>Content of the </a:t>
            </a:r>
            <a:r>
              <a:rPr lang="en-US" dirty="0" err="1"/>
              <a:t>routes.web</a:t>
            </a:r>
            <a:r>
              <a:rPr lang="en-US" dirty="0"/>
              <a:t> file</a:t>
            </a:r>
          </a:p>
          <a:p>
            <a:r>
              <a:rPr lang="en-US" dirty="0"/>
              <a:t>&lt;?php</a:t>
            </a:r>
          </a:p>
          <a:p>
            <a:r>
              <a:rPr lang="en-US" dirty="0"/>
              <a:t>Route::view('/', '</a:t>
            </a:r>
            <a:r>
              <a:rPr lang="en-US" dirty="0" err="1"/>
              <a:t>home.index</a:t>
            </a:r>
            <a:r>
              <a:rPr lang="en-US" dirty="0"/>
              <a:t>');</a:t>
            </a:r>
          </a:p>
          <a:p>
            <a:r>
              <a:rPr lang="en-US" dirty="0"/>
              <a:t>Route::get('contact', '</a:t>
            </a:r>
            <a:r>
              <a:rPr lang="en-US" dirty="0" err="1"/>
              <a:t>StudentsController@list</a:t>
            </a:r>
            <a:r>
              <a:rPr lang="en-US" dirty="0"/>
              <a:t>');</a:t>
            </a:r>
          </a:p>
          <a:p>
            <a:br>
              <a:rPr lang="en-US" dirty="0"/>
            </a:br>
            <a:endParaRPr lang="en-US" dirty="0"/>
          </a:p>
          <a:p>
            <a:endParaRPr lang="en-US" dirty="0"/>
          </a:p>
        </p:txBody>
      </p:sp>
    </p:spTree>
    <p:extLst>
      <p:ext uri="{BB962C8B-B14F-4D97-AF65-F5344CB8AC3E}">
        <p14:creationId xmlns:p14="http://schemas.microsoft.com/office/powerpoint/2010/main" val="398135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A131-7B5A-407A-8E9D-E036E8BCDAEB}"/>
              </a:ext>
            </a:extLst>
          </p:cNvPr>
          <p:cNvSpPr>
            <a:spLocks noGrp="1"/>
          </p:cNvSpPr>
          <p:nvPr>
            <p:ph type="title"/>
          </p:nvPr>
        </p:nvSpPr>
        <p:spPr>
          <a:xfrm>
            <a:off x="838200" y="343693"/>
            <a:ext cx="10515600" cy="674688"/>
          </a:xfrm>
        </p:spPr>
        <p:txBody>
          <a:bodyPr>
            <a:normAutofit fontScale="90000"/>
          </a:bodyPr>
          <a:lstStyle/>
          <a:p>
            <a:r>
              <a:rPr lang="en-US" dirty="0"/>
              <a:t>Creating Layout files</a:t>
            </a:r>
          </a:p>
        </p:txBody>
      </p:sp>
      <p:sp>
        <p:nvSpPr>
          <p:cNvPr id="3" name="Content Placeholder 2">
            <a:extLst>
              <a:ext uri="{FF2B5EF4-FFF2-40B4-BE49-F238E27FC236}">
                <a16:creationId xmlns:a16="http://schemas.microsoft.com/office/drawing/2014/main" id="{8F362336-A51C-484C-A73E-3E5AD4150211}"/>
              </a:ext>
            </a:extLst>
          </p:cNvPr>
          <p:cNvSpPr>
            <a:spLocks noGrp="1"/>
          </p:cNvSpPr>
          <p:nvPr>
            <p:ph idx="1"/>
          </p:nvPr>
        </p:nvSpPr>
        <p:spPr>
          <a:xfrm>
            <a:off x="838200" y="846667"/>
            <a:ext cx="10515600" cy="5330296"/>
          </a:xfrm>
        </p:spPr>
        <p:txBody>
          <a:bodyPr>
            <a:normAutofit/>
          </a:bodyPr>
          <a:lstStyle/>
          <a:p>
            <a:r>
              <a:rPr lang="en-US" dirty="0"/>
              <a:t>Create a folder called </a:t>
            </a:r>
            <a:r>
              <a:rPr lang="en-US" dirty="0">
                <a:solidFill>
                  <a:srgbClr val="FF0000"/>
                </a:solidFill>
              </a:rPr>
              <a:t>home</a:t>
            </a:r>
            <a:r>
              <a:rPr lang="en-US" dirty="0"/>
              <a:t> in the resources/views folder.  </a:t>
            </a:r>
          </a:p>
          <a:p>
            <a:r>
              <a:rPr lang="en-US" dirty="0"/>
              <a:t>In the home folder create the following</a:t>
            </a:r>
          </a:p>
          <a:p>
            <a:pPr marL="0" indent="0">
              <a:buNone/>
            </a:pPr>
            <a:r>
              <a:rPr lang="en-US" dirty="0"/>
              <a:t>File with the name “</a:t>
            </a:r>
            <a:r>
              <a:rPr lang="en-US" dirty="0" err="1"/>
              <a:t>index.blade.php</a:t>
            </a:r>
            <a:r>
              <a:rPr lang="en-US" dirty="0"/>
              <a:t>”</a:t>
            </a:r>
          </a:p>
          <a:p>
            <a:pPr marL="0" indent="0">
              <a:buNone/>
            </a:pPr>
            <a:endParaRPr lang="en-US" dirty="0"/>
          </a:p>
          <a:p>
            <a:pPr marL="0" indent="0">
              <a:buNone/>
            </a:pPr>
            <a:r>
              <a:rPr lang="en-US" dirty="0"/>
              <a:t>@extends('</a:t>
            </a:r>
            <a:r>
              <a:rPr lang="en-US" dirty="0" err="1"/>
              <a:t>layouts.index</a:t>
            </a:r>
            <a:r>
              <a:rPr lang="en-US" dirty="0"/>
              <a:t>')</a:t>
            </a:r>
            <a:br>
              <a:rPr lang="en-US" dirty="0"/>
            </a:br>
            <a:r>
              <a:rPr lang="en-US" dirty="0">
                <a:solidFill>
                  <a:srgbClr val="FF0000"/>
                </a:solidFill>
              </a:rPr>
              <a:t>@section('content’)</a:t>
            </a:r>
          </a:p>
          <a:p>
            <a:pPr marL="0" indent="0">
              <a:buNone/>
            </a:pPr>
            <a:r>
              <a:rPr lang="en-US" dirty="0">
                <a:solidFill>
                  <a:srgbClr val="FF0000"/>
                </a:solidFill>
              </a:rPr>
              <a:t>	&lt;p&gt; Home Page &lt;/p&gt;</a:t>
            </a:r>
          </a:p>
          <a:p>
            <a:pPr marL="0" indent="0">
              <a:buNone/>
            </a:pPr>
            <a:r>
              <a:rPr lang="en-US" dirty="0">
                <a:solidFill>
                  <a:srgbClr val="FF0000"/>
                </a:solidFill>
              </a:rPr>
              <a:t>@</a:t>
            </a:r>
            <a:r>
              <a:rPr lang="en-US" dirty="0" err="1">
                <a:solidFill>
                  <a:srgbClr val="FF0000"/>
                </a:solidFill>
              </a:rPr>
              <a:t>endsection</a:t>
            </a:r>
            <a:endParaRPr lang="en-US" dirty="0">
              <a:solidFill>
                <a:srgbClr val="FF0000"/>
              </a:solidFill>
            </a:endParaRPr>
          </a:p>
          <a:p>
            <a:pPr marL="0" indent="0">
              <a:buNone/>
            </a:pPr>
            <a:endParaRPr lang="en-US" dirty="0"/>
          </a:p>
        </p:txBody>
      </p:sp>
      <p:sp>
        <p:nvSpPr>
          <p:cNvPr id="5" name="TextBox 4">
            <a:extLst>
              <a:ext uri="{FF2B5EF4-FFF2-40B4-BE49-F238E27FC236}">
                <a16:creationId xmlns:a16="http://schemas.microsoft.com/office/drawing/2014/main" id="{13D30180-27DC-4ABA-B711-382F48C4040E}"/>
              </a:ext>
            </a:extLst>
          </p:cNvPr>
          <p:cNvSpPr txBox="1"/>
          <p:nvPr/>
        </p:nvSpPr>
        <p:spPr>
          <a:xfrm>
            <a:off x="6925733" y="1566346"/>
            <a:ext cx="4881033" cy="2031325"/>
          </a:xfrm>
          <a:prstGeom prst="rect">
            <a:avLst/>
          </a:prstGeom>
          <a:noFill/>
          <a:ln>
            <a:solidFill>
              <a:srgbClr val="FF0000"/>
            </a:solidFill>
          </a:ln>
        </p:spPr>
        <p:txBody>
          <a:bodyPr wrap="square" rtlCol="0">
            <a:spAutoFit/>
          </a:bodyPr>
          <a:lstStyle/>
          <a:p>
            <a:r>
              <a:rPr lang="en-US" dirty="0"/>
              <a:t>Content of the </a:t>
            </a:r>
            <a:r>
              <a:rPr lang="en-US" dirty="0" err="1"/>
              <a:t>routes.web</a:t>
            </a:r>
            <a:r>
              <a:rPr lang="en-US" dirty="0"/>
              <a:t> file</a:t>
            </a:r>
          </a:p>
          <a:p>
            <a:r>
              <a:rPr lang="en-US" dirty="0"/>
              <a:t>&lt;?php</a:t>
            </a:r>
          </a:p>
          <a:p>
            <a:r>
              <a:rPr lang="en-US" dirty="0"/>
              <a:t>Route::view('/', '</a:t>
            </a:r>
            <a:r>
              <a:rPr lang="en-US" dirty="0" err="1"/>
              <a:t>home.index</a:t>
            </a:r>
            <a:r>
              <a:rPr lang="en-US" dirty="0"/>
              <a:t>');</a:t>
            </a:r>
          </a:p>
          <a:p>
            <a:r>
              <a:rPr lang="en-US" dirty="0"/>
              <a:t>Route::get('contact', '</a:t>
            </a:r>
            <a:r>
              <a:rPr lang="en-US" dirty="0" err="1"/>
              <a:t>StudentsController@list</a:t>
            </a:r>
            <a:r>
              <a:rPr lang="en-US" dirty="0"/>
              <a:t>');</a:t>
            </a:r>
          </a:p>
          <a:p>
            <a:br>
              <a:rPr lang="en-US" dirty="0"/>
            </a:br>
            <a:endParaRPr lang="en-US" dirty="0"/>
          </a:p>
          <a:p>
            <a:endParaRPr lang="en-US" dirty="0"/>
          </a:p>
        </p:txBody>
      </p:sp>
      <p:cxnSp>
        <p:nvCxnSpPr>
          <p:cNvPr id="6" name="Straight Arrow Connector 5">
            <a:extLst>
              <a:ext uri="{FF2B5EF4-FFF2-40B4-BE49-F238E27FC236}">
                <a16:creationId xmlns:a16="http://schemas.microsoft.com/office/drawing/2014/main" id="{85D550B7-0185-4B9F-951B-63FD91BDF434}"/>
              </a:ext>
            </a:extLst>
          </p:cNvPr>
          <p:cNvCxnSpPr>
            <a:cxnSpLocks/>
          </p:cNvCxnSpPr>
          <p:nvPr/>
        </p:nvCxnSpPr>
        <p:spPr>
          <a:xfrm>
            <a:off x="4910667" y="1286933"/>
            <a:ext cx="4030133"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293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3181</TotalTime>
  <Words>1076</Words>
  <Application>Microsoft Office PowerPoint</Application>
  <PresentationFormat>Widescreen</PresentationFormat>
  <Paragraphs>299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Laravel Controllers</vt:lpstr>
      <vt:lpstr>Separating the application logic</vt:lpstr>
      <vt:lpstr>Creating a controller in Laravel</vt:lpstr>
      <vt:lpstr>Default controller generated by artisan</vt:lpstr>
      <vt:lpstr>Separating the application logic</vt:lpstr>
      <vt:lpstr>Layout files</vt:lpstr>
      <vt:lpstr>Creating Layout files</vt:lpstr>
      <vt:lpstr>Creating Layout files</vt:lpstr>
      <vt:lpstr>Creating Layout files</vt:lpstr>
      <vt:lpstr>Laravel Migrations</vt:lpstr>
      <vt:lpstr>Laravel Models</vt:lpstr>
      <vt:lpstr>Create a model class and a migration</vt:lpstr>
      <vt:lpstr>Content of the migration file</vt:lpstr>
      <vt:lpstr>Structure of the migration class</vt:lpstr>
      <vt:lpstr>Field types</vt:lpstr>
      <vt:lpstr>Field modifiers</vt:lpstr>
      <vt:lpstr>Content of the migration file</vt:lpstr>
      <vt:lpstr>Laravel tinker shell</vt:lpstr>
      <vt:lpstr>Laravel tinker shell</vt:lpstr>
      <vt:lpstr>Laravel tinker shell</vt:lpstr>
      <vt:lpstr>Adding multiple records</vt:lpstr>
      <vt:lpstr>Adding data to the database using tinker</vt:lpstr>
      <vt:lpstr>Adding data to the database using tinker</vt:lpstr>
      <vt:lpstr>Querying database using tinker</vt:lpstr>
      <vt:lpstr>Querying database using tinker</vt:lpstr>
      <vt:lpstr>Querying database using tinker</vt:lpstr>
      <vt:lpstr>Relationships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Frameworks for Web Applications</dc:title>
  <dc:creator>Admin</dc:creator>
  <cp:lastModifiedBy>Admin</cp:lastModifiedBy>
  <cp:revision>171</cp:revision>
  <cp:lastPrinted>2020-02-12T01:49:17Z</cp:lastPrinted>
  <dcterms:created xsi:type="dcterms:W3CDTF">2020-01-28T11:09:33Z</dcterms:created>
  <dcterms:modified xsi:type="dcterms:W3CDTF">2020-02-26T05:15:12Z</dcterms:modified>
</cp:coreProperties>
</file>