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266" r:id="rId24"/>
    <p:sldId id="267" r:id="rId25"/>
    <p:sldId id="270" r:id="rId26"/>
    <p:sldId id="271" r:id="rId27"/>
    <p:sldId id="272" r:id="rId28"/>
    <p:sldId id="273" r:id="rId29"/>
    <p:sldId id="274" r:id="rId30"/>
    <p:sldId id="275" r:id="rId31"/>
    <p:sldId id="269" r:id="rId32"/>
    <p:sldId id="276" r:id="rId33"/>
    <p:sldId id="278" r:id="rId34"/>
    <p:sldId id="279" r:id="rId35"/>
    <p:sldId id="280" r:id="rId36"/>
    <p:sldId id="277" r:id="rId37"/>
    <p:sldId id="281" r:id="rId38"/>
    <p:sldId id="282" r:id="rId39"/>
    <p:sldId id="284" r:id="rId40"/>
    <p:sldId id="283" r:id="rId41"/>
    <p:sldId id="285" r:id="rId42"/>
    <p:sldId id="286" r:id="rId43"/>
    <p:sldId id="287" r:id="rId44"/>
    <p:sldId id="28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2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5E24-F187-4A84-A40D-1A0685FC5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1F954-5E77-48F7-8CE1-0CA4ACDCB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6D1DF-1A47-4F4F-BCA7-F9F5C6F0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B625-5DFA-4954-98AB-EE80B02919F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9A41-075E-461D-A79E-0ECEAB10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46CCC-9357-4D27-89CD-CAF3A637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CE0B-AE96-4A25-9127-DFBD6B68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7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5503-A415-40EC-887E-00F0F37D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6DBF3-E6DC-4A90-8425-85328086D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B08F-3CD0-4EF7-84E1-258A8DAE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B625-5DFA-4954-98AB-EE80B02919F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C3DB3-1BCB-45F7-893A-80E78506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51283-8A1E-43BA-BB8D-863AAEEE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CE0B-AE96-4A25-9127-DFBD6B68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0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6911A-E218-43D3-A117-7BFD560C4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2D83C-95A9-4BA0-8B2E-FC2D13DC4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34A4A-B236-4BD1-903D-B04E5BFF5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B625-5DFA-4954-98AB-EE80B02919F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CD73A-3E7C-4240-9B8A-02F9A093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7C3A8-27F0-48F8-8E90-F07274CD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CE0B-AE96-4A25-9127-DFBD6B68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7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1EE7-0E6F-46B9-B786-FEA13FE6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E363D-53EE-4036-A8E8-0BAC4CBD5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5CE2-2C90-4993-A0C7-20B7F4F4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B625-5DFA-4954-98AB-EE80B02919F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93E3A-D617-447B-9C01-B92FB05B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1F863-EEA4-44B8-AF92-C41F9B43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CE0B-AE96-4A25-9127-DFBD6B68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6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2B14-D499-484A-BCD9-FBFA49278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A8876-3749-472F-8058-1753A7D32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72F56-425F-47C9-B1E7-278294DF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B625-5DFA-4954-98AB-EE80B02919F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3C3D0-133C-4E21-B798-E5CE54F9A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BA358-AADE-4177-B34D-F799926A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CE0B-AE96-4A25-9127-DFBD6B68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3106-C28D-4390-B7B5-F5DB4FBE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CDD60-0930-4861-889C-AAA6E4A45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5DEFC-F189-498D-997A-98AA17A32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E0276-F5BF-4A74-92F5-60770FE3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B625-5DFA-4954-98AB-EE80B02919F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CE4F6-8C53-4CFB-9337-424D1AC0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07A83-593B-4C24-9B92-C8DDD3D2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CE0B-AE96-4A25-9127-DFBD6B68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9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01FA-CE7C-4BE7-8B94-7ED1D577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65FE3-DB50-4348-8217-552B60DF3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04190-028B-4559-8405-4702B7F89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6A7979-BBF7-4447-9607-ADA65E304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A37B3-AC05-49BC-93C1-E6D202062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ED5F7-CB87-4AEB-8B6F-1636EEC0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B625-5DFA-4954-98AB-EE80B02919F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7013A-8D2A-4832-BCF3-57C311F6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4587F-0D5E-45A7-893C-475DB82D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CE0B-AE96-4A25-9127-DFBD6B68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0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68CF-B13A-45DD-82C9-B2340B8A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B975-8987-47A4-A9E6-8CABC6CA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B625-5DFA-4954-98AB-EE80B02919F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52DA2-6AE1-451F-9CEF-D62B75A9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4E6F7-60D5-459B-A608-435F9C88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CE0B-AE96-4A25-9127-DFBD6B68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5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A00E8-DEA2-4D69-85EC-CA4FB9F8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B625-5DFA-4954-98AB-EE80B02919F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1A942-9CB6-40AC-86BE-0ACC246B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1B87-A64F-4A4C-B20D-C3024281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CE0B-AE96-4A25-9127-DFBD6B68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9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E7E8-E17D-4617-83F9-83D95022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2CAA9-C026-4357-A69B-7F9E6DF88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0E7C1-090E-49E8-8A0F-9B0812F17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E869E-B450-4522-8B14-50B81125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B625-5DFA-4954-98AB-EE80B02919F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90A7C-6689-48CE-931D-B971700D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58EF5-8D2E-4B57-8DC7-7390B99F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CE0B-AE96-4A25-9127-DFBD6B68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6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50A8-0BB7-45E4-85DE-5B86C8D3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B31C6A-8659-43B6-88A5-CCF3CB0EE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6387A-FB78-4FBF-9CAF-159497713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F699F-7CD8-40D1-8AE5-F00AD3C7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B625-5DFA-4954-98AB-EE80B02919F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701CC-CEC7-4907-9DCD-91AF013C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5D573-75BC-47EA-B3BC-B8112080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CE0B-AE96-4A25-9127-DFBD6B68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4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D394D4-8F5B-4641-A8BA-1261E9F0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30336-A4D2-4107-9114-6D34908C7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B8723-6112-4133-AADB-249D2F4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8B625-5DFA-4954-98AB-EE80B02919F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1112E-5CCA-46A5-8914-46EF5578B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880C8-FF2F-48BC-ABFD-B961AC0C2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6CE0B-AE96-4A25-9127-DFBD6B68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5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lecturer/creat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module/creat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5/validati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5/valid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6.x/controllers#resource-controller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8/migrat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3F80-E602-4B8C-B63B-7A31C9CFB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Laravel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90627-5FC0-4862-9DCD-4EDE4263C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1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6BDD-B7BE-4848-8A43-CFEA16E8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1-m relationship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BCD116-D38C-428F-9BE0-3D4F23389789}"/>
              </a:ext>
            </a:extLst>
          </p:cNvPr>
          <p:cNvSpPr txBox="1"/>
          <p:nvPr/>
        </p:nvSpPr>
        <p:spPr>
          <a:xfrm>
            <a:off x="7036231" y="1503336"/>
            <a:ext cx="4913670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*Edit Lecture Model as below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class Lecturer extends Model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 </a:t>
            </a:r>
          </a:p>
          <a:p>
            <a:r>
              <a:rPr lang="en-US" dirty="0"/>
              <a:t>    public function </a:t>
            </a:r>
            <a:r>
              <a:rPr lang="en-US" dirty="0">
                <a:solidFill>
                  <a:srgbClr val="FF0000"/>
                </a:solidFill>
              </a:rPr>
              <a:t>modules</a:t>
            </a:r>
            <a:r>
              <a:rPr lang="en-US" dirty="0"/>
              <a:t>(){</a:t>
            </a:r>
          </a:p>
          <a:p>
            <a:r>
              <a:rPr lang="en-US" dirty="0"/>
              <a:t>        return $this-&gt;</a:t>
            </a:r>
            <a:r>
              <a:rPr lang="en-US" dirty="0" err="1">
                <a:solidFill>
                  <a:srgbClr val="FF0000"/>
                </a:solidFill>
              </a:rPr>
              <a:t>hasMany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Module::class</a:t>
            </a:r>
            <a:r>
              <a:rPr lang="en-US" dirty="0"/>
              <a:t>);</a:t>
            </a:r>
          </a:p>
          <a:p>
            <a:r>
              <a:rPr lang="en-US" dirty="0"/>
              <a:t>    }</a:t>
            </a:r>
          </a:p>
          <a:p>
            <a:r>
              <a:rPr lang="en-US" dirty="0"/>
              <a:t>}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9FB41B85-28BA-4717-AB44-F225EAA7F6A6}"/>
              </a:ext>
            </a:extLst>
          </p:cNvPr>
          <p:cNvSpPr/>
          <p:nvPr/>
        </p:nvSpPr>
        <p:spPr>
          <a:xfrm>
            <a:off x="10252903" y="2455149"/>
            <a:ext cx="1495261" cy="337605"/>
          </a:xfrm>
          <a:prstGeom prst="wedgeRectCallout">
            <a:avLst>
              <a:gd name="adj1" fmla="val -130122"/>
              <a:gd name="adj2" fmla="val 96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Plural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73F8DD-A70E-40A3-A7E7-A4AAFAF27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548010" cy="415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9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6BDD-B7BE-4848-8A43-CFEA16E8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1-m relationship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BCD116-D38C-428F-9BE0-3D4F23389789}"/>
              </a:ext>
            </a:extLst>
          </p:cNvPr>
          <p:cNvSpPr txBox="1"/>
          <p:nvPr/>
        </p:nvSpPr>
        <p:spPr>
          <a:xfrm>
            <a:off x="5699760" y="1503336"/>
            <a:ext cx="6250141" cy="3970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php artisan </a:t>
            </a:r>
            <a:r>
              <a:rPr lang="en-US" dirty="0" err="1">
                <a:solidFill>
                  <a:srgbClr val="FF0000"/>
                </a:solidFill>
              </a:rPr>
              <a:t>make:model</a:t>
            </a:r>
            <a:r>
              <a:rPr lang="en-US" dirty="0">
                <a:solidFill>
                  <a:srgbClr val="FF0000"/>
                </a:solidFill>
              </a:rPr>
              <a:t> -c -m Module</a:t>
            </a:r>
          </a:p>
          <a:p>
            <a:r>
              <a:rPr lang="en-US" dirty="0">
                <a:solidFill>
                  <a:srgbClr val="FF0000"/>
                </a:solidFill>
              </a:rPr>
              <a:t>*Module migration up() function</a:t>
            </a:r>
          </a:p>
          <a:p>
            <a:r>
              <a:rPr lang="en-US" dirty="0"/>
              <a:t>public function up()</a:t>
            </a:r>
          </a:p>
          <a:p>
            <a:r>
              <a:rPr lang="en-US" dirty="0"/>
              <a:t>    {</a:t>
            </a:r>
          </a:p>
          <a:p>
            <a:r>
              <a:rPr lang="en-US" dirty="0"/>
              <a:t>        Schema::create('modules', function (Blueprint $table) {</a:t>
            </a:r>
          </a:p>
          <a:p>
            <a:r>
              <a:rPr lang="en-US" dirty="0"/>
              <a:t>            $table-&gt;</a:t>
            </a:r>
            <a:r>
              <a:rPr lang="en-US" dirty="0" err="1"/>
              <a:t>bigIncrements</a:t>
            </a:r>
            <a:r>
              <a:rPr lang="en-US" dirty="0"/>
              <a:t>('id');</a:t>
            </a:r>
          </a:p>
          <a:p>
            <a:r>
              <a:rPr lang="en-US" dirty="0"/>
              <a:t>            $table-&gt;char('code',10)-&gt;nullable();</a:t>
            </a:r>
          </a:p>
          <a:p>
            <a:r>
              <a:rPr lang="en-US" dirty="0"/>
              <a:t>            $table-&gt;string('name',30);</a:t>
            </a:r>
          </a:p>
          <a:p>
            <a:r>
              <a:rPr lang="en-US" dirty="0"/>
              <a:t>            $table-&gt;</a:t>
            </a:r>
            <a:r>
              <a:rPr lang="en-US" dirty="0" err="1"/>
              <a:t>smallInteger</a:t>
            </a:r>
            <a:r>
              <a:rPr lang="en-US" dirty="0"/>
              <a:t>('credits')-&gt;nullable();</a:t>
            </a:r>
          </a:p>
          <a:p>
            <a:r>
              <a:rPr lang="en-US" dirty="0">
                <a:solidFill>
                  <a:srgbClr val="FF0000"/>
                </a:solidFill>
              </a:rPr>
              <a:t>            $table-&gt;</a:t>
            </a:r>
            <a:r>
              <a:rPr lang="en-US" dirty="0" err="1">
                <a:solidFill>
                  <a:srgbClr val="FF0000"/>
                </a:solidFill>
              </a:rPr>
              <a:t>unsignedInteger</a:t>
            </a:r>
            <a:r>
              <a:rPr lang="en-US" dirty="0">
                <a:solidFill>
                  <a:srgbClr val="FF0000"/>
                </a:solidFill>
              </a:rPr>
              <a:t>(“</a:t>
            </a:r>
            <a:r>
              <a:rPr lang="en-US" dirty="0" err="1">
                <a:solidFill>
                  <a:srgbClr val="FF0000"/>
                </a:solidFill>
              </a:rPr>
              <a:t>lecturer_id</a:t>
            </a:r>
            <a:r>
              <a:rPr lang="en-US" dirty="0">
                <a:solidFill>
                  <a:srgbClr val="FF0000"/>
                </a:solidFill>
              </a:rPr>
              <a:t>");</a:t>
            </a:r>
            <a:endParaRPr lang="en-US" dirty="0"/>
          </a:p>
          <a:p>
            <a:r>
              <a:rPr lang="en-US" dirty="0"/>
              <a:t>            $table-&gt;timestamps();</a:t>
            </a:r>
          </a:p>
          <a:p>
            <a:r>
              <a:rPr lang="en-US" dirty="0"/>
              <a:t>        });</a:t>
            </a:r>
          </a:p>
          <a:p>
            <a:r>
              <a:rPr lang="en-US" dirty="0"/>
              <a:t>    }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B1B8EDC6-37C7-4FAC-B57F-DF0FB648ECD5}"/>
              </a:ext>
            </a:extLst>
          </p:cNvPr>
          <p:cNvSpPr/>
          <p:nvPr/>
        </p:nvSpPr>
        <p:spPr>
          <a:xfrm>
            <a:off x="9302021" y="4635961"/>
            <a:ext cx="1495261" cy="337605"/>
          </a:xfrm>
          <a:prstGeom prst="wedgeRectCallout">
            <a:avLst>
              <a:gd name="adj1" fmla="val -41450"/>
              <a:gd name="adj2" fmla="val -161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Foreign key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28348E-79D1-4473-8184-E1A001C5E4F9}"/>
              </a:ext>
            </a:extLst>
          </p:cNvPr>
          <p:cNvSpPr/>
          <p:nvPr/>
        </p:nvSpPr>
        <p:spPr>
          <a:xfrm>
            <a:off x="1837842" y="4484422"/>
            <a:ext cx="1283774" cy="36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D2B49A9-55D0-4B74-B35F-5368A9F75798}"/>
              </a:ext>
            </a:extLst>
          </p:cNvPr>
          <p:cNvSpPr/>
          <p:nvPr/>
        </p:nvSpPr>
        <p:spPr>
          <a:xfrm>
            <a:off x="636072" y="3707547"/>
            <a:ext cx="1146875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65E128B-6188-46FF-BFD6-6A9A9B671336}"/>
              </a:ext>
            </a:extLst>
          </p:cNvPr>
          <p:cNvSpPr/>
          <p:nvPr/>
        </p:nvSpPr>
        <p:spPr>
          <a:xfrm>
            <a:off x="481736" y="4298356"/>
            <a:ext cx="1146875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B52EAFF-AEF1-400D-A83E-C47FD4DD82DC}"/>
              </a:ext>
            </a:extLst>
          </p:cNvPr>
          <p:cNvSpPr/>
          <p:nvPr/>
        </p:nvSpPr>
        <p:spPr>
          <a:xfrm>
            <a:off x="358398" y="4847258"/>
            <a:ext cx="1283774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D0EEBEA-1404-4C0A-B4BB-5335FEB073E0}"/>
              </a:ext>
            </a:extLst>
          </p:cNvPr>
          <p:cNvSpPr/>
          <p:nvPr/>
        </p:nvSpPr>
        <p:spPr>
          <a:xfrm>
            <a:off x="1000285" y="5566723"/>
            <a:ext cx="1146875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credits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E1BFA02-6C90-49A8-A390-09133A57A0C3}"/>
              </a:ext>
            </a:extLst>
          </p:cNvPr>
          <p:cNvCxnSpPr>
            <a:stCxn id="38" idx="1"/>
            <a:endCxn id="54" idx="6"/>
          </p:cNvCxnSpPr>
          <p:nvPr/>
        </p:nvCxnSpPr>
        <p:spPr>
          <a:xfrm flipH="1" flipV="1">
            <a:off x="1628611" y="4467159"/>
            <a:ext cx="209231" cy="198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E89A2B5-10DE-4985-A282-CBB7E5119414}"/>
              </a:ext>
            </a:extLst>
          </p:cNvPr>
          <p:cNvCxnSpPr>
            <a:stCxn id="38" idx="1"/>
            <a:endCxn id="55" idx="6"/>
          </p:cNvCxnSpPr>
          <p:nvPr/>
        </p:nvCxnSpPr>
        <p:spPr>
          <a:xfrm flipH="1">
            <a:off x="1642172" y="4665840"/>
            <a:ext cx="195670" cy="350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2F01107-B317-4B1A-8B55-0E6A48930B1B}"/>
              </a:ext>
            </a:extLst>
          </p:cNvPr>
          <p:cNvCxnSpPr>
            <a:stCxn id="38" idx="1"/>
            <a:endCxn id="56" idx="0"/>
          </p:cNvCxnSpPr>
          <p:nvPr/>
        </p:nvCxnSpPr>
        <p:spPr>
          <a:xfrm flipH="1">
            <a:off x="1573723" y="4665840"/>
            <a:ext cx="264119" cy="900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0A7D386-E1C8-4E46-A005-713425A59CBA}"/>
              </a:ext>
            </a:extLst>
          </p:cNvPr>
          <p:cNvCxnSpPr>
            <a:stCxn id="38" idx="1"/>
            <a:endCxn id="48" idx="6"/>
          </p:cNvCxnSpPr>
          <p:nvPr/>
        </p:nvCxnSpPr>
        <p:spPr>
          <a:xfrm flipH="1" flipV="1">
            <a:off x="1782947" y="3876350"/>
            <a:ext cx="54895" cy="789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F30C0E2-346F-4984-A6AE-CC149ADD0D28}"/>
              </a:ext>
            </a:extLst>
          </p:cNvPr>
          <p:cNvSpPr/>
          <p:nvPr/>
        </p:nvSpPr>
        <p:spPr>
          <a:xfrm>
            <a:off x="1972377" y="2283676"/>
            <a:ext cx="1193821" cy="359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Lecturer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EFAF1EC-1E22-4DA8-AA3D-A7C2FB84E57F}"/>
              </a:ext>
            </a:extLst>
          </p:cNvPr>
          <p:cNvSpPr/>
          <p:nvPr/>
        </p:nvSpPr>
        <p:spPr>
          <a:xfrm>
            <a:off x="3518855" y="1906678"/>
            <a:ext cx="1146875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15951F-FF27-46D8-B9E8-C26D0C3C2E83}"/>
              </a:ext>
            </a:extLst>
          </p:cNvPr>
          <p:cNvCxnSpPr>
            <a:stCxn id="61" idx="3"/>
            <a:endCxn id="62" idx="2"/>
          </p:cNvCxnSpPr>
          <p:nvPr/>
        </p:nvCxnSpPr>
        <p:spPr>
          <a:xfrm flipV="1">
            <a:off x="3166198" y="2075481"/>
            <a:ext cx="352657" cy="38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iamond 63">
            <a:extLst>
              <a:ext uri="{FF2B5EF4-FFF2-40B4-BE49-F238E27FC236}">
                <a16:creationId xmlns:a16="http://schemas.microsoft.com/office/drawing/2014/main" id="{A649A16C-3EAD-4B9A-B05E-F6BBE2139192}"/>
              </a:ext>
            </a:extLst>
          </p:cNvPr>
          <p:cNvSpPr/>
          <p:nvPr/>
        </p:nvSpPr>
        <p:spPr>
          <a:xfrm>
            <a:off x="1705782" y="2981478"/>
            <a:ext cx="1725391" cy="1227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taught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D4A57C9-6FB7-4F06-B632-55AB8C851A0C}"/>
              </a:ext>
            </a:extLst>
          </p:cNvPr>
          <p:cNvSpPr/>
          <p:nvPr/>
        </p:nvSpPr>
        <p:spPr>
          <a:xfrm>
            <a:off x="3643220" y="2407036"/>
            <a:ext cx="1146875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371784C-F6E8-4B58-A98A-3C67DED79320}"/>
              </a:ext>
            </a:extLst>
          </p:cNvPr>
          <p:cNvSpPr/>
          <p:nvPr/>
        </p:nvSpPr>
        <p:spPr>
          <a:xfrm>
            <a:off x="3518855" y="2800060"/>
            <a:ext cx="1377408" cy="362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622C31D-B483-498F-8ECD-5073DEC54C22}"/>
              </a:ext>
            </a:extLst>
          </p:cNvPr>
          <p:cNvCxnSpPr>
            <a:stCxn id="61" idx="3"/>
            <a:endCxn id="65" idx="2"/>
          </p:cNvCxnSpPr>
          <p:nvPr/>
        </p:nvCxnSpPr>
        <p:spPr>
          <a:xfrm>
            <a:off x="3166198" y="2463289"/>
            <a:ext cx="477022" cy="11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8953106-F67B-4E04-9E83-3CFB374BF8C5}"/>
              </a:ext>
            </a:extLst>
          </p:cNvPr>
          <p:cNvCxnSpPr>
            <a:stCxn id="61" idx="3"/>
            <a:endCxn id="66" idx="2"/>
          </p:cNvCxnSpPr>
          <p:nvPr/>
        </p:nvCxnSpPr>
        <p:spPr>
          <a:xfrm>
            <a:off x="3166198" y="2463289"/>
            <a:ext cx="352657" cy="518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4976709-9E8B-41D2-BC02-41B6F6A69DA6}"/>
              </a:ext>
            </a:extLst>
          </p:cNvPr>
          <p:cNvCxnSpPr>
            <a:stCxn id="64" idx="0"/>
            <a:endCxn id="61" idx="2"/>
          </p:cNvCxnSpPr>
          <p:nvPr/>
        </p:nvCxnSpPr>
        <p:spPr>
          <a:xfrm flipV="1">
            <a:off x="2568478" y="2642902"/>
            <a:ext cx="810" cy="33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2A0FA10-EED8-4A67-84F4-EA5E314F0776}"/>
              </a:ext>
            </a:extLst>
          </p:cNvPr>
          <p:cNvCxnSpPr>
            <a:stCxn id="64" idx="2"/>
            <a:endCxn id="38" idx="0"/>
          </p:cNvCxnSpPr>
          <p:nvPr/>
        </p:nvCxnSpPr>
        <p:spPr>
          <a:xfrm flipH="1">
            <a:off x="2479729" y="4209078"/>
            <a:ext cx="88749" cy="275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3AC1C76-2FB8-48CD-B450-6E8773939393}"/>
              </a:ext>
            </a:extLst>
          </p:cNvPr>
          <p:cNvSpPr txBox="1"/>
          <p:nvPr/>
        </p:nvSpPr>
        <p:spPr>
          <a:xfrm>
            <a:off x="2610198" y="4084510"/>
            <a:ext cx="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F84666-6DC8-422F-A58F-AC0166126A87}"/>
              </a:ext>
            </a:extLst>
          </p:cNvPr>
          <p:cNvSpPr txBox="1"/>
          <p:nvPr/>
        </p:nvSpPr>
        <p:spPr>
          <a:xfrm>
            <a:off x="2033743" y="2670184"/>
            <a:ext cx="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812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6BDD-B7BE-4848-8A43-CFEA16E8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1-m relationship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BCD116-D38C-428F-9BE0-3D4F23389789}"/>
              </a:ext>
            </a:extLst>
          </p:cNvPr>
          <p:cNvSpPr txBox="1"/>
          <p:nvPr/>
        </p:nvSpPr>
        <p:spPr>
          <a:xfrm>
            <a:off x="7026880" y="2301877"/>
            <a:ext cx="4913670" cy="3693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Module Model content</a:t>
            </a:r>
          </a:p>
          <a:p>
            <a:r>
              <a:rPr lang="en-US" dirty="0"/>
              <a:t>class Module extends Model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 public function lecturer(){</a:t>
            </a:r>
          </a:p>
          <a:p>
            <a:r>
              <a:rPr lang="en-US" dirty="0"/>
              <a:t>        return $this-&gt;</a:t>
            </a:r>
            <a:r>
              <a:rPr lang="en-US" dirty="0" err="1"/>
              <a:t>belongsTo</a:t>
            </a:r>
            <a:r>
              <a:rPr lang="en-US" dirty="0"/>
              <a:t>(Lecturer::class);</a:t>
            </a:r>
          </a:p>
          <a:p>
            <a:r>
              <a:rPr lang="en-US" dirty="0"/>
              <a:t>    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* Execute the migrations</a:t>
            </a:r>
          </a:p>
          <a:p>
            <a:r>
              <a:rPr lang="en-US" dirty="0">
                <a:solidFill>
                  <a:srgbClr val="FF0000"/>
                </a:solidFill>
              </a:rPr>
              <a:t>php artisan migrate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229D0B50-A742-4C90-AA41-6D02D6166F92}"/>
              </a:ext>
            </a:extLst>
          </p:cNvPr>
          <p:cNvSpPr/>
          <p:nvPr/>
        </p:nvSpPr>
        <p:spPr>
          <a:xfrm>
            <a:off x="10252903" y="1923596"/>
            <a:ext cx="1495261" cy="337605"/>
          </a:xfrm>
          <a:prstGeom prst="wedgeRectCallout">
            <a:avLst>
              <a:gd name="adj1" fmla="val -130122"/>
              <a:gd name="adj2" fmla="val 96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Singular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001546-5FFD-4527-8132-FA55945D053C}"/>
              </a:ext>
            </a:extLst>
          </p:cNvPr>
          <p:cNvSpPr/>
          <p:nvPr/>
        </p:nvSpPr>
        <p:spPr>
          <a:xfrm>
            <a:off x="1837842" y="4484422"/>
            <a:ext cx="1283774" cy="36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8780261-07A5-4128-8401-67B8A9C6D6F2}"/>
              </a:ext>
            </a:extLst>
          </p:cNvPr>
          <p:cNvSpPr/>
          <p:nvPr/>
        </p:nvSpPr>
        <p:spPr>
          <a:xfrm>
            <a:off x="636072" y="3707547"/>
            <a:ext cx="1146875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BAD4812-A90D-47D1-B504-2AF0F2D03E80}"/>
              </a:ext>
            </a:extLst>
          </p:cNvPr>
          <p:cNvSpPr/>
          <p:nvPr/>
        </p:nvSpPr>
        <p:spPr>
          <a:xfrm>
            <a:off x="481736" y="4298356"/>
            <a:ext cx="1146875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ADF58D-E6DB-4943-92D6-E213B4C6C791}"/>
              </a:ext>
            </a:extLst>
          </p:cNvPr>
          <p:cNvSpPr/>
          <p:nvPr/>
        </p:nvSpPr>
        <p:spPr>
          <a:xfrm>
            <a:off x="358398" y="4847258"/>
            <a:ext cx="1283774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0D134C8-2190-4934-AE27-199CCE1EA2E7}"/>
              </a:ext>
            </a:extLst>
          </p:cNvPr>
          <p:cNvSpPr/>
          <p:nvPr/>
        </p:nvSpPr>
        <p:spPr>
          <a:xfrm>
            <a:off x="1000285" y="5566723"/>
            <a:ext cx="1146875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credits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1D37146-D4DD-4656-9CD3-E3F657A45F74}"/>
              </a:ext>
            </a:extLst>
          </p:cNvPr>
          <p:cNvCxnSpPr>
            <a:stCxn id="32" idx="1"/>
            <a:endCxn id="48" idx="6"/>
          </p:cNvCxnSpPr>
          <p:nvPr/>
        </p:nvCxnSpPr>
        <p:spPr>
          <a:xfrm flipH="1" flipV="1">
            <a:off x="1628611" y="4467159"/>
            <a:ext cx="209231" cy="198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B57466-AEFE-4CEB-858F-CE5D00CF5E2E}"/>
              </a:ext>
            </a:extLst>
          </p:cNvPr>
          <p:cNvCxnSpPr>
            <a:stCxn id="32" idx="1"/>
            <a:endCxn id="54" idx="6"/>
          </p:cNvCxnSpPr>
          <p:nvPr/>
        </p:nvCxnSpPr>
        <p:spPr>
          <a:xfrm flipH="1">
            <a:off x="1642172" y="4665840"/>
            <a:ext cx="195670" cy="350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657F4C2-5075-4610-8F16-A95B3146390D}"/>
              </a:ext>
            </a:extLst>
          </p:cNvPr>
          <p:cNvCxnSpPr>
            <a:stCxn id="32" idx="1"/>
            <a:endCxn id="55" idx="0"/>
          </p:cNvCxnSpPr>
          <p:nvPr/>
        </p:nvCxnSpPr>
        <p:spPr>
          <a:xfrm flipH="1">
            <a:off x="1573723" y="4665840"/>
            <a:ext cx="264119" cy="900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691BA06-6CD4-49FA-A13C-017F213CCDEC}"/>
              </a:ext>
            </a:extLst>
          </p:cNvPr>
          <p:cNvCxnSpPr>
            <a:stCxn id="32" idx="1"/>
            <a:endCxn id="38" idx="6"/>
          </p:cNvCxnSpPr>
          <p:nvPr/>
        </p:nvCxnSpPr>
        <p:spPr>
          <a:xfrm flipH="1" flipV="1">
            <a:off x="1782947" y="3876350"/>
            <a:ext cx="54895" cy="789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0B8FC53-AC66-45F8-8B6A-0EADEA089131}"/>
              </a:ext>
            </a:extLst>
          </p:cNvPr>
          <p:cNvSpPr/>
          <p:nvPr/>
        </p:nvSpPr>
        <p:spPr>
          <a:xfrm>
            <a:off x="1972377" y="2283676"/>
            <a:ext cx="1193821" cy="359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Lecturer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0D6FDD9-0951-4468-8E0F-DB29C38AD2BA}"/>
              </a:ext>
            </a:extLst>
          </p:cNvPr>
          <p:cNvSpPr/>
          <p:nvPr/>
        </p:nvSpPr>
        <p:spPr>
          <a:xfrm>
            <a:off x="3518855" y="1906678"/>
            <a:ext cx="1146875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B949448-A36B-4CE0-8A52-19BEDC068F56}"/>
              </a:ext>
            </a:extLst>
          </p:cNvPr>
          <p:cNvCxnSpPr>
            <a:stCxn id="60" idx="3"/>
            <a:endCxn id="61" idx="2"/>
          </p:cNvCxnSpPr>
          <p:nvPr/>
        </p:nvCxnSpPr>
        <p:spPr>
          <a:xfrm flipV="1">
            <a:off x="3166198" y="2075481"/>
            <a:ext cx="352657" cy="38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iamond 62">
            <a:extLst>
              <a:ext uri="{FF2B5EF4-FFF2-40B4-BE49-F238E27FC236}">
                <a16:creationId xmlns:a16="http://schemas.microsoft.com/office/drawing/2014/main" id="{7E9044BD-1014-4A6E-BA13-011A6FCCC208}"/>
              </a:ext>
            </a:extLst>
          </p:cNvPr>
          <p:cNvSpPr/>
          <p:nvPr/>
        </p:nvSpPr>
        <p:spPr>
          <a:xfrm>
            <a:off x="1705782" y="2981478"/>
            <a:ext cx="1725391" cy="1227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taught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920BFDA-C6B5-4574-B103-B35BE520C13F}"/>
              </a:ext>
            </a:extLst>
          </p:cNvPr>
          <p:cNvSpPr/>
          <p:nvPr/>
        </p:nvSpPr>
        <p:spPr>
          <a:xfrm>
            <a:off x="3643220" y="2407036"/>
            <a:ext cx="1146875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570F5B5-C7C3-40CF-BED3-CB91DEA0540B}"/>
              </a:ext>
            </a:extLst>
          </p:cNvPr>
          <p:cNvSpPr/>
          <p:nvPr/>
        </p:nvSpPr>
        <p:spPr>
          <a:xfrm>
            <a:off x="3518855" y="2800060"/>
            <a:ext cx="1377408" cy="362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5F7028F-8B1D-45AD-AC5A-C8C30074C828}"/>
              </a:ext>
            </a:extLst>
          </p:cNvPr>
          <p:cNvCxnSpPr>
            <a:stCxn id="60" idx="3"/>
            <a:endCxn id="64" idx="2"/>
          </p:cNvCxnSpPr>
          <p:nvPr/>
        </p:nvCxnSpPr>
        <p:spPr>
          <a:xfrm>
            <a:off x="3166198" y="2463289"/>
            <a:ext cx="477022" cy="11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9C5FCB-6503-4826-BFF0-CD2D520742E7}"/>
              </a:ext>
            </a:extLst>
          </p:cNvPr>
          <p:cNvCxnSpPr>
            <a:stCxn id="60" idx="3"/>
            <a:endCxn id="65" idx="2"/>
          </p:cNvCxnSpPr>
          <p:nvPr/>
        </p:nvCxnSpPr>
        <p:spPr>
          <a:xfrm>
            <a:off x="3166198" y="2463289"/>
            <a:ext cx="352657" cy="518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E6D9EB0-A118-48ED-B149-4DD6FB52CDB6}"/>
              </a:ext>
            </a:extLst>
          </p:cNvPr>
          <p:cNvCxnSpPr>
            <a:stCxn id="63" idx="0"/>
            <a:endCxn id="60" idx="2"/>
          </p:cNvCxnSpPr>
          <p:nvPr/>
        </p:nvCxnSpPr>
        <p:spPr>
          <a:xfrm flipV="1">
            <a:off x="2568478" y="2642902"/>
            <a:ext cx="810" cy="33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A23C10A-1BB9-442A-A6D7-E4EB3CBC31AA}"/>
              </a:ext>
            </a:extLst>
          </p:cNvPr>
          <p:cNvCxnSpPr>
            <a:stCxn id="63" idx="2"/>
            <a:endCxn id="32" idx="0"/>
          </p:cNvCxnSpPr>
          <p:nvPr/>
        </p:nvCxnSpPr>
        <p:spPr>
          <a:xfrm flipH="1">
            <a:off x="2479729" y="4209078"/>
            <a:ext cx="88749" cy="275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F093A91-A47D-41B2-87D7-6C47D96D1147}"/>
              </a:ext>
            </a:extLst>
          </p:cNvPr>
          <p:cNvSpPr txBox="1"/>
          <p:nvPr/>
        </p:nvSpPr>
        <p:spPr>
          <a:xfrm>
            <a:off x="2610198" y="4084510"/>
            <a:ext cx="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396A84-1A7F-4BDD-8772-C64D7D27726B}"/>
              </a:ext>
            </a:extLst>
          </p:cNvPr>
          <p:cNvSpPr txBox="1"/>
          <p:nvPr/>
        </p:nvSpPr>
        <p:spPr>
          <a:xfrm>
            <a:off x="2033743" y="2670184"/>
            <a:ext cx="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4214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F33D-B49E-46AA-97E3-C1CACED9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195"/>
          </a:xfrm>
        </p:spPr>
        <p:txBody>
          <a:bodyPr/>
          <a:lstStyle/>
          <a:p>
            <a:r>
              <a:rPr lang="en-US" dirty="0"/>
              <a:t>Views for the Lecturer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1B621-921D-4E2E-93A7-5CF0DEA1E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320"/>
            <a:ext cx="4434840" cy="4759643"/>
          </a:xfrm>
        </p:spPr>
        <p:txBody>
          <a:bodyPr/>
          <a:lstStyle/>
          <a:p>
            <a:r>
              <a:rPr lang="en-US" dirty="0"/>
              <a:t>Create a sub-folder with the name </a:t>
            </a:r>
            <a:r>
              <a:rPr lang="en-US" dirty="0">
                <a:solidFill>
                  <a:srgbClr val="FF0000"/>
                </a:solidFill>
              </a:rPr>
              <a:t>lecturer</a:t>
            </a:r>
            <a:r>
              <a:rPr lang="en-US" dirty="0"/>
              <a:t> in the resources/views folder.</a:t>
            </a:r>
          </a:p>
          <a:p>
            <a:r>
              <a:rPr lang="en-US" dirty="0"/>
              <a:t>Create a view called </a:t>
            </a:r>
            <a:r>
              <a:rPr lang="en-US" dirty="0" err="1">
                <a:solidFill>
                  <a:srgbClr val="FF0000"/>
                </a:solidFill>
              </a:rPr>
              <a:t>lecturer.blade.php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88195-5CC9-46FE-BB2C-BBBF423CDB26}"/>
              </a:ext>
            </a:extLst>
          </p:cNvPr>
          <p:cNvSpPr txBox="1"/>
          <p:nvPr/>
        </p:nvSpPr>
        <p:spPr>
          <a:xfrm>
            <a:off x="5562600" y="1417320"/>
            <a:ext cx="533400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&lt;!DOCTYPE html&gt;</a:t>
            </a:r>
          </a:p>
          <a:p>
            <a:r>
              <a:rPr lang="en-US" dirty="0"/>
              <a:t>    &lt;head&gt;</a:t>
            </a:r>
          </a:p>
          <a:p>
            <a:r>
              <a:rPr lang="en-US" dirty="0"/>
              <a:t>        &lt;title&gt;Add Lecturers&lt;/title&gt;</a:t>
            </a:r>
          </a:p>
          <a:p>
            <a:r>
              <a:rPr lang="en-US" dirty="0"/>
              <a:t>    &lt;/head&gt;</a:t>
            </a:r>
          </a:p>
          <a:p>
            <a:r>
              <a:rPr lang="en-US" dirty="0"/>
              <a:t>    &lt;body&gt;</a:t>
            </a:r>
          </a:p>
        </p:txBody>
      </p:sp>
    </p:spTree>
    <p:extLst>
      <p:ext uri="{BB962C8B-B14F-4D97-AF65-F5344CB8AC3E}">
        <p14:creationId xmlns:p14="http://schemas.microsoft.com/office/powerpoint/2010/main" val="354685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F33D-B49E-46AA-97E3-C1CACED9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195"/>
          </a:xfrm>
        </p:spPr>
        <p:txBody>
          <a:bodyPr/>
          <a:lstStyle/>
          <a:p>
            <a:r>
              <a:rPr lang="en-US" dirty="0"/>
              <a:t>Views for the Lecturer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1B621-921D-4E2E-93A7-5CF0DEA1E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321"/>
            <a:ext cx="4434840" cy="22898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a sub-folder with the name </a:t>
            </a:r>
            <a:r>
              <a:rPr lang="en-US" dirty="0">
                <a:solidFill>
                  <a:srgbClr val="FF0000"/>
                </a:solidFill>
              </a:rPr>
              <a:t>module</a:t>
            </a:r>
            <a:r>
              <a:rPr lang="en-US" dirty="0"/>
              <a:t> in the resources/views folder.</a:t>
            </a:r>
          </a:p>
          <a:p>
            <a:r>
              <a:rPr lang="en-US" dirty="0"/>
              <a:t>Create a view called </a:t>
            </a:r>
            <a:r>
              <a:rPr lang="en-US" dirty="0" err="1">
                <a:solidFill>
                  <a:srgbClr val="FF0000"/>
                </a:solidFill>
              </a:rPr>
              <a:t>lecturer.blade.php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Add few records to the lecturers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88195-5CC9-46FE-BB2C-BBBF423CDB26}"/>
              </a:ext>
            </a:extLst>
          </p:cNvPr>
          <p:cNvSpPr txBox="1"/>
          <p:nvPr/>
        </p:nvSpPr>
        <p:spPr>
          <a:xfrm>
            <a:off x="5570220" y="1581149"/>
            <a:ext cx="533400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&lt;!DOCTYPE html&gt;</a:t>
            </a:r>
          </a:p>
          <a:p>
            <a:r>
              <a:rPr lang="en-US" dirty="0"/>
              <a:t>    &lt;head&gt;</a:t>
            </a:r>
          </a:p>
          <a:p>
            <a:r>
              <a:rPr lang="en-US" dirty="0"/>
              <a:t>        &lt;title&gt;Add Lecturers&lt;/title&gt;</a:t>
            </a:r>
          </a:p>
          <a:p>
            <a:r>
              <a:rPr lang="en-US" dirty="0"/>
              <a:t>    &lt;/head&gt;</a:t>
            </a:r>
          </a:p>
          <a:p>
            <a:r>
              <a:rPr lang="en-US" dirty="0"/>
              <a:t>&lt;body&gt;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33EE9-F64B-406D-BD64-57A0F4BA16BA}"/>
              </a:ext>
            </a:extLst>
          </p:cNvPr>
          <p:cNvSpPr txBox="1"/>
          <p:nvPr/>
        </p:nvSpPr>
        <p:spPr>
          <a:xfrm>
            <a:off x="1158240" y="3707190"/>
            <a:ext cx="9745980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&lt;form action="</a:t>
            </a:r>
            <a:r>
              <a:rPr lang="en-US" dirty="0">
                <a:solidFill>
                  <a:srgbClr val="FF0000"/>
                </a:solidFill>
              </a:rPr>
              <a:t>store</a:t>
            </a:r>
            <a:r>
              <a:rPr lang="en-US" dirty="0"/>
              <a:t>", method="POST"&gt;</a:t>
            </a:r>
          </a:p>
          <a:p>
            <a:r>
              <a:rPr lang="en-US" dirty="0"/>
              <a:t>            &lt;h2&gt;Add Lecturers &lt;/h2&gt;</a:t>
            </a:r>
          </a:p>
          <a:p>
            <a:r>
              <a:rPr lang="en-US" dirty="0"/>
              <a:t>                Id : &lt;input type="text" name="id" value="{{ old('id') }}"&gt;&lt;/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               Title : &lt;input type="text" name="title" value="{{ old('title') }}"&gt;&lt;/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               Name : &lt;input type="text" name=“name" value="{{ old('name') }}"&gt;&lt;/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           &lt;button type="submit"&gt;Add Lecturer&lt;/button&gt;</a:t>
            </a:r>
          </a:p>
          <a:p>
            <a:r>
              <a:rPr lang="en-US" dirty="0"/>
              <a:t>           </a:t>
            </a:r>
            <a:r>
              <a:rPr lang="en-US" dirty="0">
                <a:solidFill>
                  <a:srgbClr val="FF0000"/>
                </a:solidFill>
              </a:rPr>
              <a:t> @</a:t>
            </a:r>
            <a:r>
              <a:rPr lang="en-US" dirty="0" err="1">
                <a:solidFill>
                  <a:srgbClr val="FF0000"/>
                </a:solidFill>
              </a:rPr>
              <a:t>csrf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        &lt;/form&gt;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95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F33D-B49E-46AA-97E3-C1CACED9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195"/>
          </a:xfrm>
        </p:spPr>
        <p:txBody>
          <a:bodyPr/>
          <a:lstStyle/>
          <a:p>
            <a:r>
              <a:rPr lang="en-US" dirty="0"/>
              <a:t>Views for the lecturer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33EE9-F64B-406D-BD64-57A0F4BA16BA}"/>
              </a:ext>
            </a:extLst>
          </p:cNvPr>
          <p:cNvSpPr txBox="1"/>
          <p:nvPr/>
        </p:nvSpPr>
        <p:spPr>
          <a:xfrm>
            <a:off x="838200" y="1558350"/>
            <a:ext cx="9745980" cy="3970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  {{ session()-&gt;get('success') }}  </a:t>
            </a:r>
          </a:p>
          <a:p>
            <a:r>
              <a:rPr lang="en-US" dirty="0"/>
              <a:t>        @if ($errors-&gt;any())</a:t>
            </a:r>
          </a:p>
          <a:p>
            <a:r>
              <a:rPr lang="en-US" dirty="0"/>
              <a:t>            &lt;div class="alert alert-danger"&gt;</a:t>
            </a:r>
          </a:p>
          <a:p>
            <a:r>
              <a:rPr lang="en-US" dirty="0"/>
              <a:t>                &lt;ul&gt;</a:t>
            </a:r>
          </a:p>
          <a:p>
            <a:r>
              <a:rPr lang="en-US" dirty="0"/>
              <a:t>                    @foreach ($errors-&gt;all() as $error)</a:t>
            </a:r>
          </a:p>
          <a:p>
            <a:r>
              <a:rPr lang="en-US" dirty="0"/>
              <a:t>                        &lt;li&gt;{{ $error }}&lt;/li&gt;</a:t>
            </a:r>
          </a:p>
          <a:p>
            <a:r>
              <a:rPr lang="en-US" dirty="0"/>
              <a:t>                    @</a:t>
            </a:r>
            <a:r>
              <a:rPr lang="en-US" dirty="0" err="1"/>
              <a:t>endforeach</a:t>
            </a:r>
            <a:endParaRPr lang="en-US" dirty="0"/>
          </a:p>
          <a:p>
            <a:r>
              <a:rPr lang="en-US" dirty="0"/>
              <a:t>                &lt;/ul&gt;</a:t>
            </a:r>
          </a:p>
          <a:p>
            <a:r>
              <a:rPr lang="en-US" dirty="0"/>
              <a:t>            &lt;/div&gt;</a:t>
            </a:r>
          </a:p>
          <a:p>
            <a:r>
              <a:rPr lang="en-US" dirty="0"/>
              <a:t>        @endif</a:t>
            </a:r>
          </a:p>
          <a:p>
            <a:r>
              <a:rPr lang="en-US" dirty="0"/>
              <a:t>    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94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F33D-B49E-46AA-97E3-C1CACED9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195"/>
          </a:xfrm>
        </p:spPr>
        <p:txBody>
          <a:bodyPr/>
          <a:lstStyle/>
          <a:p>
            <a:r>
              <a:rPr lang="en-US" dirty="0"/>
              <a:t>Views for the Module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33EE9-F64B-406D-BD64-57A0F4BA16BA}"/>
              </a:ext>
            </a:extLst>
          </p:cNvPr>
          <p:cNvSpPr txBox="1"/>
          <p:nvPr/>
        </p:nvSpPr>
        <p:spPr>
          <a:xfrm>
            <a:off x="685800" y="1558350"/>
            <a:ext cx="9745980" cy="452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 Add the following function to the </a:t>
            </a:r>
            <a:r>
              <a:rPr lang="en-US" dirty="0" err="1">
                <a:solidFill>
                  <a:srgbClr val="FF0000"/>
                </a:solidFill>
              </a:rPr>
              <a:t>LecturerController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 public function create(){</a:t>
            </a:r>
          </a:p>
          <a:p>
            <a:r>
              <a:rPr lang="en-US" dirty="0"/>
              <a:t>        return view("</a:t>
            </a:r>
            <a:r>
              <a:rPr lang="en-US" dirty="0" err="1"/>
              <a:t>lecturer.lecturer</a:t>
            </a:r>
            <a:r>
              <a:rPr lang="en-US" dirty="0"/>
              <a:t>");</a:t>
            </a:r>
          </a:p>
          <a:p>
            <a:r>
              <a:rPr lang="en-US" dirty="0"/>
              <a:t>    }</a:t>
            </a:r>
          </a:p>
          <a:p>
            <a:endParaRPr lang="en-US" dirty="0"/>
          </a:p>
          <a:p>
            <a:r>
              <a:rPr lang="en-US" dirty="0"/>
              <a:t>* Add the following entry to the routes/</a:t>
            </a:r>
            <a:r>
              <a:rPr lang="en-US" dirty="0" err="1"/>
              <a:t>web.php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Route::get('lecturer/create','</a:t>
            </a:r>
            <a:r>
              <a:rPr lang="en-US" dirty="0" err="1"/>
              <a:t>LecturerController@create</a:t>
            </a:r>
            <a:r>
              <a:rPr lang="en-US" dirty="0"/>
              <a:t>’);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the server in a </a:t>
            </a:r>
            <a:r>
              <a:rPr lang="en-US" dirty="0" err="1"/>
              <a:t>cmd</a:t>
            </a:r>
            <a:r>
              <a:rPr lang="en-US" dirty="0"/>
              <a:t> shell</a:t>
            </a:r>
          </a:p>
          <a:p>
            <a:r>
              <a:rPr lang="en-US" dirty="0"/>
              <a:t>Php artisan serve</a:t>
            </a:r>
          </a:p>
          <a:p>
            <a:endParaRPr lang="en-US" dirty="0"/>
          </a:p>
          <a:p>
            <a:r>
              <a:rPr lang="en-US" dirty="0"/>
              <a:t>Type the following URL in a browser</a:t>
            </a:r>
          </a:p>
          <a:p>
            <a:r>
              <a:rPr lang="en-US" dirty="0">
                <a:hlinkClick r:id="rId2"/>
              </a:rPr>
              <a:t>http://localhost:8000/lecturer/create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76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F33D-B49E-46AA-97E3-C1CACED9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195"/>
          </a:xfrm>
        </p:spPr>
        <p:txBody>
          <a:bodyPr/>
          <a:lstStyle/>
          <a:p>
            <a:r>
              <a:rPr lang="en-US" dirty="0"/>
              <a:t>Adding records to the lecturers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33EE9-F64B-406D-BD64-57A0F4BA16BA}"/>
              </a:ext>
            </a:extLst>
          </p:cNvPr>
          <p:cNvSpPr txBox="1"/>
          <p:nvPr/>
        </p:nvSpPr>
        <p:spPr>
          <a:xfrm>
            <a:off x="624840" y="1134249"/>
            <a:ext cx="9745980" cy="5632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 the following entry to the </a:t>
            </a:r>
            <a:r>
              <a:rPr lang="en-US" dirty="0" err="1">
                <a:solidFill>
                  <a:srgbClr val="FF0000"/>
                </a:solidFill>
              </a:rPr>
              <a:t>LecturerController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befor</a:t>
            </a:r>
            <a:r>
              <a:rPr lang="en-US" dirty="0">
                <a:solidFill>
                  <a:srgbClr val="FF0000"/>
                </a:solidFill>
              </a:rPr>
              <a:t> the class definition</a:t>
            </a:r>
          </a:p>
          <a:p>
            <a:r>
              <a:rPr lang="en-US" dirty="0"/>
              <a:t>	use App\Lecturer;</a:t>
            </a:r>
          </a:p>
          <a:p>
            <a:r>
              <a:rPr lang="en-US" dirty="0"/>
              <a:t>* Add the following function to the </a:t>
            </a:r>
            <a:r>
              <a:rPr lang="en-US" dirty="0" err="1">
                <a:solidFill>
                  <a:srgbClr val="FF0000"/>
                </a:solidFill>
              </a:rPr>
              <a:t>LecturerController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  public function store(Request $request){</a:t>
            </a:r>
          </a:p>
          <a:p>
            <a:r>
              <a:rPr lang="en-US" dirty="0"/>
              <a:t>     </a:t>
            </a:r>
          </a:p>
          <a:p>
            <a:r>
              <a:rPr lang="en-US" dirty="0"/>
              <a:t>        $data = request()-&gt;validate([</a:t>
            </a:r>
          </a:p>
          <a:p>
            <a:r>
              <a:rPr lang="en-US" dirty="0"/>
              <a:t>            "id"=&gt;"required|min:5",</a:t>
            </a:r>
          </a:p>
          <a:p>
            <a:r>
              <a:rPr lang="en-US" dirty="0"/>
              <a:t>            "title"=&gt;"required",</a:t>
            </a:r>
          </a:p>
          <a:p>
            <a:r>
              <a:rPr lang="en-US" dirty="0"/>
              <a:t>            "name"=&gt;"required|max:30"</a:t>
            </a:r>
          </a:p>
          <a:p>
            <a:r>
              <a:rPr lang="en-US" dirty="0"/>
              <a:t>        ]);</a:t>
            </a:r>
          </a:p>
          <a:p>
            <a:br>
              <a:rPr lang="en-US" dirty="0"/>
            </a:br>
            <a:r>
              <a:rPr lang="en-US" dirty="0"/>
              <a:t>        $lecturer = new Lecturer();</a:t>
            </a:r>
          </a:p>
          <a:p>
            <a:r>
              <a:rPr lang="en-US" dirty="0"/>
              <a:t>        $lecturer-&gt;id = $request-&gt;get('id');</a:t>
            </a:r>
          </a:p>
          <a:p>
            <a:r>
              <a:rPr lang="en-US" dirty="0"/>
              <a:t>        $lecturer-&gt;title = $request-&gt;get('title');</a:t>
            </a:r>
          </a:p>
          <a:p>
            <a:r>
              <a:rPr lang="en-US" dirty="0"/>
              <a:t>        $lecturer-&gt;name = $request-&gt;get('name');</a:t>
            </a:r>
          </a:p>
          <a:p>
            <a:r>
              <a:rPr lang="en-US" dirty="0"/>
              <a:t>        $lecturer-&gt;save();</a:t>
            </a:r>
          </a:p>
          <a:p>
            <a:r>
              <a:rPr lang="en-US" dirty="0"/>
              <a:t>        return back()-&gt;with('success', 'Record saved!');</a:t>
            </a:r>
          </a:p>
          <a:p>
            <a:r>
              <a:rPr lang="en-US" dirty="0"/>
              <a:t>    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070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0403-CEFE-4E2D-B5F4-8ECB36E2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B6F8F-B5FE-4E1D-9B3F-74FE01808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required views</a:t>
            </a:r>
          </a:p>
          <a:p>
            <a:r>
              <a:rPr lang="en-US" dirty="0"/>
              <a:t>Modify the controller</a:t>
            </a:r>
          </a:p>
          <a:p>
            <a:r>
              <a:rPr lang="en-US" dirty="0"/>
              <a:t>Modify the web file by adding </a:t>
            </a:r>
            <a:r>
              <a:rPr lang="en-US"/>
              <a:t>required routers</a:t>
            </a:r>
          </a:p>
        </p:txBody>
      </p:sp>
    </p:spTree>
    <p:extLst>
      <p:ext uri="{BB962C8B-B14F-4D97-AF65-F5344CB8AC3E}">
        <p14:creationId xmlns:p14="http://schemas.microsoft.com/office/powerpoint/2010/main" val="32160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F33D-B49E-46AA-97E3-C1CACED9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195"/>
          </a:xfrm>
        </p:spPr>
        <p:txBody>
          <a:bodyPr/>
          <a:lstStyle/>
          <a:p>
            <a:r>
              <a:rPr lang="en-US" dirty="0"/>
              <a:t>Views for the Module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1B621-921D-4E2E-93A7-5CF0DEA1E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320"/>
            <a:ext cx="4434840" cy="4759643"/>
          </a:xfrm>
        </p:spPr>
        <p:txBody>
          <a:bodyPr/>
          <a:lstStyle/>
          <a:p>
            <a:r>
              <a:rPr lang="en-US" dirty="0"/>
              <a:t>Create a sub-folder with the name </a:t>
            </a:r>
            <a:r>
              <a:rPr lang="en-US" dirty="0">
                <a:solidFill>
                  <a:srgbClr val="FF0000"/>
                </a:solidFill>
              </a:rPr>
              <a:t>module</a:t>
            </a:r>
            <a:r>
              <a:rPr lang="en-US" dirty="0"/>
              <a:t> in the resources/views folder.</a:t>
            </a:r>
          </a:p>
          <a:p>
            <a:r>
              <a:rPr lang="en-US" dirty="0"/>
              <a:t>Create a view called </a:t>
            </a:r>
            <a:r>
              <a:rPr lang="en-US" dirty="0" err="1">
                <a:solidFill>
                  <a:srgbClr val="FF0000"/>
                </a:solidFill>
              </a:rPr>
              <a:t>module.blade.php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88195-5CC9-46FE-BB2C-BBBF423CDB26}"/>
              </a:ext>
            </a:extLst>
          </p:cNvPr>
          <p:cNvSpPr txBox="1"/>
          <p:nvPr/>
        </p:nvSpPr>
        <p:spPr>
          <a:xfrm>
            <a:off x="5562600" y="1417320"/>
            <a:ext cx="533400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&lt;!DOCTYPE html&gt;</a:t>
            </a:r>
          </a:p>
          <a:p>
            <a:r>
              <a:rPr lang="en-US" dirty="0"/>
              <a:t>    &lt;head&gt;</a:t>
            </a:r>
          </a:p>
          <a:p>
            <a:r>
              <a:rPr lang="en-US" dirty="0"/>
              <a:t>        &lt;title&gt;Add Module&lt;/title&gt;</a:t>
            </a:r>
          </a:p>
          <a:p>
            <a:r>
              <a:rPr lang="en-US" dirty="0"/>
              <a:t>    &lt;/head&gt;</a:t>
            </a:r>
          </a:p>
          <a:p>
            <a:r>
              <a:rPr lang="en-US" dirty="0"/>
              <a:t>    &lt;body&gt;</a:t>
            </a:r>
          </a:p>
        </p:txBody>
      </p:sp>
    </p:spTree>
    <p:extLst>
      <p:ext uri="{BB962C8B-B14F-4D97-AF65-F5344CB8AC3E}">
        <p14:creationId xmlns:p14="http://schemas.microsoft.com/office/powerpoint/2010/main" val="33494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7850-8A99-47BC-A6AF-67C697C4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574" y="329627"/>
            <a:ext cx="10515600" cy="725413"/>
          </a:xfrm>
        </p:spPr>
        <p:txBody>
          <a:bodyPr/>
          <a:lstStyle/>
          <a:p>
            <a:r>
              <a:rPr lang="en-US" dirty="0"/>
              <a:t>E-R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52452D-CA1D-4883-980B-78C63DD8588C}"/>
              </a:ext>
            </a:extLst>
          </p:cNvPr>
          <p:cNvSpPr txBox="1"/>
          <p:nvPr/>
        </p:nvSpPr>
        <p:spPr>
          <a:xfrm>
            <a:off x="4664497" y="4002168"/>
            <a:ext cx="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53741B-E722-4BD5-AD66-8F11C7FAD33C}"/>
              </a:ext>
            </a:extLst>
          </p:cNvPr>
          <p:cNvSpPr txBox="1"/>
          <p:nvPr/>
        </p:nvSpPr>
        <p:spPr>
          <a:xfrm>
            <a:off x="3125559" y="4021082"/>
            <a:ext cx="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78FE9C-DFE8-479A-8518-C3BA40C5F56D}"/>
              </a:ext>
            </a:extLst>
          </p:cNvPr>
          <p:cNvSpPr/>
          <p:nvPr/>
        </p:nvSpPr>
        <p:spPr>
          <a:xfrm>
            <a:off x="1822344" y="3689973"/>
            <a:ext cx="1283774" cy="36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3DD97F-EFAB-43B7-9700-030A4CF84B2C}"/>
              </a:ext>
            </a:extLst>
          </p:cNvPr>
          <p:cNvSpPr/>
          <p:nvPr/>
        </p:nvSpPr>
        <p:spPr>
          <a:xfrm>
            <a:off x="5029761" y="3660094"/>
            <a:ext cx="1283774" cy="36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E8E934-A193-45D7-8973-175D4EE6BBAC}"/>
              </a:ext>
            </a:extLst>
          </p:cNvPr>
          <p:cNvSpPr/>
          <p:nvPr/>
        </p:nvSpPr>
        <p:spPr>
          <a:xfrm>
            <a:off x="620574" y="2913098"/>
            <a:ext cx="1146875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46BC81-2648-4402-BE42-F0635AF14BEB}"/>
              </a:ext>
            </a:extLst>
          </p:cNvPr>
          <p:cNvSpPr/>
          <p:nvPr/>
        </p:nvSpPr>
        <p:spPr>
          <a:xfrm>
            <a:off x="466238" y="3503907"/>
            <a:ext cx="1146875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D72815-E365-4313-9092-DA29DEFF327E}"/>
              </a:ext>
            </a:extLst>
          </p:cNvPr>
          <p:cNvSpPr/>
          <p:nvPr/>
        </p:nvSpPr>
        <p:spPr>
          <a:xfrm>
            <a:off x="342900" y="4052809"/>
            <a:ext cx="1283774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5C444A-411A-4EE5-BAD6-5EFDBDD915BC}"/>
              </a:ext>
            </a:extLst>
          </p:cNvPr>
          <p:cNvSpPr/>
          <p:nvPr/>
        </p:nvSpPr>
        <p:spPr>
          <a:xfrm>
            <a:off x="984787" y="4772274"/>
            <a:ext cx="1146875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credits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D338B2-0928-40F2-A4E7-BA6008144BD7}"/>
              </a:ext>
            </a:extLst>
          </p:cNvPr>
          <p:cNvSpPr/>
          <p:nvPr/>
        </p:nvSpPr>
        <p:spPr>
          <a:xfrm>
            <a:off x="6568699" y="3054091"/>
            <a:ext cx="1146875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07D08A-13BD-4D84-B6F9-7CDE17127205}"/>
              </a:ext>
            </a:extLst>
          </p:cNvPr>
          <p:cNvSpPr/>
          <p:nvPr/>
        </p:nvSpPr>
        <p:spPr>
          <a:xfrm>
            <a:off x="6808274" y="3512704"/>
            <a:ext cx="1146875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regno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62DB1D-9512-4AB5-A38D-FD4504EEE097}"/>
              </a:ext>
            </a:extLst>
          </p:cNvPr>
          <p:cNvSpPr/>
          <p:nvPr/>
        </p:nvSpPr>
        <p:spPr>
          <a:xfrm>
            <a:off x="6965815" y="4021082"/>
            <a:ext cx="1146875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237F9C6-C48F-43D5-ABFF-4BABDE77D629}"/>
              </a:ext>
            </a:extLst>
          </p:cNvPr>
          <p:cNvSpPr/>
          <p:nvPr/>
        </p:nvSpPr>
        <p:spPr>
          <a:xfrm>
            <a:off x="6959058" y="4486844"/>
            <a:ext cx="1377408" cy="362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B56B60-9624-4449-AD11-FC2FC7DB1BA5}"/>
              </a:ext>
            </a:extLst>
          </p:cNvPr>
          <p:cNvSpPr/>
          <p:nvPr/>
        </p:nvSpPr>
        <p:spPr>
          <a:xfrm>
            <a:off x="8336466" y="3718902"/>
            <a:ext cx="1615051" cy="37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name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B4D237-8CC9-4765-9184-990FBA9AE8F0}"/>
              </a:ext>
            </a:extLst>
          </p:cNvPr>
          <p:cNvSpPr/>
          <p:nvPr/>
        </p:nvSpPr>
        <p:spPr>
          <a:xfrm>
            <a:off x="8570555" y="4405859"/>
            <a:ext cx="1146875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62DC76-771C-497F-BC6E-A8BF5D31D93E}"/>
              </a:ext>
            </a:extLst>
          </p:cNvPr>
          <p:cNvCxnSpPr>
            <a:stCxn id="12" idx="1"/>
            <a:endCxn id="15" idx="6"/>
          </p:cNvCxnSpPr>
          <p:nvPr/>
        </p:nvCxnSpPr>
        <p:spPr>
          <a:xfrm flipH="1" flipV="1">
            <a:off x="1613113" y="3672710"/>
            <a:ext cx="209231" cy="198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A6C97A-3927-40C8-AD2F-FC4BA8C698E9}"/>
              </a:ext>
            </a:extLst>
          </p:cNvPr>
          <p:cNvCxnSpPr>
            <a:stCxn id="12" idx="1"/>
            <a:endCxn id="16" idx="6"/>
          </p:cNvCxnSpPr>
          <p:nvPr/>
        </p:nvCxnSpPr>
        <p:spPr>
          <a:xfrm flipH="1">
            <a:off x="1626674" y="3871391"/>
            <a:ext cx="195670" cy="350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3A16D5-F547-4C42-8345-D87740D3D9B6}"/>
              </a:ext>
            </a:extLst>
          </p:cNvPr>
          <p:cNvCxnSpPr>
            <a:stCxn id="12" idx="1"/>
            <a:endCxn id="17" idx="0"/>
          </p:cNvCxnSpPr>
          <p:nvPr/>
        </p:nvCxnSpPr>
        <p:spPr>
          <a:xfrm flipH="1">
            <a:off x="1558225" y="3871391"/>
            <a:ext cx="264119" cy="900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493D52-7996-40CD-9B64-A2610D23992B}"/>
              </a:ext>
            </a:extLst>
          </p:cNvPr>
          <p:cNvCxnSpPr>
            <a:stCxn id="12" idx="1"/>
            <a:endCxn id="14" idx="6"/>
          </p:cNvCxnSpPr>
          <p:nvPr/>
        </p:nvCxnSpPr>
        <p:spPr>
          <a:xfrm flipH="1" flipV="1">
            <a:off x="1767449" y="3081901"/>
            <a:ext cx="54895" cy="789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7C08D4D-AD2D-4A24-81A1-9D146412932C}"/>
              </a:ext>
            </a:extLst>
          </p:cNvPr>
          <p:cNvCxnSpPr>
            <a:stCxn id="13" idx="3"/>
            <a:endCxn id="20" idx="2"/>
          </p:cNvCxnSpPr>
          <p:nvPr/>
        </p:nvCxnSpPr>
        <p:spPr>
          <a:xfrm flipV="1">
            <a:off x="6313535" y="3222894"/>
            <a:ext cx="255164" cy="618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F8A6ED-F09E-44FB-BA86-538C3B542ECB}"/>
              </a:ext>
            </a:extLst>
          </p:cNvPr>
          <p:cNvCxnSpPr>
            <a:stCxn id="13" idx="3"/>
            <a:endCxn id="21" idx="2"/>
          </p:cNvCxnSpPr>
          <p:nvPr/>
        </p:nvCxnSpPr>
        <p:spPr>
          <a:xfrm flipV="1">
            <a:off x="6313535" y="3681507"/>
            <a:ext cx="494739" cy="16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5EF72-670C-47DB-8BB3-F0435E54DEB6}"/>
              </a:ext>
            </a:extLst>
          </p:cNvPr>
          <p:cNvCxnSpPr>
            <a:stCxn id="13" idx="3"/>
            <a:endCxn id="22" idx="2"/>
          </p:cNvCxnSpPr>
          <p:nvPr/>
        </p:nvCxnSpPr>
        <p:spPr>
          <a:xfrm>
            <a:off x="6313535" y="3841512"/>
            <a:ext cx="652280" cy="348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B1D7036-F2DB-41E2-BD1C-4137463B2645}"/>
              </a:ext>
            </a:extLst>
          </p:cNvPr>
          <p:cNvCxnSpPr>
            <a:stCxn id="13" idx="3"/>
            <a:endCxn id="23" idx="2"/>
          </p:cNvCxnSpPr>
          <p:nvPr/>
        </p:nvCxnSpPr>
        <p:spPr>
          <a:xfrm>
            <a:off x="6313535" y="3841512"/>
            <a:ext cx="645523" cy="826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3556EF6-6FAD-446B-B106-CFDB741BB843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8112690" y="3907594"/>
            <a:ext cx="223776" cy="28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77D788-BCE4-4FA9-8F03-B5567CBB0B06}"/>
              </a:ext>
            </a:extLst>
          </p:cNvPr>
          <p:cNvCxnSpPr>
            <a:stCxn id="22" idx="6"/>
            <a:endCxn id="25" idx="2"/>
          </p:cNvCxnSpPr>
          <p:nvPr/>
        </p:nvCxnSpPr>
        <p:spPr>
          <a:xfrm>
            <a:off x="8112690" y="4189885"/>
            <a:ext cx="457865" cy="384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iamond 51">
            <a:extLst>
              <a:ext uri="{FF2B5EF4-FFF2-40B4-BE49-F238E27FC236}">
                <a16:creationId xmlns:a16="http://schemas.microsoft.com/office/drawing/2014/main" id="{3D2A230D-9CC1-4095-8745-929C7374798A}"/>
              </a:ext>
            </a:extLst>
          </p:cNvPr>
          <p:cNvSpPr/>
          <p:nvPr/>
        </p:nvSpPr>
        <p:spPr>
          <a:xfrm>
            <a:off x="3507930" y="3231322"/>
            <a:ext cx="1266667" cy="1227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899F71C-215E-448A-BD65-740AD7A3B5A5}"/>
              </a:ext>
            </a:extLst>
          </p:cNvPr>
          <p:cNvCxnSpPr>
            <a:stCxn id="12" idx="3"/>
            <a:endCxn id="52" idx="1"/>
          </p:cNvCxnSpPr>
          <p:nvPr/>
        </p:nvCxnSpPr>
        <p:spPr>
          <a:xfrm flipV="1">
            <a:off x="3106118" y="3845122"/>
            <a:ext cx="401812" cy="26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EA548F-9E50-4CC8-86DB-DD975ECF5F1C}"/>
              </a:ext>
            </a:extLst>
          </p:cNvPr>
          <p:cNvCxnSpPr>
            <a:stCxn id="52" idx="3"/>
            <a:endCxn id="13" idx="1"/>
          </p:cNvCxnSpPr>
          <p:nvPr/>
        </p:nvCxnSpPr>
        <p:spPr>
          <a:xfrm flipV="1">
            <a:off x="4774597" y="3841512"/>
            <a:ext cx="255164" cy="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09EF5CCD-7150-4C8E-BCF7-582EB04E5DFF}"/>
              </a:ext>
            </a:extLst>
          </p:cNvPr>
          <p:cNvSpPr/>
          <p:nvPr/>
        </p:nvSpPr>
        <p:spPr>
          <a:xfrm>
            <a:off x="6949960" y="5044909"/>
            <a:ext cx="1146875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A635467-5E9F-4F2B-A24F-A6BA4608DCF5}"/>
              </a:ext>
            </a:extLst>
          </p:cNvPr>
          <p:cNvCxnSpPr>
            <a:stCxn id="13" idx="3"/>
            <a:endCxn id="64" idx="2"/>
          </p:cNvCxnSpPr>
          <p:nvPr/>
        </p:nvCxnSpPr>
        <p:spPr>
          <a:xfrm>
            <a:off x="6313535" y="3841512"/>
            <a:ext cx="636425" cy="13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1EE1EC05-73ED-4469-B27D-F956B8D3AF8D}"/>
              </a:ext>
            </a:extLst>
          </p:cNvPr>
          <p:cNvSpPr/>
          <p:nvPr/>
        </p:nvSpPr>
        <p:spPr>
          <a:xfrm>
            <a:off x="1956879" y="1489227"/>
            <a:ext cx="1193821" cy="359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Lecturer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602D156-BBC4-43F9-A939-DDADF83B3844}"/>
              </a:ext>
            </a:extLst>
          </p:cNvPr>
          <p:cNvSpPr/>
          <p:nvPr/>
        </p:nvSpPr>
        <p:spPr>
          <a:xfrm>
            <a:off x="3503357" y="1112229"/>
            <a:ext cx="1146875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9DAFA20-624E-44F1-9B76-A4E46B26C15C}"/>
              </a:ext>
            </a:extLst>
          </p:cNvPr>
          <p:cNvCxnSpPr>
            <a:stCxn id="74" idx="3"/>
            <a:endCxn id="75" idx="2"/>
          </p:cNvCxnSpPr>
          <p:nvPr/>
        </p:nvCxnSpPr>
        <p:spPr>
          <a:xfrm flipV="1">
            <a:off x="3150700" y="1281032"/>
            <a:ext cx="352657" cy="38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iamond 80">
            <a:extLst>
              <a:ext uri="{FF2B5EF4-FFF2-40B4-BE49-F238E27FC236}">
                <a16:creationId xmlns:a16="http://schemas.microsoft.com/office/drawing/2014/main" id="{0D2F47E4-813D-4299-87EC-5CCD8E80D295}"/>
              </a:ext>
            </a:extLst>
          </p:cNvPr>
          <p:cNvSpPr/>
          <p:nvPr/>
        </p:nvSpPr>
        <p:spPr>
          <a:xfrm>
            <a:off x="1690284" y="2187029"/>
            <a:ext cx="1725391" cy="1227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taught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750C1A8-F25E-42BF-A38A-D33D7689CF82}"/>
              </a:ext>
            </a:extLst>
          </p:cNvPr>
          <p:cNvSpPr/>
          <p:nvPr/>
        </p:nvSpPr>
        <p:spPr>
          <a:xfrm>
            <a:off x="8353083" y="3165695"/>
            <a:ext cx="1146875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B24371A-30B7-42A9-B617-09986F04127E}"/>
              </a:ext>
            </a:extLst>
          </p:cNvPr>
          <p:cNvSpPr/>
          <p:nvPr/>
        </p:nvSpPr>
        <p:spPr>
          <a:xfrm>
            <a:off x="3627722" y="1612587"/>
            <a:ext cx="1146875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CE0BA6C-336D-4F35-B15D-A4250A6E2CCC}"/>
              </a:ext>
            </a:extLst>
          </p:cNvPr>
          <p:cNvSpPr/>
          <p:nvPr/>
        </p:nvSpPr>
        <p:spPr>
          <a:xfrm>
            <a:off x="3503357" y="2005611"/>
            <a:ext cx="1377408" cy="362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345CEA6-004B-45FD-89FC-96FFAC5432B5}"/>
              </a:ext>
            </a:extLst>
          </p:cNvPr>
          <p:cNvCxnSpPr>
            <a:stCxn id="74" idx="3"/>
            <a:endCxn id="87" idx="2"/>
          </p:cNvCxnSpPr>
          <p:nvPr/>
        </p:nvCxnSpPr>
        <p:spPr>
          <a:xfrm>
            <a:off x="3150700" y="1668840"/>
            <a:ext cx="477022" cy="11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17D9C0-C854-4DC6-8D67-BF3173CCDF66}"/>
              </a:ext>
            </a:extLst>
          </p:cNvPr>
          <p:cNvCxnSpPr>
            <a:stCxn id="74" idx="3"/>
            <a:endCxn id="89" idx="2"/>
          </p:cNvCxnSpPr>
          <p:nvPr/>
        </p:nvCxnSpPr>
        <p:spPr>
          <a:xfrm>
            <a:off x="3150700" y="1668840"/>
            <a:ext cx="352657" cy="518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6767911-DFCE-4EDD-B3E4-BF4D67F19F20}"/>
              </a:ext>
            </a:extLst>
          </p:cNvPr>
          <p:cNvCxnSpPr>
            <a:stCxn id="22" idx="6"/>
            <a:endCxn id="82" idx="2"/>
          </p:cNvCxnSpPr>
          <p:nvPr/>
        </p:nvCxnSpPr>
        <p:spPr>
          <a:xfrm flipV="1">
            <a:off x="8112690" y="3334498"/>
            <a:ext cx="240393" cy="855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D4C3472-13B8-48A2-B835-D689D5990A10}"/>
              </a:ext>
            </a:extLst>
          </p:cNvPr>
          <p:cNvCxnSpPr>
            <a:stCxn id="81" idx="0"/>
            <a:endCxn id="74" idx="2"/>
          </p:cNvCxnSpPr>
          <p:nvPr/>
        </p:nvCxnSpPr>
        <p:spPr>
          <a:xfrm flipV="1">
            <a:off x="2552980" y="1848453"/>
            <a:ext cx="810" cy="33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9A3CF11-3613-4ADF-89A4-50C2D05B7089}"/>
              </a:ext>
            </a:extLst>
          </p:cNvPr>
          <p:cNvCxnSpPr>
            <a:stCxn id="81" idx="2"/>
            <a:endCxn id="12" idx="0"/>
          </p:cNvCxnSpPr>
          <p:nvPr/>
        </p:nvCxnSpPr>
        <p:spPr>
          <a:xfrm flipH="1">
            <a:off x="2464231" y="3414629"/>
            <a:ext cx="88749" cy="275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9F20AEA-12CE-4F1F-82A7-1F0CDC7A3A1F}"/>
              </a:ext>
            </a:extLst>
          </p:cNvPr>
          <p:cNvSpPr txBox="1"/>
          <p:nvPr/>
        </p:nvSpPr>
        <p:spPr>
          <a:xfrm>
            <a:off x="2594700" y="3290061"/>
            <a:ext cx="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026713D-D3F5-443E-A0B8-EFACDD988800}"/>
              </a:ext>
            </a:extLst>
          </p:cNvPr>
          <p:cNvSpPr txBox="1"/>
          <p:nvPr/>
        </p:nvSpPr>
        <p:spPr>
          <a:xfrm>
            <a:off x="2018245" y="1875735"/>
            <a:ext cx="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50914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F33D-B49E-46AA-97E3-C1CACED9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195"/>
          </a:xfrm>
        </p:spPr>
        <p:txBody>
          <a:bodyPr/>
          <a:lstStyle/>
          <a:p>
            <a:r>
              <a:rPr lang="en-US" dirty="0"/>
              <a:t>Views for the Module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94E2D-E716-4FAD-A727-C0063EF7FE93}"/>
              </a:ext>
            </a:extLst>
          </p:cNvPr>
          <p:cNvSpPr txBox="1"/>
          <p:nvPr/>
        </p:nvSpPr>
        <p:spPr>
          <a:xfrm>
            <a:off x="960120" y="1225689"/>
            <a:ext cx="10195560" cy="452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&lt;form action="store", method="POST"&gt;</a:t>
            </a:r>
          </a:p>
          <a:p>
            <a:r>
              <a:rPr lang="en-US" dirty="0"/>
              <a:t>            &lt;h2&gt;Add Module &lt;/h2&gt;</a:t>
            </a:r>
          </a:p>
          <a:p>
            <a:r>
              <a:rPr lang="en-US" dirty="0"/>
              <a:t>                Code : &lt;input type="text" name="code" value="{{ old('code') }}"&gt;&lt;/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               Name : &lt;input type="text" name="name" value="{{ old('name') }}"&gt;&lt;/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               Credits : &lt;input type="text" name="credits" value="{{ old('credits') }}"&gt;&lt;/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               Lecturer : </a:t>
            </a:r>
          </a:p>
          <a:p>
            <a:r>
              <a:rPr lang="en-US" dirty="0"/>
              <a:t>                &lt;select name="</a:t>
            </a:r>
            <a:r>
              <a:rPr lang="en-US" dirty="0" err="1"/>
              <a:t>lecturer_id</a:t>
            </a:r>
            <a:r>
              <a:rPr lang="en-US" dirty="0"/>
              <a:t>"&gt;</a:t>
            </a:r>
          </a:p>
          <a:p>
            <a:r>
              <a:rPr lang="en-US" dirty="0"/>
              <a:t>                @foreach($lecturers as $lecturer)</a:t>
            </a:r>
          </a:p>
          <a:p>
            <a:r>
              <a:rPr lang="en-US" dirty="0"/>
              <a:t>                    &lt;option value="{{$lecturer-&gt;id}}"&gt;{{$lecturer-&gt;name}}&lt;/option&gt;</a:t>
            </a:r>
          </a:p>
          <a:p>
            <a:r>
              <a:rPr lang="en-US" dirty="0"/>
              <a:t>                @</a:t>
            </a:r>
            <a:r>
              <a:rPr lang="en-US" dirty="0" err="1"/>
              <a:t>endforeach</a:t>
            </a:r>
            <a:endParaRPr lang="en-US" dirty="0"/>
          </a:p>
          <a:p>
            <a:r>
              <a:rPr lang="en-US" dirty="0"/>
              <a:t>                &lt;/select&gt;</a:t>
            </a:r>
          </a:p>
          <a:p>
            <a:r>
              <a:rPr lang="en-US" dirty="0"/>
              <a:t>                &lt;/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           &lt;button type="submit"&gt;Add Module&lt;/button&gt;</a:t>
            </a:r>
          </a:p>
          <a:p>
            <a:r>
              <a:rPr lang="en-US" dirty="0"/>
              <a:t>            @</a:t>
            </a:r>
            <a:r>
              <a:rPr lang="en-US" dirty="0" err="1"/>
              <a:t>csrf</a:t>
            </a:r>
            <a:endParaRPr lang="en-US" dirty="0"/>
          </a:p>
          <a:p>
            <a:r>
              <a:rPr lang="en-US" dirty="0"/>
              <a:t> &lt;/form&gt;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80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F33D-B49E-46AA-97E3-C1CACED9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195"/>
          </a:xfrm>
        </p:spPr>
        <p:txBody>
          <a:bodyPr/>
          <a:lstStyle/>
          <a:p>
            <a:r>
              <a:rPr lang="en-US" dirty="0"/>
              <a:t>Views for the Module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94E2D-E716-4FAD-A727-C0063EF7FE93}"/>
              </a:ext>
            </a:extLst>
          </p:cNvPr>
          <p:cNvSpPr txBox="1"/>
          <p:nvPr/>
        </p:nvSpPr>
        <p:spPr>
          <a:xfrm>
            <a:off x="960120" y="1225689"/>
            <a:ext cx="10195560" cy="4247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 {{ session()-&gt;get('success') }}  </a:t>
            </a:r>
          </a:p>
          <a:p>
            <a:r>
              <a:rPr lang="en-US" dirty="0"/>
              <a:t>        @if ($errors-&gt;any())</a:t>
            </a:r>
          </a:p>
          <a:p>
            <a:r>
              <a:rPr lang="en-US" dirty="0"/>
              <a:t>            &lt;div class="alert alert-danger"&gt;</a:t>
            </a:r>
          </a:p>
          <a:p>
            <a:r>
              <a:rPr lang="en-US" dirty="0"/>
              <a:t>                &lt;ul&gt;</a:t>
            </a:r>
          </a:p>
          <a:p>
            <a:r>
              <a:rPr lang="en-US" dirty="0"/>
              <a:t>                    @foreach ($errors-&gt;all() as $error)</a:t>
            </a:r>
          </a:p>
          <a:p>
            <a:r>
              <a:rPr lang="en-US" dirty="0"/>
              <a:t>                        &lt;li&gt;{{ $error }}&lt;/li&gt;</a:t>
            </a:r>
          </a:p>
          <a:p>
            <a:r>
              <a:rPr lang="en-US" dirty="0"/>
              <a:t>                    @</a:t>
            </a:r>
            <a:r>
              <a:rPr lang="en-US" dirty="0" err="1"/>
              <a:t>endforeach</a:t>
            </a:r>
            <a:endParaRPr lang="en-US" dirty="0"/>
          </a:p>
          <a:p>
            <a:r>
              <a:rPr lang="en-US" dirty="0"/>
              <a:t>                &lt;/ul&gt;</a:t>
            </a:r>
          </a:p>
          <a:p>
            <a:r>
              <a:rPr lang="en-US" dirty="0"/>
              <a:t>            &lt;/div&gt;</a:t>
            </a:r>
          </a:p>
          <a:p>
            <a:r>
              <a:rPr lang="en-US" dirty="0"/>
              <a:t>        @endif</a:t>
            </a:r>
          </a:p>
          <a:p>
            <a:r>
              <a:rPr lang="en-US" dirty="0"/>
              <a:t>    &lt;/body&gt;</a:t>
            </a:r>
          </a:p>
          <a:p>
            <a:r>
              <a:rPr lang="en-US" dirty="0"/>
              <a:t>&lt;/html&gt;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23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F33D-B49E-46AA-97E3-C1CACED9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195"/>
          </a:xfrm>
        </p:spPr>
        <p:txBody>
          <a:bodyPr/>
          <a:lstStyle/>
          <a:p>
            <a:r>
              <a:rPr lang="en-US" dirty="0"/>
              <a:t>Views for the Module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33EE9-F64B-406D-BD64-57A0F4BA16BA}"/>
              </a:ext>
            </a:extLst>
          </p:cNvPr>
          <p:cNvSpPr txBox="1"/>
          <p:nvPr/>
        </p:nvSpPr>
        <p:spPr>
          <a:xfrm>
            <a:off x="685800" y="1558350"/>
            <a:ext cx="9745980" cy="5632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 Add the following function to the </a:t>
            </a:r>
            <a:r>
              <a:rPr lang="en-US" dirty="0" err="1">
                <a:solidFill>
                  <a:srgbClr val="FF0000"/>
                </a:solidFill>
              </a:rPr>
              <a:t>ModuleController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  public function create(){</a:t>
            </a:r>
          </a:p>
          <a:p>
            <a:r>
              <a:rPr lang="en-US" dirty="0"/>
              <a:t>        $lecturers = Lecturer::all();</a:t>
            </a:r>
          </a:p>
          <a:p>
            <a:r>
              <a:rPr lang="en-US" dirty="0"/>
              <a:t>        return view("</a:t>
            </a:r>
            <a:r>
              <a:rPr lang="en-US" dirty="0" err="1"/>
              <a:t>module.module</a:t>
            </a:r>
            <a:r>
              <a:rPr lang="en-US" dirty="0"/>
              <a:t>", compact('lecturers'));</a:t>
            </a:r>
          </a:p>
          <a:p>
            <a:r>
              <a:rPr lang="en-US" dirty="0"/>
              <a:t>    }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the following entry before the class definition</a:t>
            </a:r>
          </a:p>
          <a:p>
            <a:r>
              <a:rPr lang="en-US" dirty="0"/>
              <a:t>      use App\Lecturer;</a:t>
            </a:r>
          </a:p>
          <a:p>
            <a:endParaRPr lang="en-US" dirty="0"/>
          </a:p>
          <a:p>
            <a:r>
              <a:rPr lang="en-US" dirty="0"/>
              <a:t>* Add the following entry to the routes/</a:t>
            </a:r>
            <a:r>
              <a:rPr lang="en-US" dirty="0" err="1"/>
              <a:t>web.php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Route::get(‘module/create’,’</a:t>
            </a:r>
            <a:r>
              <a:rPr lang="en-US" dirty="0" err="1"/>
              <a:t>ModuleController@create</a:t>
            </a:r>
            <a:r>
              <a:rPr lang="en-US" dirty="0"/>
              <a:t>’);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the server in a </a:t>
            </a:r>
            <a:r>
              <a:rPr lang="en-US" dirty="0" err="1"/>
              <a:t>cmd</a:t>
            </a:r>
            <a:r>
              <a:rPr lang="en-US" dirty="0"/>
              <a:t> shell</a:t>
            </a:r>
          </a:p>
          <a:p>
            <a:r>
              <a:rPr lang="en-US" dirty="0"/>
              <a:t>Php artisan serve</a:t>
            </a:r>
          </a:p>
          <a:p>
            <a:endParaRPr lang="en-US" dirty="0"/>
          </a:p>
          <a:p>
            <a:r>
              <a:rPr lang="en-US" dirty="0"/>
              <a:t>Type the following URL in a browser</a:t>
            </a:r>
          </a:p>
          <a:p>
            <a:r>
              <a:rPr lang="en-US" dirty="0">
                <a:hlinkClick r:id="rId2"/>
              </a:rPr>
              <a:t>http://localhost:8000/module/create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21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F4DF-BDAE-46E7-BF1A-E1553335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many-to-many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658D-D127-4335-A19D-D81944EA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349"/>
            <a:ext cx="9514668" cy="4797614"/>
          </a:xfrm>
        </p:spPr>
        <p:txBody>
          <a:bodyPr/>
          <a:lstStyle/>
          <a:p>
            <a:r>
              <a:rPr lang="en-US" dirty="0"/>
              <a:t>Many-to-many relations require an intermediary table (Pivot table) to manage the relationship.</a:t>
            </a:r>
          </a:p>
          <a:p>
            <a:r>
              <a:rPr lang="en-US" dirty="0"/>
              <a:t>The pivot table name should be formed by concatenating the two related model names, in the alphabetical order of the model names, together with an underscore separating the names.</a:t>
            </a:r>
          </a:p>
          <a:p>
            <a:r>
              <a:rPr lang="en-US" dirty="0"/>
              <a:t>Example :</a:t>
            </a:r>
          </a:p>
          <a:p>
            <a:pPr lvl="1"/>
            <a:r>
              <a:rPr lang="en-US" dirty="0"/>
              <a:t>Taught  - name of the pivot table  </a:t>
            </a:r>
            <a:r>
              <a:rPr lang="en-US" dirty="0" err="1"/>
              <a:t>lecture_module</a:t>
            </a:r>
            <a:endParaRPr lang="en-US" dirty="0"/>
          </a:p>
          <a:p>
            <a:pPr lvl="1"/>
            <a:r>
              <a:rPr lang="en-US" dirty="0"/>
              <a:t>Take - name of the pivot table  </a:t>
            </a:r>
            <a:r>
              <a:rPr lang="en-US" dirty="0" err="1"/>
              <a:t>module_student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41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F4DF-BDAE-46E7-BF1A-E1553335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many-to-many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658D-D127-4335-A19D-D81944EA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349"/>
            <a:ext cx="9514668" cy="47976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Taught  - name of the pivot table  </a:t>
            </a:r>
            <a:r>
              <a:rPr lang="en-US" dirty="0" err="1"/>
              <a:t>lecture_module</a:t>
            </a:r>
            <a:endParaRPr lang="en-US" dirty="0"/>
          </a:p>
          <a:p>
            <a:r>
              <a:rPr lang="en-US" dirty="0"/>
              <a:t>Create a migration for the pivot table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php artisan </a:t>
            </a:r>
            <a:r>
              <a:rPr lang="en-US" dirty="0" err="1">
                <a:solidFill>
                  <a:srgbClr val="FF0000"/>
                </a:solidFill>
              </a:rPr>
              <a:t>make:migration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create_module_student_table</a:t>
            </a:r>
            <a:r>
              <a:rPr lang="en-US" dirty="0">
                <a:solidFill>
                  <a:srgbClr val="FF0000"/>
                </a:solidFill>
              </a:rPr>
              <a:t> --create=</a:t>
            </a:r>
            <a:r>
              <a:rPr lang="en-US" dirty="0" err="1">
                <a:solidFill>
                  <a:srgbClr val="FF0000"/>
                </a:solidFill>
              </a:rPr>
              <a:t>module_student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Modify the migration table as below</a:t>
            </a:r>
          </a:p>
          <a:p>
            <a:pPr marL="457200" lvl="1" indent="0">
              <a:buNone/>
            </a:pPr>
            <a:r>
              <a:rPr lang="en-US" dirty="0"/>
              <a:t>public function up()</a:t>
            </a:r>
          </a:p>
          <a:p>
            <a:pPr marL="457200" lvl="1" indent="0">
              <a:buNone/>
            </a:pPr>
            <a:r>
              <a:rPr lang="en-US" dirty="0"/>
              <a:t>    {</a:t>
            </a:r>
          </a:p>
          <a:p>
            <a:pPr marL="457200" lvl="1" indent="0">
              <a:buNone/>
            </a:pPr>
            <a:r>
              <a:rPr lang="en-US" dirty="0"/>
              <a:t>        Schema::create('</a:t>
            </a:r>
            <a:r>
              <a:rPr lang="en-US" dirty="0" err="1"/>
              <a:t>module_student</a:t>
            </a:r>
            <a:r>
              <a:rPr lang="en-US" dirty="0"/>
              <a:t>', function (Blueprint $table) {</a:t>
            </a:r>
          </a:p>
          <a:p>
            <a:pPr marL="457200" lvl="1" indent="0">
              <a:buNone/>
            </a:pPr>
            <a:r>
              <a:rPr lang="en-US" dirty="0"/>
              <a:t>            $table-&gt;</a:t>
            </a:r>
            <a:r>
              <a:rPr lang="en-US" dirty="0" err="1"/>
              <a:t>bigIncrements</a:t>
            </a:r>
            <a:r>
              <a:rPr lang="en-US" dirty="0"/>
              <a:t>('id');</a:t>
            </a:r>
          </a:p>
          <a:p>
            <a:pPr marL="457200" lvl="1" indent="0">
              <a:buNone/>
            </a:pPr>
            <a:r>
              <a:rPr lang="en-US" dirty="0"/>
              <a:t>            $table-&gt;integer(</a:t>
            </a:r>
            <a:r>
              <a:rPr lang="en-US" dirty="0">
                <a:solidFill>
                  <a:srgbClr val="FF0000"/>
                </a:solidFill>
              </a:rPr>
              <a:t>‘</a:t>
            </a:r>
            <a:r>
              <a:rPr lang="en-US" dirty="0" err="1">
                <a:solidFill>
                  <a:srgbClr val="FF0000"/>
                </a:solidFill>
              </a:rPr>
              <a:t>module_id</a:t>
            </a:r>
            <a:r>
              <a:rPr lang="en-US" dirty="0"/>
              <a:t>')-&gt;unsigned();</a:t>
            </a:r>
          </a:p>
          <a:p>
            <a:pPr marL="457200" lvl="1" indent="0">
              <a:buNone/>
            </a:pPr>
            <a:r>
              <a:rPr lang="en-US" dirty="0"/>
              <a:t>            $table-&gt;integer(</a:t>
            </a:r>
            <a:r>
              <a:rPr lang="en-US" dirty="0">
                <a:solidFill>
                  <a:srgbClr val="FF0000"/>
                </a:solidFill>
              </a:rPr>
              <a:t>‘</a:t>
            </a:r>
            <a:r>
              <a:rPr lang="en-US" dirty="0" err="1">
                <a:solidFill>
                  <a:srgbClr val="FF0000"/>
                </a:solidFill>
              </a:rPr>
              <a:t>student_id</a:t>
            </a:r>
            <a:r>
              <a:rPr lang="en-US" dirty="0"/>
              <a:t>')-&gt;unsigned();</a:t>
            </a:r>
          </a:p>
          <a:p>
            <a:pPr marL="457200" lvl="1" indent="0">
              <a:buNone/>
            </a:pPr>
            <a:r>
              <a:rPr lang="en-US" dirty="0"/>
              <a:t>            $table-&gt;timestamps();</a:t>
            </a:r>
          </a:p>
          <a:p>
            <a:pPr marL="457200" lvl="1" indent="0">
              <a:buNone/>
            </a:pPr>
            <a:r>
              <a:rPr lang="en-US" dirty="0"/>
              <a:t>        });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r>
              <a:rPr lang="en-US" dirty="0"/>
              <a:t>Execute the migration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php artisan migrate</a:t>
            </a:r>
          </a:p>
        </p:txBody>
      </p:sp>
    </p:spTree>
    <p:extLst>
      <p:ext uri="{BB962C8B-B14F-4D97-AF65-F5344CB8AC3E}">
        <p14:creationId xmlns:p14="http://schemas.microsoft.com/office/powerpoint/2010/main" val="2325776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F4DF-BDAE-46E7-BF1A-E1553335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many-to-many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658D-D127-4335-A19D-D81944EA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360"/>
            <a:ext cx="10515600" cy="48906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Modify the Module class in the app folder by including  the following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 Module extends 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public function students(){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    return $this-&gt;</a:t>
            </a:r>
            <a:r>
              <a:rPr lang="en-US" dirty="0" err="1"/>
              <a:t>belongsToMany</a:t>
            </a:r>
            <a:r>
              <a:rPr lang="en-US" dirty="0"/>
              <a:t>(Student::class);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Eloquent automatically determine the proper foreign key columns on the  </a:t>
            </a:r>
            <a:r>
              <a:rPr lang="en-US" dirty="0" err="1">
                <a:solidFill>
                  <a:srgbClr val="FF0000"/>
                </a:solidFill>
              </a:rPr>
              <a:t>module_student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table. </a:t>
            </a:r>
          </a:p>
          <a:p>
            <a:pPr>
              <a:spcBef>
                <a:spcPts val="0"/>
              </a:spcBef>
            </a:pPr>
            <a:r>
              <a:rPr lang="en-US" dirty="0"/>
              <a:t>By convention, Eloquent will take the "snake case" name of the owning model (Module) and suffix it with _id. So, for this example, Eloquent will assume the foreign key on the </a:t>
            </a:r>
            <a:r>
              <a:rPr lang="en-US" dirty="0" err="1">
                <a:solidFill>
                  <a:srgbClr val="FF0000"/>
                </a:solidFill>
              </a:rPr>
              <a:t>module_student</a:t>
            </a:r>
            <a:r>
              <a:rPr lang="en-US" dirty="0"/>
              <a:t> model is </a:t>
            </a:r>
            <a:r>
              <a:rPr lang="en-US" dirty="0" err="1"/>
              <a:t>module_id</a:t>
            </a:r>
            <a:r>
              <a:rPr lang="en-US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85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F4DF-BDAE-46E7-BF1A-E1553335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many-to-many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658D-D127-4335-A19D-D81944EA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 Modify the Student class in the app folder by including  the following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 Student extends 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public function modules(){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    return $this-&gt;</a:t>
            </a:r>
            <a:r>
              <a:rPr lang="en-US" dirty="0" err="1"/>
              <a:t>belongsToMany</a:t>
            </a:r>
            <a:r>
              <a:rPr lang="en-US" dirty="0"/>
              <a:t>(Module::class);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Eloquent will assume the foreign key on the </a:t>
            </a:r>
            <a:r>
              <a:rPr lang="en-US" dirty="0" err="1">
                <a:solidFill>
                  <a:srgbClr val="FF0000"/>
                </a:solidFill>
              </a:rPr>
              <a:t>module_student</a:t>
            </a:r>
            <a:r>
              <a:rPr lang="en-US" dirty="0"/>
              <a:t> model is </a:t>
            </a:r>
            <a:r>
              <a:rPr lang="en-US" dirty="0" err="1"/>
              <a:t>student_id</a:t>
            </a:r>
            <a:r>
              <a:rPr lang="en-US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475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F4DF-BDAE-46E7-BF1A-E1553335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9207"/>
          </a:xfrm>
        </p:spPr>
        <p:txBody>
          <a:bodyPr/>
          <a:lstStyle/>
          <a:p>
            <a:r>
              <a:rPr lang="en-US" dirty="0"/>
              <a:t>Creating many-to-many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658D-D127-4335-A19D-D81944EA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332"/>
            <a:ext cx="4818681" cy="46426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to enroll Peter for the subjects Mathematics and Programming Modules.</a:t>
            </a:r>
          </a:p>
          <a:p>
            <a:pPr marL="0" indent="0">
              <a:buNone/>
            </a:pPr>
            <a:r>
              <a:rPr lang="en-US" dirty="0"/>
              <a:t>Lets assume </a:t>
            </a:r>
          </a:p>
          <a:p>
            <a:r>
              <a:rPr lang="en-US" dirty="0"/>
              <a:t>ids generated for Mathematics and Programming modules are 1 and 2 respectively.</a:t>
            </a:r>
          </a:p>
          <a:p>
            <a:r>
              <a:rPr lang="en-US" dirty="0"/>
              <a:t>Id generated for the student Peter is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5B9626-52C2-4E64-BCD4-674C596E41C8}"/>
              </a:ext>
            </a:extLst>
          </p:cNvPr>
          <p:cNvSpPr txBox="1">
            <a:spLocks/>
          </p:cNvSpPr>
          <p:nvPr/>
        </p:nvSpPr>
        <p:spPr>
          <a:xfrm>
            <a:off x="5920353" y="1534331"/>
            <a:ext cx="5235843" cy="464263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php artisan tinker;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$student =Student::find(2);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$modules=Module::find([1,2,3]);</a:t>
            </a:r>
          </a:p>
          <a:p>
            <a:pPr marL="0" indent="0">
              <a:buNone/>
            </a:pPr>
            <a:r>
              <a:rPr lang="en-US" sz="2000" dirty="0"/>
              <a:t>$student-&gt;modules()-&gt;attach($modules);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Check the content of the table </a:t>
            </a:r>
            <a:r>
              <a:rPr lang="en-US" dirty="0" err="1">
                <a:solidFill>
                  <a:srgbClr val="FF0000"/>
                </a:solidFill>
              </a:rPr>
              <a:t>module_student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Two records are added to the table by the attached command.</a:t>
            </a:r>
          </a:p>
        </p:txBody>
      </p:sp>
    </p:spTree>
    <p:extLst>
      <p:ext uri="{BB962C8B-B14F-4D97-AF65-F5344CB8AC3E}">
        <p14:creationId xmlns:p14="http://schemas.microsoft.com/office/powerpoint/2010/main" val="2750488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F4DF-BDAE-46E7-BF1A-E1553335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9207"/>
          </a:xfrm>
        </p:spPr>
        <p:txBody>
          <a:bodyPr/>
          <a:lstStyle/>
          <a:p>
            <a:r>
              <a:rPr lang="en-US" dirty="0"/>
              <a:t>Creating many-to-many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658D-D127-4335-A19D-D81944EA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332"/>
            <a:ext cx="4818681" cy="464263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to enroll Kumari for the subjects Mathematics Programming and Web Programming Modules.</a:t>
            </a:r>
          </a:p>
          <a:p>
            <a:pPr marL="0" indent="0">
              <a:buNone/>
            </a:pPr>
            <a:r>
              <a:rPr lang="en-US" dirty="0"/>
              <a:t>Lets assume </a:t>
            </a:r>
          </a:p>
          <a:p>
            <a:r>
              <a:rPr lang="en-US" dirty="0"/>
              <a:t>ids generated for Mathematics Programming and Web Programming modules are 1 , 2 and 3 respectively.</a:t>
            </a:r>
          </a:p>
          <a:p>
            <a:r>
              <a:rPr lang="en-US" dirty="0"/>
              <a:t>Id generated for the student Kumari is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5B9626-52C2-4E64-BCD4-674C596E41C8}"/>
              </a:ext>
            </a:extLst>
          </p:cNvPr>
          <p:cNvSpPr txBox="1">
            <a:spLocks/>
          </p:cNvSpPr>
          <p:nvPr/>
        </p:nvSpPr>
        <p:spPr>
          <a:xfrm>
            <a:off x="5920353" y="1534331"/>
            <a:ext cx="5235843" cy="464263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php artisan tinker;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$student =Student::find(2);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$modules=Module::find([1,2,3]);</a:t>
            </a:r>
          </a:p>
          <a:p>
            <a:pPr marL="0" indent="0">
              <a:buNone/>
            </a:pPr>
            <a:r>
              <a:rPr lang="en-US" sz="2000" dirty="0"/>
              <a:t>$student-&gt;modules()-&gt;attach($modules);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Check the content of the table </a:t>
            </a:r>
            <a:r>
              <a:rPr lang="en-US" dirty="0" err="1">
                <a:solidFill>
                  <a:srgbClr val="FF0000"/>
                </a:solidFill>
              </a:rPr>
              <a:t>module_student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Two records are added to the table by the attached command.</a:t>
            </a:r>
          </a:p>
        </p:txBody>
      </p:sp>
    </p:spTree>
    <p:extLst>
      <p:ext uri="{BB962C8B-B14F-4D97-AF65-F5344CB8AC3E}">
        <p14:creationId xmlns:p14="http://schemas.microsoft.com/office/powerpoint/2010/main" val="3954800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F4DF-BDAE-46E7-BF1A-E1553335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9207"/>
          </a:xfrm>
        </p:spPr>
        <p:txBody>
          <a:bodyPr/>
          <a:lstStyle/>
          <a:p>
            <a:r>
              <a:rPr lang="en-US" dirty="0"/>
              <a:t>Creating many-to-many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658D-D127-4335-A19D-D81944EA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332"/>
            <a:ext cx="10515600" cy="464263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to find modules enrolled  by Peter (id = 1)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$modules=App\Student::find(1)-&gt;modules()-&gt;get();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modules</a:t>
            </a:r>
            <a:r>
              <a:rPr lang="en-US" dirty="0"/>
              <a:t> is a function defined in the </a:t>
            </a:r>
            <a:r>
              <a:rPr lang="en-US" dirty="0">
                <a:solidFill>
                  <a:srgbClr val="FF0000"/>
                </a:solidFill>
              </a:rPr>
              <a:t>Student</a:t>
            </a:r>
            <a:r>
              <a:rPr lang="en-US" dirty="0"/>
              <a:t>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$student=App\Student::find(2);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foreach ($student-&gt;modules as $module){</a:t>
            </a:r>
          </a:p>
          <a:p>
            <a:pPr marL="0" indent="0">
              <a:buNone/>
            </a:pPr>
            <a:r>
              <a:rPr lang="en-US" dirty="0"/>
              <a:t>   echo $module-&gt;name;</a:t>
            </a:r>
          </a:p>
          <a:p>
            <a:pPr marL="0" indent="0">
              <a:buNone/>
            </a:pPr>
            <a:r>
              <a:rPr lang="en-US" dirty="0"/>
              <a:t> }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8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C8AF-4FC9-4A4A-9C4E-CD2C099E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8A66E-A184-4408-94F4-A8D00047B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336"/>
            <a:ext cx="10515600" cy="46736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Move to the folder where you want to create the application.</a:t>
            </a:r>
          </a:p>
          <a:p>
            <a:r>
              <a:rPr lang="en-US" dirty="0"/>
              <a:t>Create the application (say project) in the folder.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laravel</a:t>
            </a:r>
            <a:r>
              <a:rPr lang="en-US" dirty="0">
                <a:solidFill>
                  <a:srgbClr val="FF0000"/>
                </a:solidFill>
              </a:rPr>
              <a:t> new project</a:t>
            </a:r>
          </a:p>
          <a:p>
            <a:r>
              <a:rPr lang="en-US" dirty="0"/>
              <a:t>Move to the project folder</a:t>
            </a:r>
          </a:p>
          <a:p>
            <a:r>
              <a:rPr lang="en-US" dirty="0"/>
              <a:t>Execute the larval server.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php artisan serve</a:t>
            </a:r>
            <a:endParaRPr lang="en-US" dirty="0"/>
          </a:p>
          <a:p>
            <a:r>
              <a:rPr lang="en-US" dirty="0"/>
              <a:t>Check the installation by accessing the server through a browser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localhost:8000</a:t>
            </a:r>
          </a:p>
          <a:p>
            <a:r>
              <a:rPr lang="en-US" dirty="0"/>
              <a:t>Configure .env file to access MySQL database</a:t>
            </a:r>
          </a:p>
          <a:p>
            <a:r>
              <a:rPr lang="en-US" dirty="0"/>
              <a:t>Create a database (say project) to store the data</a:t>
            </a:r>
          </a:p>
        </p:txBody>
      </p:sp>
    </p:spTree>
    <p:extLst>
      <p:ext uri="{BB962C8B-B14F-4D97-AF65-F5344CB8AC3E}">
        <p14:creationId xmlns:p14="http://schemas.microsoft.com/office/powerpoint/2010/main" val="2494275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F4DF-BDAE-46E7-BF1A-E1553335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9207"/>
          </a:xfrm>
        </p:spPr>
        <p:txBody>
          <a:bodyPr/>
          <a:lstStyle/>
          <a:p>
            <a:r>
              <a:rPr lang="en-US" dirty="0"/>
              <a:t>Creating many-to-many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658D-D127-4335-A19D-D81944EA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332"/>
            <a:ext cx="10515600" cy="4642631"/>
          </a:xfrm>
        </p:spPr>
        <p:txBody>
          <a:bodyPr>
            <a:normAutofit/>
          </a:bodyPr>
          <a:lstStyle/>
          <a:p>
            <a:r>
              <a:rPr lang="en-US" dirty="0"/>
              <a:t>How to remove module with id 1 from Kumari (id = 2)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$student=App\Student::find(2);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$module = App\Module::find(1);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$student-&gt;modules()-&gt;detach($module);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13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F4DF-BDAE-46E7-BF1A-E1553335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many-to-many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658D-D127-4335-A19D-D81944EA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349"/>
            <a:ext cx="9514668" cy="47976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Taught  - name of the pivot table  </a:t>
            </a:r>
            <a:r>
              <a:rPr lang="en-US" dirty="0" err="1"/>
              <a:t>lecture_module</a:t>
            </a:r>
            <a:endParaRPr lang="en-US" dirty="0"/>
          </a:p>
          <a:p>
            <a:r>
              <a:rPr lang="en-US" dirty="0"/>
              <a:t>Create a migration for the pivot table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php artisan </a:t>
            </a:r>
            <a:r>
              <a:rPr lang="en-US" dirty="0" err="1">
                <a:solidFill>
                  <a:srgbClr val="FF0000"/>
                </a:solidFill>
              </a:rPr>
              <a:t>make:migration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create_lecture_module_table</a:t>
            </a:r>
            <a:r>
              <a:rPr lang="en-US" dirty="0">
                <a:solidFill>
                  <a:srgbClr val="FF0000"/>
                </a:solidFill>
              </a:rPr>
              <a:t> --create=</a:t>
            </a:r>
            <a:r>
              <a:rPr lang="en-US" dirty="0" err="1">
                <a:solidFill>
                  <a:srgbClr val="FF0000"/>
                </a:solidFill>
              </a:rPr>
              <a:t>lecture_module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Modify the migration table as below</a:t>
            </a:r>
          </a:p>
          <a:p>
            <a:pPr marL="457200" lvl="1" indent="0">
              <a:buNone/>
            </a:pPr>
            <a:r>
              <a:rPr lang="en-US" dirty="0"/>
              <a:t>public function up()</a:t>
            </a:r>
          </a:p>
          <a:p>
            <a:pPr marL="457200" lvl="1" indent="0">
              <a:buNone/>
            </a:pPr>
            <a:r>
              <a:rPr lang="en-US" dirty="0"/>
              <a:t>    {</a:t>
            </a:r>
          </a:p>
          <a:p>
            <a:pPr marL="457200" lvl="1" indent="0">
              <a:buNone/>
            </a:pPr>
            <a:r>
              <a:rPr lang="en-US" dirty="0"/>
              <a:t>        Schema::create('</a:t>
            </a:r>
            <a:r>
              <a:rPr lang="en-US" dirty="0" err="1"/>
              <a:t>lecture_module</a:t>
            </a:r>
            <a:r>
              <a:rPr lang="en-US" dirty="0"/>
              <a:t>', function (Blueprint $table) {</a:t>
            </a:r>
          </a:p>
          <a:p>
            <a:pPr marL="457200" lvl="1" indent="0">
              <a:buNone/>
            </a:pPr>
            <a:r>
              <a:rPr lang="en-US" dirty="0"/>
              <a:t>            $table-&gt;</a:t>
            </a:r>
            <a:r>
              <a:rPr lang="en-US" dirty="0" err="1"/>
              <a:t>bigIncrements</a:t>
            </a:r>
            <a:r>
              <a:rPr lang="en-US" dirty="0"/>
              <a:t>('id');</a:t>
            </a:r>
          </a:p>
          <a:p>
            <a:pPr marL="457200" lvl="1" indent="0">
              <a:buNone/>
            </a:pPr>
            <a:r>
              <a:rPr lang="en-US" dirty="0"/>
              <a:t>            $table-&gt;integer(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lecture_id</a:t>
            </a:r>
            <a:r>
              <a:rPr lang="en-US" dirty="0"/>
              <a:t>')-&gt;unsigned();</a:t>
            </a:r>
          </a:p>
          <a:p>
            <a:pPr marL="457200" lvl="1" indent="0">
              <a:buNone/>
            </a:pPr>
            <a:r>
              <a:rPr lang="en-US" dirty="0"/>
              <a:t>            $table-&gt;integer(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module_id</a:t>
            </a:r>
            <a:r>
              <a:rPr lang="en-US" dirty="0"/>
              <a:t>')-&gt;unsigned();</a:t>
            </a:r>
          </a:p>
          <a:p>
            <a:pPr marL="457200" lvl="1" indent="0">
              <a:buNone/>
            </a:pPr>
            <a:r>
              <a:rPr lang="en-US" dirty="0"/>
              <a:t>            $table-&gt;timestamps();</a:t>
            </a:r>
          </a:p>
          <a:p>
            <a:pPr marL="457200" lvl="1" indent="0">
              <a:buNone/>
            </a:pPr>
            <a:r>
              <a:rPr lang="en-US" dirty="0"/>
              <a:t>        });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r>
              <a:rPr lang="en-US" dirty="0"/>
              <a:t>Execute the migration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php artisan migrate</a:t>
            </a:r>
          </a:p>
        </p:txBody>
      </p:sp>
    </p:spTree>
    <p:extLst>
      <p:ext uri="{BB962C8B-B14F-4D97-AF65-F5344CB8AC3E}">
        <p14:creationId xmlns:p14="http://schemas.microsoft.com/office/powerpoint/2010/main" val="2271172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2C04-F202-4B5E-8D0A-40C6E296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Listing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7705-B03D-42C8-A470-B030954C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528" y="1690688"/>
            <a:ext cx="7991959" cy="142841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routes/</a:t>
            </a:r>
            <a:r>
              <a:rPr lang="en-US" sz="2200" dirty="0" err="1"/>
              <a:t>web.php</a:t>
            </a:r>
            <a:r>
              <a:rPr lang="en-US" sz="2200" dirty="0"/>
              <a:t> file content</a:t>
            </a:r>
          </a:p>
          <a:p>
            <a:pPr marL="0" indent="0">
              <a:buNone/>
            </a:pPr>
            <a:r>
              <a:rPr lang="en-US" sz="2200" dirty="0"/>
              <a:t>Route::get("/", function(){ return view("</a:t>
            </a:r>
            <a:r>
              <a:rPr lang="en-US" sz="2200" dirty="0" err="1"/>
              <a:t>home.welcome</a:t>
            </a:r>
            <a:r>
              <a:rPr lang="en-US" sz="2200" dirty="0"/>
              <a:t>");});</a:t>
            </a:r>
          </a:p>
          <a:p>
            <a:pPr marL="0" indent="0">
              <a:buNone/>
            </a:pPr>
            <a:r>
              <a:rPr lang="en-US" sz="2200" dirty="0"/>
              <a:t>Route::get('student/show','</a:t>
            </a:r>
            <a:r>
              <a:rPr lang="en-US" sz="2200" dirty="0" err="1"/>
              <a:t>StudentController@show</a:t>
            </a:r>
            <a:r>
              <a:rPr lang="en-US" sz="2200" dirty="0"/>
              <a:t>');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09399-FB44-47DE-B606-996491365326}"/>
              </a:ext>
            </a:extLst>
          </p:cNvPr>
          <p:cNvSpPr txBox="1"/>
          <p:nvPr/>
        </p:nvSpPr>
        <p:spPr>
          <a:xfrm>
            <a:off x="1260529" y="3738900"/>
            <a:ext cx="967094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 the following function to the </a:t>
            </a:r>
            <a:r>
              <a:rPr lang="en-US" dirty="0" err="1"/>
              <a:t>StudentController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 public function show(){</a:t>
            </a:r>
          </a:p>
          <a:p>
            <a:r>
              <a:rPr lang="en-US" dirty="0"/>
              <a:t>        $data = Student::all();</a:t>
            </a:r>
          </a:p>
          <a:p>
            <a:r>
              <a:rPr lang="en-US" dirty="0"/>
              <a:t>        return view("</a:t>
            </a:r>
            <a:r>
              <a:rPr lang="en-US" dirty="0" err="1"/>
              <a:t>student.list</a:t>
            </a:r>
            <a:r>
              <a:rPr lang="en-US" dirty="0"/>
              <a:t>",["students"=&gt;$data]);</a:t>
            </a:r>
          </a:p>
          <a:p>
            <a:r>
              <a:rPr lang="en-US" dirty="0"/>
              <a:t>    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30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2C04-F202-4B5E-8D0A-40C6E296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265"/>
          </a:xfrm>
        </p:spPr>
        <p:txBody>
          <a:bodyPr>
            <a:normAutofit fontScale="90000"/>
          </a:bodyPr>
          <a:lstStyle/>
          <a:p>
            <a:r>
              <a:rPr lang="en-US" dirty="0"/>
              <a:t>Listing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7705-B03D-42C8-A470-B030954C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896" y="1007391"/>
            <a:ext cx="8291592" cy="4943958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 dirty="0" err="1"/>
              <a:t>student.list.blade.php</a:t>
            </a:r>
            <a:r>
              <a:rPr lang="en-US" sz="2200" dirty="0"/>
              <a:t> file content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&lt;!DOCTYPE 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    &lt;title&gt;Add Student&lt;/title&gt;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    &lt;h2&gt;Student Data &lt;/h2&gt;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    &lt;table&gt;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     @foreach($students as $student)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     &lt;tr&gt;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        &lt;td&gt;{{$student-&gt;id}}&lt;/td&gt;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        &lt;td&gt;{{$student-&gt;</a:t>
            </a:r>
            <a:r>
              <a:rPr lang="en-US" dirty="0" err="1"/>
              <a:t>lastname</a:t>
            </a:r>
            <a:r>
              <a:rPr lang="en-US" dirty="0"/>
              <a:t>}}&lt;/td&gt;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        &lt;td&gt;{{$student-&gt;initials}}&lt;/td&gt;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     &lt;/tr&gt;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     @</a:t>
            </a:r>
            <a:r>
              <a:rPr lang="en-US" dirty="0" err="1"/>
              <a:t>endforeach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     &lt;/table&gt;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&lt;/html&gt;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52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2C04-F202-4B5E-8D0A-40C6E296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265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data through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7705-B03D-42C8-A470-B030954C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896" y="1007391"/>
            <a:ext cx="8291592" cy="5485484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800" dirty="0" err="1"/>
              <a:t>student.store.blade.php</a:t>
            </a:r>
            <a:r>
              <a:rPr lang="en-US" sz="3800" dirty="0"/>
              <a:t> file content</a:t>
            </a:r>
          </a:p>
          <a:p>
            <a:pPr marL="0" indent="0">
              <a:spcBef>
                <a:spcPts val="0"/>
              </a:spcBef>
              <a:buNone/>
            </a:pPr>
            <a:endParaRPr lang="en-US" sz="3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/>
              <a:t>&lt;!DOCTYPE 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/>
              <a:t>    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/>
              <a:t>        &lt;title&gt;Add Student&lt;/title&gt;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/>
              <a:t>    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/>
              <a:t>    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/>
              <a:t>        &lt;form action="store", method="Post"&gt;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/>
              <a:t>            &lt;h2&gt;Add Student &lt;/h2&gt;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/>
              <a:t>                Reg. No : &lt;input type="text" name="regno"&gt;&lt;/</a:t>
            </a:r>
            <a:r>
              <a:rPr lang="en-US" sz="2900" dirty="0" err="1"/>
              <a:t>br</a:t>
            </a:r>
            <a:r>
              <a:rPr lang="en-US" sz="29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/>
              <a:t>                Title : &lt;input type="text" name="title"&gt;&lt;/</a:t>
            </a:r>
            <a:r>
              <a:rPr lang="en-US" sz="2900" dirty="0" err="1"/>
              <a:t>br</a:t>
            </a:r>
            <a:r>
              <a:rPr lang="en-US" sz="29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/>
              <a:t>                Last Name : &lt;input type="text" name="</a:t>
            </a:r>
            <a:r>
              <a:rPr lang="en-US" sz="2900" dirty="0" err="1"/>
              <a:t>lastname</a:t>
            </a:r>
            <a:r>
              <a:rPr lang="en-US" sz="2900" dirty="0"/>
              <a:t>"&gt;&lt;/</a:t>
            </a:r>
            <a:r>
              <a:rPr lang="en-US" sz="2900" dirty="0" err="1"/>
              <a:t>br</a:t>
            </a:r>
            <a:r>
              <a:rPr lang="en-US" sz="29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/>
              <a:t>                Initials : &lt;input type="text" name="initials"&gt;&lt;/</a:t>
            </a:r>
            <a:r>
              <a:rPr lang="en-US" sz="2900" dirty="0" err="1"/>
              <a:t>br</a:t>
            </a:r>
            <a:r>
              <a:rPr lang="en-US" sz="29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/>
              <a:t>                Gender : &lt;input type="text" name="gender"&gt;&lt;/</a:t>
            </a:r>
            <a:r>
              <a:rPr lang="en-US" sz="2900" dirty="0" err="1"/>
              <a:t>br</a:t>
            </a:r>
            <a:r>
              <a:rPr lang="en-US" sz="29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/>
              <a:t>                e-mail : &lt;input type="text" name="email"&gt;&lt;/</a:t>
            </a:r>
            <a:r>
              <a:rPr lang="en-US" sz="2900" dirty="0" err="1"/>
              <a:t>br</a:t>
            </a:r>
            <a:r>
              <a:rPr lang="en-US" sz="29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/>
              <a:t>            &lt;button type="submit"&gt;Add Student&lt;/button&gt;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/>
              <a:t>           </a:t>
            </a:r>
            <a:r>
              <a:rPr lang="en-US" sz="2900" dirty="0">
                <a:solidFill>
                  <a:srgbClr val="FF0000"/>
                </a:solidFill>
              </a:rPr>
              <a:t> @</a:t>
            </a:r>
            <a:r>
              <a:rPr lang="en-US" sz="2900" dirty="0" err="1">
                <a:solidFill>
                  <a:srgbClr val="FF0000"/>
                </a:solidFill>
              </a:rPr>
              <a:t>csrf</a:t>
            </a:r>
            <a:endParaRPr lang="en-US" sz="29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/>
              <a:t>        &lt;/form&gt;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{{ session()-&gt;get('success') }}</a:t>
            </a:r>
            <a:r>
              <a:rPr lang="en-US" dirty="0"/>
              <a:t> </a:t>
            </a:r>
            <a:endParaRPr lang="en-US" sz="3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800" dirty="0"/>
              <a:t>   </a:t>
            </a:r>
            <a:r>
              <a:rPr lang="en-US" sz="2300" dirty="0"/>
              <a:t> 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/>
              <a:t>&lt;/html&gt;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9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2C04-F202-4B5E-8D0A-40C6E296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Adding data through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7705-B03D-42C8-A470-B030954C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529" y="1380788"/>
            <a:ext cx="7712990" cy="1738312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routes/</a:t>
            </a:r>
            <a:r>
              <a:rPr lang="en-US" dirty="0" err="1"/>
              <a:t>web.php</a:t>
            </a:r>
            <a:r>
              <a:rPr lang="en-US" dirty="0"/>
              <a:t> file content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Route::get('student/show','</a:t>
            </a:r>
            <a:r>
              <a:rPr lang="en-US" dirty="0" err="1"/>
              <a:t>StudentController@show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Route::get('student/create','</a:t>
            </a:r>
            <a:r>
              <a:rPr lang="en-US" dirty="0" err="1"/>
              <a:t>StudentController@create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Route::post('student/store','</a:t>
            </a:r>
            <a:r>
              <a:rPr lang="en-US" dirty="0" err="1"/>
              <a:t>StudentController@store</a:t>
            </a:r>
            <a:r>
              <a:rPr lang="en-US" dirty="0"/>
              <a:t>');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59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2C04-F202-4B5E-8D0A-40C6E296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Adding data through a 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09399-FB44-47DE-B606-996491365326}"/>
              </a:ext>
            </a:extLst>
          </p:cNvPr>
          <p:cNvSpPr txBox="1"/>
          <p:nvPr/>
        </p:nvSpPr>
        <p:spPr>
          <a:xfrm>
            <a:off x="838200" y="1445150"/>
            <a:ext cx="967094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//</a:t>
            </a:r>
            <a:r>
              <a:rPr lang="en-US" dirty="0" err="1"/>
              <a:t>StudentController.php</a:t>
            </a:r>
            <a:r>
              <a:rPr lang="en-US" dirty="0"/>
              <a:t> </a:t>
            </a:r>
          </a:p>
          <a:p>
            <a:r>
              <a:rPr lang="en-US" dirty="0"/>
              <a:t>public function create(){</a:t>
            </a:r>
          </a:p>
          <a:p>
            <a:r>
              <a:rPr lang="en-US" dirty="0"/>
              <a:t>        return view("</a:t>
            </a:r>
            <a:r>
              <a:rPr lang="en-US" dirty="0" err="1"/>
              <a:t>student.student</a:t>
            </a:r>
            <a:r>
              <a:rPr lang="en-US" dirty="0"/>
              <a:t>");</a:t>
            </a:r>
          </a:p>
          <a:p>
            <a:r>
              <a:rPr lang="en-US" dirty="0"/>
              <a:t>    }</a:t>
            </a:r>
          </a:p>
          <a:p>
            <a:br>
              <a:rPr lang="en-US" dirty="0"/>
            </a:br>
            <a:r>
              <a:rPr lang="en-US" dirty="0"/>
              <a:t>    public function store(Request $request){</a:t>
            </a:r>
          </a:p>
          <a:p>
            <a:r>
              <a:rPr lang="en-US" dirty="0"/>
              <a:t>             $student = new Student();</a:t>
            </a:r>
          </a:p>
          <a:p>
            <a:r>
              <a:rPr lang="en-US" dirty="0"/>
              <a:t>            $student-&gt;regno = $request-&gt;get('regno');</a:t>
            </a:r>
          </a:p>
          <a:p>
            <a:r>
              <a:rPr lang="en-US" dirty="0"/>
              <a:t>            $student-&gt;title = $request-&gt;get('title');</a:t>
            </a:r>
          </a:p>
          <a:p>
            <a:r>
              <a:rPr lang="en-US" dirty="0"/>
              <a:t>            $student-&gt;</a:t>
            </a:r>
            <a:r>
              <a:rPr lang="en-US" dirty="0" err="1"/>
              <a:t>lastname</a:t>
            </a:r>
            <a:r>
              <a:rPr lang="en-US" dirty="0"/>
              <a:t> = $request-&gt;get('</a:t>
            </a:r>
            <a:r>
              <a:rPr lang="en-US" dirty="0" err="1"/>
              <a:t>lastname</a:t>
            </a:r>
            <a:r>
              <a:rPr lang="en-US" dirty="0"/>
              <a:t>');</a:t>
            </a:r>
          </a:p>
          <a:p>
            <a:r>
              <a:rPr lang="en-US" dirty="0"/>
              <a:t>            $student-&gt;initials = $request-&gt;get('initials');</a:t>
            </a:r>
          </a:p>
          <a:p>
            <a:r>
              <a:rPr lang="en-US" dirty="0"/>
              <a:t>            $student-&gt;gender = $request-&gt;get('gender');</a:t>
            </a:r>
          </a:p>
          <a:p>
            <a:r>
              <a:rPr lang="en-US" dirty="0"/>
              <a:t>            $student-&gt;email =$request-&gt;get('email');</a:t>
            </a:r>
          </a:p>
          <a:p>
            <a:r>
              <a:rPr lang="en-US" dirty="0"/>
              <a:t>            $student-&gt;save();</a:t>
            </a:r>
          </a:p>
          <a:p>
            <a:r>
              <a:rPr lang="en-US" dirty="0"/>
              <a:t>            return back()-&gt;with('success', 'Record saved!');</a:t>
            </a:r>
          </a:p>
          <a:p>
            <a:r>
              <a:rPr lang="en-US" dirty="0"/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6501003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4658-1B7A-4ED7-9C77-9E17A0E0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Validations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2FF3-3319-4276-873F-4F9D797DF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885"/>
            <a:ext cx="10515600" cy="51230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larval  form data validation can be done by using 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 provided by the Illuminate\Http\Request object.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https://laravel.com/docs/5.5/validation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function store(Request $request)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$</a:t>
            </a:r>
            <a:r>
              <a:rPr lang="en-US" dirty="0" err="1"/>
              <a:t>validatedData</a:t>
            </a:r>
            <a:r>
              <a:rPr lang="en-US" dirty="0"/>
              <a:t> = $request-&gt;validate([</a:t>
            </a:r>
          </a:p>
          <a:p>
            <a:pPr marL="0" indent="0">
              <a:buNone/>
            </a:pPr>
            <a:r>
              <a:rPr lang="en-US" dirty="0"/>
              <a:t>        ‘regno' =&gt; 'required|max:12’,</a:t>
            </a:r>
          </a:p>
          <a:p>
            <a:pPr marL="0" indent="0">
              <a:buNone/>
            </a:pPr>
            <a:r>
              <a:rPr lang="en-US" dirty="0"/>
              <a:t>   ]);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// The data is valid...</a:t>
            </a:r>
          </a:p>
          <a:p>
            <a:pPr marL="0" indent="0">
              <a:buNone/>
            </a:pPr>
            <a:r>
              <a:rPr lang="en-US" dirty="0"/>
              <a:t>// the error $</a:t>
            </a:r>
            <a:r>
              <a:rPr lang="en-US" dirty="0" err="1"/>
              <a:t>validatedData</a:t>
            </a:r>
            <a:r>
              <a:rPr lang="en-US" dirty="0"/>
              <a:t> contains only the validate</a:t>
            </a:r>
          </a:p>
          <a:p>
            <a:pPr marL="0" indent="0">
              <a:buNone/>
            </a:pPr>
            <a:r>
              <a:rPr lang="en-US" dirty="0"/>
              <a:t>// data items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C303D-55FD-4E52-8C31-B218E1E41694}"/>
              </a:ext>
            </a:extLst>
          </p:cNvPr>
          <p:cNvSpPr txBox="1"/>
          <p:nvPr/>
        </p:nvSpPr>
        <p:spPr>
          <a:xfrm>
            <a:off x="7162798" y="2828835"/>
            <a:ext cx="460041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desired validation rules are passed into the validate method. </a:t>
            </a:r>
          </a:p>
          <a:p>
            <a:endParaRPr lang="en-US" sz="2000" dirty="0"/>
          </a:p>
          <a:p>
            <a:r>
              <a:rPr lang="en-US" sz="2000" dirty="0"/>
              <a:t>When the validation fails, the proper response will automatically be generated.</a:t>
            </a:r>
          </a:p>
          <a:p>
            <a:endParaRPr lang="en-US" sz="2000" dirty="0"/>
          </a:p>
          <a:p>
            <a:r>
              <a:rPr lang="en-US" sz="2000" dirty="0">
                <a:hlinkClick r:id="rId2"/>
              </a:rPr>
              <a:t>https://laravel.com/docs/5.5/validation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1643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4658-1B7A-4ED7-9C77-9E17A0E0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Including Validation errors in the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2FF3-3319-4276-873F-4F9D797DF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4" y="1224366"/>
            <a:ext cx="10515600" cy="51230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following code segment can be included in the view to display all the validation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erors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@if ($errors-&gt;any())</a:t>
            </a:r>
          </a:p>
          <a:p>
            <a:pPr marL="0" indent="0">
              <a:buNone/>
            </a:pPr>
            <a:r>
              <a:rPr lang="en-US" dirty="0"/>
              <a:t>    &lt;div class="alert alert-danger"&gt;</a:t>
            </a:r>
          </a:p>
          <a:p>
            <a:pPr marL="0" indent="0">
              <a:buNone/>
            </a:pPr>
            <a:r>
              <a:rPr lang="en-US" dirty="0"/>
              <a:t>        &lt;ul&gt;</a:t>
            </a:r>
          </a:p>
          <a:p>
            <a:pPr marL="0" indent="0">
              <a:buNone/>
            </a:pPr>
            <a:r>
              <a:rPr lang="en-US" dirty="0"/>
              <a:t>            @foreach ($errors-&gt;all() as $error)</a:t>
            </a:r>
          </a:p>
          <a:p>
            <a:pPr marL="0" indent="0">
              <a:buNone/>
            </a:pPr>
            <a:r>
              <a:rPr lang="en-US" dirty="0"/>
              <a:t>                &lt;li&gt;{{ $error }}&lt;/li&gt;</a:t>
            </a:r>
          </a:p>
          <a:p>
            <a:pPr marL="0" indent="0">
              <a:buNone/>
            </a:pPr>
            <a:r>
              <a:rPr lang="en-US" dirty="0"/>
              <a:t>            @</a:t>
            </a:r>
            <a:r>
              <a:rPr lang="en-US" dirty="0" err="1"/>
              <a:t>endforeach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&lt;/ul&gt;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@endif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C303D-55FD-4E52-8C31-B218E1E41694}"/>
              </a:ext>
            </a:extLst>
          </p:cNvPr>
          <p:cNvSpPr txBox="1"/>
          <p:nvPr/>
        </p:nvSpPr>
        <p:spPr>
          <a:xfrm>
            <a:off x="7162799" y="2828835"/>
            <a:ext cx="41225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of the validation errors are automatically  flashed to the session.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4038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4658-1B7A-4ED7-9C77-9E17A0E0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Customizing Validation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2FF3-3319-4276-873F-4F9D797DF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885"/>
            <a:ext cx="10515600" cy="512307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larval  form data validation can be done by using 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 provided by the Illuminate\Http\Request object.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https://laravel.com/docs/5.5/validation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function store(Request $request)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$messages = [</a:t>
            </a:r>
          </a:p>
          <a:p>
            <a:pPr marL="0" indent="0">
              <a:buNone/>
            </a:pPr>
            <a:r>
              <a:rPr lang="en-US" dirty="0"/>
              <a:t>                '</a:t>
            </a:r>
            <a:r>
              <a:rPr lang="en-US" dirty="0" err="1"/>
              <a:t>regno.required</a:t>
            </a:r>
            <a:r>
              <a:rPr lang="en-US" dirty="0"/>
              <a:t>' =&gt; 'title cannot be blank',</a:t>
            </a:r>
          </a:p>
          <a:p>
            <a:pPr marL="0" indent="0">
              <a:buNone/>
            </a:pPr>
            <a:r>
              <a:rPr lang="en-US" dirty="0"/>
              <a:t>            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$data = $request-&gt;validate([</a:t>
            </a:r>
          </a:p>
          <a:p>
            <a:pPr marL="0" indent="0">
              <a:buNone/>
            </a:pPr>
            <a:r>
              <a:rPr lang="en-US" dirty="0"/>
              <a:t>        ‘regno' =&gt; 'required|max:12’,</a:t>
            </a:r>
          </a:p>
          <a:p>
            <a:pPr marL="0" indent="0">
              <a:buNone/>
            </a:pPr>
            <a:r>
              <a:rPr lang="en-US" dirty="0"/>
              <a:t>   ], $messages);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// The data is valid...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C303D-55FD-4E52-8C31-B218E1E41694}"/>
              </a:ext>
            </a:extLst>
          </p:cNvPr>
          <p:cNvSpPr txBox="1"/>
          <p:nvPr/>
        </p:nvSpPr>
        <p:spPr>
          <a:xfrm>
            <a:off x="7162798" y="2828835"/>
            <a:ext cx="460041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desired validation rules are passed into the validate method. </a:t>
            </a:r>
          </a:p>
          <a:p>
            <a:endParaRPr lang="en-US" sz="2000" dirty="0"/>
          </a:p>
          <a:p>
            <a:r>
              <a:rPr lang="en-US" sz="2000" dirty="0"/>
              <a:t>When the validation fails, the proper response will automatically be generated.</a:t>
            </a:r>
          </a:p>
          <a:p>
            <a:endParaRPr lang="en-US" sz="2000" dirty="0"/>
          </a:p>
          <a:p>
            <a:r>
              <a:rPr lang="en-US" sz="2000" dirty="0">
                <a:hlinkClick r:id="rId2"/>
              </a:rPr>
              <a:t>https://laravel.com/docs/5.5/validation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375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11BA-AB29-4203-BC2E-4AA1E8A0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630"/>
            <a:ext cx="10515600" cy="843743"/>
          </a:xfrm>
        </p:spPr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1391C-0D0A-4134-8ADF-42A94D84C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373"/>
            <a:ext cx="10515600" cy="5014590"/>
          </a:xfrm>
        </p:spPr>
        <p:txBody>
          <a:bodyPr/>
          <a:lstStyle/>
          <a:p>
            <a:r>
              <a:rPr lang="en-US" dirty="0"/>
              <a:t>Check the migrations provided by Laravel (database\migrations)</a:t>
            </a:r>
          </a:p>
          <a:p>
            <a:r>
              <a:rPr lang="en-US" dirty="0"/>
              <a:t>Run the migrations provided by Laravel.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 php artisan migrate</a:t>
            </a:r>
          </a:p>
          <a:p>
            <a:r>
              <a:rPr lang="en-US" dirty="0"/>
              <a:t>Check the tables created by the migrations</a:t>
            </a:r>
          </a:p>
          <a:p>
            <a:r>
              <a:rPr lang="en-US" dirty="0"/>
              <a:t>Run the following command to modify schemas through migrations.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composer require doctrine/</a:t>
            </a:r>
            <a:r>
              <a:rPr lang="en-US" dirty="0" err="1">
                <a:solidFill>
                  <a:srgbClr val="FF0000"/>
                </a:solidFill>
              </a:rPr>
              <a:t>dbal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2635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BAAE-8B43-40D7-AAEE-E143EA74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Retaining  the last values when errors occur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FD85-413A-41EB-8B09-D44BA7C1B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Reg. No : &lt;input type="text" name="regno" </a:t>
            </a:r>
            <a:r>
              <a:rPr lang="en-US" dirty="0">
                <a:solidFill>
                  <a:srgbClr val="FF0000"/>
                </a:solidFill>
              </a:rPr>
              <a:t>value="{{ old('regno’) }} "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98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2C04-F202-4B5E-8D0A-40C6E296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Adding data after validation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09399-FB44-47DE-B606-996491365326}"/>
              </a:ext>
            </a:extLst>
          </p:cNvPr>
          <p:cNvSpPr txBox="1"/>
          <p:nvPr/>
        </p:nvSpPr>
        <p:spPr>
          <a:xfrm>
            <a:off x="838200" y="1445150"/>
            <a:ext cx="967094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//</a:t>
            </a:r>
            <a:r>
              <a:rPr lang="en-US" dirty="0" err="1"/>
              <a:t>StudentController.php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   public function store(Request $request){</a:t>
            </a:r>
          </a:p>
          <a:p>
            <a:r>
              <a:rPr lang="en-US" dirty="0"/>
              <a:t>          $data = $request-&gt;validate([</a:t>
            </a:r>
          </a:p>
          <a:p>
            <a:r>
              <a:rPr lang="en-US" dirty="0"/>
              <a:t>              ‘regno' =&gt; 'required|max:12’,</a:t>
            </a:r>
          </a:p>
          <a:p>
            <a:r>
              <a:rPr lang="en-US" dirty="0"/>
              <a:t>             ‘title’ =&gt; ’’,</a:t>
            </a:r>
          </a:p>
          <a:p>
            <a:r>
              <a:rPr lang="en-US" dirty="0"/>
              <a:t>            ’</a:t>
            </a:r>
            <a:r>
              <a:rPr lang="en-US" dirty="0" err="1"/>
              <a:t>lastname</a:t>
            </a:r>
            <a:r>
              <a:rPr lang="en-US" dirty="0"/>
              <a:t>’ =&gt; ‘’;</a:t>
            </a:r>
          </a:p>
          <a:p>
            <a:r>
              <a:rPr lang="en-US" dirty="0"/>
              <a:t>      ]);  </a:t>
            </a:r>
          </a:p>
          <a:p>
            <a:r>
              <a:rPr lang="en-US" dirty="0"/>
              <a:t>      Student::create( $data);       </a:t>
            </a:r>
          </a:p>
          <a:p>
            <a:r>
              <a:rPr lang="en-US" dirty="0"/>
              <a:t>      return back()-&gt;with('success', 'Record saved!');</a:t>
            </a:r>
          </a:p>
          <a:p>
            <a:r>
              <a:rPr lang="en-US" dirty="0"/>
              <a:t>    }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82D39D16-8239-4589-BCB7-BE6433EA8A5E}"/>
              </a:ext>
            </a:extLst>
          </p:cNvPr>
          <p:cNvSpPr/>
          <p:nvPr/>
        </p:nvSpPr>
        <p:spPr>
          <a:xfrm>
            <a:off x="5160936" y="2026562"/>
            <a:ext cx="5021449" cy="972518"/>
          </a:xfrm>
          <a:prstGeom prst="wedgeRectCallout">
            <a:avLst>
              <a:gd name="adj1" fmla="val -95721"/>
              <a:gd name="adj2" fmla="val 263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validation.</a:t>
            </a:r>
          </a:p>
          <a:p>
            <a:pPr algn="ctr"/>
            <a:r>
              <a:rPr lang="en-US" dirty="0"/>
              <a:t>This is required to include the form data in the $data array. This prevents data not  validated going into the database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617F0B6-B16A-48A1-AA09-206AFD0108B4}"/>
              </a:ext>
            </a:extLst>
          </p:cNvPr>
          <p:cNvSpPr/>
          <p:nvPr/>
        </p:nvSpPr>
        <p:spPr>
          <a:xfrm>
            <a:off x="6096000" y="3359924"/>
            <a:ext cx="2433234" cy="498997"/>
          </a:xfrm>
          <a:prstGeom prst="wedgeRectCallout">
            <a:avLst>
              <a:gd name="adj1" fmla="val -151738"/>
              <a:gd name="adj2" fmla="val -151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Mass  assignment of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9B28AE-D63B-4B64-B1B8-BF6BAD95600C}"/>
              </a:ext>
            </a:extLst>
          </p:cNvPr>
          <p:cNvSpPr txBox="1"/>
          <p:nvPr/>
        </p:nvSpPr>
        <p:spPr>
          <a:xfrm>
            <a:off x="838200" y="4572000"/>
            <a:ext cx="967094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Student extends Model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protected $fillable </a:t>
            </a:r>
            <a:r>
              <a:rPr lang="en-US" dirty="0"/>
              <a:t>=[‘regno’, ‘title’, ‘</a:t>
            </a:r>
            <a:r>
              <a:rPr lang="en-US" dirty="0" err="1"/>
              <a:t>lastname</a:t>
            </a:r>
            <a:r>
              <a:rPr lang="en-US" dirty="0"/>
              <a:t>’];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197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4F0E-F092-4BB1-AD72-56B1818F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resource 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4832B-D72F-4276-A4A8-EA6036DF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Laravel resource routing assigns the typical "CRUD" routes to a controller with a single line of code.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php artisan </a:t>
            </a:r>
            <a:r>
              <a:rPr lang="en-US" dirty="0" err="1"/>
              <a:t>make:controller</a:t>
            </a:r>
            <a:r>
              <a:rPr lang="en-US" dirty="0"/>
              <a:t> </a:t>
            </a:r>
            <a:r>
              <a:rPr lang="en-US" dirty="0" err="1"/>
              <a:t>ControllerName</a:t>
            </a:r>
            <a:r>
              <a:rPr lang="en-US" dirty="0"/>
              <a:t> –resource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the following to your web file</a:t>
            </a:r>
          </a:p>
          <a:p>
            <a:pPr marL="0" indent="0">
              <a:buNone/>
            </a:pPr>
            <a:r>
              <a:rPr lang="en-US" dirty="0"/>
              <a:t>	Route::resource(‘student', ‘</a:t>
            </a:r>
            <a:r>
              <a:rPr lang="en-US" dirty="0" err="1"/>
              <a:t>StudentController</a:t>
            </a:r>
            <a:r>
              <a:rPr lang="en-US" dirty="0"/>
              <a:t>’);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single route declaration creates multiple routes to handle a variety of actions on the resource.</a:t>
            </a:r>
          </a:p>
          <a:p>
            <a:r>
              <a:rPr lang="en-US" dirty="0">
                <a:hlinkClick r:id="rId2"/>
              </a:rPr>
              <a:t>https://laravel.com/docs/6.x/controllers#resource-controllers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691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39E2-DA88-4A4D-A241-2DD56095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handled by the resource Controller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669A2ED-0F77-419D-B2F2-21E91625E5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86338" y="1825625"/>
          <a:ext cx="5219324" cy="4351339"/>
        </p:xfrm>
        <a:graphic>
          <a:graphicData uri="http://schemas.openxmlformats.org/drawingml/2006/table">
            <a:tbl>
              <a:tblPr/>
              <a:tblGrid>
                <a:gridCol w="1304831">
                  <a:extLst>
                    <a:ext uri="{9D8B030D-6E8A-4147-A177-3AD203B41FA5}">
                      <a16:colId xmlns:a16="http://schemas.microsoft.com/office/drawing/2014/main" val="2173783049"/>
                    </a:ext>
                  </a:extLst>
                </a:gridCol>
                <a:gridCol w="1304831">
                  <a:extLst>
                    <a:ext uri="{9D8B030D-6E8A-4147-A177-3AD203B41FA5}">
                      <a16:colId xmlns:a16="http://schemas.microsoft.com/office/drawing/2014/main" val="2330512219"/>
                    </a:ext>
                  </a:extLst>
                </a:gridCol>
                <a:gridCol w="1304831">
                  <a:extLst>
                    <a:ext uri="{9D8B030D-6E8A-4147-A177-3AD203B41FA5}">
                      <a16:colId xmlns:a16="http://schemas.microsoft.com/office/drawing/2014/main" val="1276790899"/>
                    </a:ext>
                  </a:extLst>
                </a:gridCol>
                <a:gridCol w="1304831">
                  <a:extLst>
                    <a:ext uri="{9D8B030D-6E8A-4147-A177-3AD203B41FA5}">
                      <a16:colId xmlns:a16="http://schemas.microsoft.com/office/drawing/2014/main" val="239840109"/>
                    </a:ext>
                  </a:extLst>
                </a:gridCol>
              </a:tblGrid>
              <a:tr h="397353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Verb</a:t>
                      </a:r>
                    </a:p>
                  </a:txBody>
                  <a:tcPr marL="81425" marR="81425" marT="81425" marB="81425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URI</a:t>
                      </a:r>
                    </a:p>
                  </a:txBody>
                  <a:tcPr marL="81425" marR="81425" marT="81425" marB="81425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Action</a:t>
                      </a:r>
                    </a:p>
                  </a:txBody>
                  <a:tcPr marL="81425" marR="81425" marT="81425" marB="81425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Route Name</a:t>
                      </a:r>
                    </a:p>
                  </a:txBody>
                  <a:tcPr marL="81425" marR="81425" marT="81425" marB="81425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793547"/>
                  </a:ext>
                </a:extLst>
              </a:tr>
              <a:tr h="397353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GET</a:t>
                      </a:r>
                    </a:p>
                  </a:txBody>
                  <a:tcPr marL="81425" marR="81425" marT="81425" marB="81425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solidFill>
                            <a:srgbClr val="090910"/>
                          </a:solidFill>
                          <a:effectLst/>
                        </a:rPr>
                        <a:t>/</a:t>
                      </a:r>
                      <a:r>
                        <a:rPr lang="en-US" sz="1500">
                          <a:effectLst/>
                        </a:rPr>
                        <a:t>photos</a:t>
                      </a:r>
                    </a:p>
                  </a:txBody>
                  <a:tcPr marL="81425" marR="81425" marT="81425" marB="81425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index</a:t>
                      </a:r>
                    </a:p>
                  </a:txBody>
                  <a:tcPr marL="81425" marR="81425" marT="81425" marB="81425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photos.index</a:t>
                      </a:r>
                    </a:p>
                  </a:txBody>
                  <a:tcPr marL="81425" marR="81425" marT="81425" marB="81425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764860"/>
                  </a:ext>
                </a:extLst>
              </a:tr>
              <a:tr h="631856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GET</a:t>
                      </a:r>
                    </a:p>
                  </a:txBody>
                  <a:tcPr marL="81425" marR="81425" marT="81425" marB="81425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solidFill>
                            <a:srgbClr val="090910"/>
                          </a:solidFill>
                          <a:effectLst/>
                        </a:rPr>
                        <a:t>/</a:t>
                      </a:r>
                      <a:r>
                        <a:rPr lang="en-US" sz="1500">
                          <a:effectLst/>
                        </a:rPr>
                        <a:t>photos</a:t>
                      </a:r>
                      <a:r>
                        <a:rPr lang="en-US" sz="1500">
                          <a:solidFill>
                            <a:srgbClr val="090910"/>
                          </a:solidFill>
                          <a:effectLst/>
                        </a:rPr>
                        <a:t>/</a:t>
                      </a:r>
                      <a:r>
                        <a:rPr lang="en-US" sz="1500">
                          <a:effectLst/>
                        </a:rPr>
                        <a:t>create</a:t>
                      </a:r>
                    </a:p>
                  </a:txBody>
                  <a:tcPr marL="81425" marR="81425" marT="81425" marB="81425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create</a:t>
                      </a:r>
                    </a:p>
                  </a:txBody>
                  <a:tcPr marL="81425" marR="81425" marT="81425" marB="81425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photos.create</a:t>
                      </a:r>
                    </a:p>
                  </a:txBody>
                  <a:tcPr marL="81425" marR="81425" marT="81425" marB="81425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320639"/>
                  </a:ext>
                </a:extLst>
              </a:tr>
              <a:tr h="397353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POST</a:t>
                      </a:r>
                    </a:p>
                  </a:txBody>
                  <a:tcPr marL="81425" marR="81425" marT="81425" marB="81425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solidFill>
                            <a:srgbClr val="090910"/>
                          </a:solidFill>
                          <a:effectLst/>
                        </a:rPr>
                        <a:t>/</a:t>
                      </a:r>
                      <a:r>
                        <a:rPr lang="en-US" sz="1500">
                          <a:effectLst/>
                        </a:rPr>
                        <a:t>photos</a:t>
                      </a:r>
                    </a:p>
                  </a:txBody>
                  <a:tcPr marL="81425" marR="81425" marT="81425" marB="81425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store</a:t>
                      </a:r>
                    </a:p>
                  </a:txBody>
                  <a:tcPr marL="81425" marR="81425" marT="81425" marB="81425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photos.store</a:t>
                      </a:r>
                    </a:p>
                  </a:txBody>
                  <a:tcPr marL="81425" marR="81425" marT="81425" marB="81425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62661"/>
                  </a:ext>
                </a:extLst>
              </a:tr>
              <a:tr h="631856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GET</a:t>
                      </a:r>
                    </a:p>
                  </a:txBody>
                  <a:tcPr marL="81425" marR="81425" marT="81425" marB="81425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solidFill>
                            <a:srgbClr val="090910"/>
                          </a:solidFill>
                          <a:effectLst/>
                        </a:rPr>
                        <a:t>/</a:t>
                      </a:r>
                      <a:r>
                        <a:rPr lang="en-US" sz="1500">
                          <a:effectLst/>
                        </a:rPr>
                        <a:t>photos</a:t>
                      </a:r>
                      <a:r>
                        <a:rPr lang="en-US" sz="1500">
                          <a:solidFill>
                            <a:srgbClr val="090910"/>
                          </a:solidFill>
                          <a:effectLst/>
                        </a:rPr>
                        <a:t>/{</a:t>
                      </a:r>
                      <a:r>
                        <a:rPr lang="en-US" sz="1500">
                          <a:effectLst/>
                        </a:rPr>
                        <a:t>photo</a:t>
                      </a:r>
                      <a:r>
                        <a:rPr lang="en-US" sz="1500">
                          <a:solidFill>
                            <a:srgbClr val="090910"/>
                          </a:solidFill>
                          <a:effectLst/>
                        </a:rPr>
                        <a:t>}</a:t>
                      </a:r>
                      <a:endParaRPr lang="en-US" sz="1500">
                        <a:effectLst/>
                      </a:endParaRPr>
                    </a:p>
                  </a:txBody>
                  <a:tcPr marL="81425" marR="81425" marT="81425" marB="81425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show</a:t>
                      </a:r>
                    </a:p>
                  </a:txBody>
                  <a:tcPr marL="81425" marR="81425" marT="81425" marB="81425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photos.show</a:t>
                      </a:r>
                    </a:p>
                  </a:txBody>
                  <a:tcPr marL="81425" marR="81425" marT="81425" marB="81425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83254"/>
                  </a:ext>
                </a:extLst>
              </a:tr>
              <a:tr h="631856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GET</a:t>
                      </a:r>
                    </a:p>
                  </a:txBody>
                  <a:tcPr marL="81425" marR="81425" marT="81425" marB="81425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solidFill>
                            <a:srgbClr val="090910"/>
                          </a:solidFill>
                          <a:effectLst/>
                        </a:rPr>
                        <a:t>/</a:t>
                      </a:r>
                      <a:r>
                        <a:rPr lang="en-US" sz="1500">
                          <a:effectLst/>
                        </a:rPr>
                        <a:t>photos</a:t>
                      </a:r>
                      <a:r>
                        <a:rPr lang="en-US" sz="1500">
                          <a:solidFill>
                            <a:srgbClr val="090910"/>
                          </a:solidFill>
                          <a:effectLst/>
                        </a:rPr>
                        <a:t>/{</a:t>
                      </a:r>
                      <a:r>
                        <a:rPr lang="en-US" sz="1500">
                          <a:effectLst/>
                        </a:rPr>
                        <a:t>photo</a:t>
                      </a:r>
                      <a:r>
                        <a:rPr lang="en-US" sz="1500">
                          <a:solidFill>
                            <a:srgbClr val="090910"/>
                          </a:solidFill>
                          <a:effectLst/>
                        </a:rPr>
                        <a:t>}/</a:t>
                      </a:r>
                      <a:r>
                        <a:rPr lang="en-US" sz="1500">
                          <a:effectLst/>
                        </a:rPr>
                        <a:t>edit</a:t>
                      </a:r>
                    </a:p>
                  </a:txBody>
                  <a:tcPr marL="81425" marR="81425" marT="81425" marB="81425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edit</a:t>
                      </a:r>
                    </a:p>
                  </a:txBody>
                  <a:tcPr marL="81425" marR="81425" marT="81425" marB="81425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photos.edit</a:t>
                      </a:r>
                    </a:p>
                  </a:txBody>
                  <a:tcPr marL="81425" marR="81425" marT="81425" marB="81425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473428"/>
                  </a:ext>
                </a:extLst>
              </a:tr>
              <a:tr h="631856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PUT/PATCH</a:t>
                      </a:r>
                    </a:p>
                  </a:txBody>
                  <a:tcPr marL="81425" marR="81425" marT="81425" marB="81425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solidFill>
                            <a:srgbClr val="090910"/>
                          </a:solidFill>
                          <a:effectLst/>
                        </a:rPr>
                        <a:t>/</a:t>
                      </a:r>
                      <a:r>
                        <a:rPr lang="en-US" sz="1500">
                          <a:effectLst/>
                        </a:rPr>
                        <a:t>photos</a:t>
                      </a:r>
                      <a:r>
                        <a:rPr lang="en-US" sz="1500">
                          <a:solidFill>
                            <a:srgbClr val="090910"/>
                          </a:solidFill>
                          <a:effectLst/>
                        </a:rPr>
                        <a:t>/{</a:t>
                      </a:r>
                      <a:r>
                        <a:rPr lang="en-US" sz="1500">
                          <a:effectLst/>
                        </a:rPr>
                        <a:t>photo</a:t>
                      </a:r>
                      <a:r>
                        <a:rPr lang="en-US" sz="1500">
                          <a:solidFill>
                            <a:srgbClr val="090910"/>
                          </a:solidFill>
                          <a:effectLst/>
                        </a:rPr>
                        <a:t>}</a:t>
                      </a:r>
                      <a:endParaRPr lang="en-US" sz="1500">
                        <a:effectLst/>
                      </a:endParaRPr>
                    </a:p>
                  </a:txBody>
                  <a:tcPr marL="81425" marR="81425" marT="81425" marB="81425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update</a:t>
                      </a:r>
                    </a:p>
                  </a:txBody>
                  <a:tcPr marL="81425" marR="81425" marT="81425" marB="81425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photos.update</a:t>
                      </a:r>
                    </a:p>
                  </a:txBody>
                  <a:tcPr marL="81425" marR="81425" marT="81425" marB="81425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21592"/>
                  </a:ext>
                </a:extLst>
              </a:tr>
              <a:tr h="631856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DELETE</a:t>
                      </a:r>
                    </a:p>
                  </a:txBody>
                  <a:tcPr marL="81425" marR="81425" marT="81425" marB="81425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solidFill>
                            <a:srgbClr val="090910"/>
                          </a:solidFill>
                          <a:effectLst/>
                        </a:rPr>
                        <a:t>/</a:t>
                      </a:r>
                      <a:r>
                        <a:rPr lang="en-US" sz="1500">
                          <a:effectLst/>
                        </a:rPr>
                        <a:t>photos</a:t>
                      </a:r>
                      <a:r>
                        <a:rPr lang="en-US" sz="1500">
                          <a:solidFill>
                            <a:srgbClr val="090910"/>
                          </a:solidFill>
                          <a:effectLst/>
                        </a:rPr>
                        <a:t>/{</a:t>
                      </a:r>
                      <a:r>
                        <a:rPr lang="en-US" sz="1500">
                          <a:effectLst/>
                        </a:rPr>
                        <a:t>photo</a:t>
                      </a:r>
                      <a:r>
                        <a:rPr lang="en-US" sz="1500">
                          <a:solidFill>
                            <a:srgbClr val="090910"/>
                          </a:solidFill>
                          <a:effectLst/>
                        </a:rPr>
                        <a:t>}</a:t>
                      </a:r>
                      <a:endParaRPr lang="en-US" sz="1500">
                        <a:effectLst/>
                      </a:endParaRPr>
                    </a:p>
                  </a:txBody>
                  <a:tcPr marL="81425" marR="81425" marT="81425" marB="81425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destroy</a:t>
                      </a:r>
                    </a:p>
                  </a:txBody>
                  <a:tcPr marL="81425" marR="81425" marT="81425" marB="81425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>
                          <a:effectLst/>
                        </a:rPr>
                        <a:t>photos.destroy</a:t>
                      </a:r>
                      <a:endParaRPr lang="en-US" sz="1500" dirty="0">
                        <a:effectLst/>
                      </a:endParaRPr>
                    </a:p>
                  </a:txBody>
                  <a:tcPr marL="81425" marR="81425" marT="81425" marB="81425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740154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69E8A0C4-8008-446D-9D76-4D6D3E86E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1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39E2-DA88-4A4D-A241-2DD56095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handled by the resource Controller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9E8A0C4-8008-446D-9D76-4D6D3E86E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EBDAE-4DB5-4C52-B1E8-BA03E7E69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HTML forms can't make PUT, PATCH, or DELETE requests, you will need to add a hidden _method field to spoof these HTTP verbs. The @method Blade directive can create this field for you.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&lt;form action="/foo/bar" method="POST"&gt;</a:t>
            </a:r>
          </a:p>
          <a:p>
            <a:pPr marL="0" indent="0">
              <a:buNone/>
            </a:pPr>
            <a:r>
              <a:rPr lang="en-US" dirty="0"/>
              <a:t>    @method('PUT')</a:t>
            </a:r>
          </a:p>
          <a:p>
            <a:pPr marL="0" indent="0">
              <a:buNone/>
            </a:pPr>
            <a:r>
              <a:rPr lang="en-US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39863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7D59-629E-4D17-8174-94B80018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41"/>
          </a:xfrm>
        </p:spPr>
        <p:txBody>
          <a:bodyPr/>
          <a:lstStyle/>
          <a:p>
            <a:r>
              <a:rPr lang="en-US" dirty="0"/>
              <a:t>Student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1F98E-FFCD-4AF5-8DF6-B64F9DE4C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51" y="1123966"/>
            <a:ext cx="5840907" cy="50529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Type the following command.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php artisan help </a:t>
            </a:r>
            <a:r>
              <a:rPr lang="en-US" dirty="0" err="1">
                <a:solidFill>
                  <a:srgbClr val="FF0000"/>
                </a:solidFill>
              </a:rPr>
              <a:t>make:model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Create the Student model in the app folder to represent the table students.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php artisan </a:t>
            </a:r>
            <a:r>
              <a:rPr lang="en-US" dirty="0" err="1">
                <a:solidFill>
                  <a:srgbClr val="FF0000"/>
                </a:solidFill>
              </a:rPr>
              <a:t>make:model</a:t>
            </a:r>
            <a:r>
              <a:rPr lang="en-US" dirty="0">
                <a:solidFill>
                  <a:srgbClr val="FF0000"/>
                </a:solidFill>
              </a:rPr>
              <a:t> -c -m Student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-c Controller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-m Migration</a:t>
            </a:r>
          </a:p>
          <a:p>
            <a:r>
              <a:rPr lang="en-US" dirty="0"/>
              <a:t>Observer the name of the model.</a:t>
            </a:r>
          </a:p>
          <a:p>
            <a:pPr lvl="1"/>
            <a:r>
              <a:rPr lang="en-US" dirty="0"/>
              <a:t>Singular</a:t>
            </a:r>
          </a:p>
          <a:p>
            <a:pPr lvl="1"/>
            <a:r>
              <a:rPr lang="en-US" dirty="0"/>
              <a:t>Starts with a Capital letter.</a:t>
            </a:r>
          </a:p>
          <a:p>
            <a:r>
              <a:rPr lang="en-US" dirty="0"/>
              <a:t>Check the migrations folder for the new migration created.</a:t>
            </a:r>
          </a:p>
          <a:p>
            <a:r>
              <a:rPr lang="en-US" dirty="0"/>
              <a:t>Check the app folder for the new controller created.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E3B6AF-50A4-4E2B-AA1E-775AD7DB20E3}"/>
              </a:ext>
            </a:extLst>
          </p:cNvPr>
          <p:cNvSpPr/>
          <p:nvPr/>
        </p:nvSpPr>
        <p:spPr>
          <a:xfrm>
            <a:off x="6432044" y="3148650"/>
            <a:ext cx="1283774" cy="36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B0708E-86AB-44AC-96C6-985F00779199}"/>
              </a:ext>
            </a:extLst>
          </p:cNvPr>
          <p:cNvSpPr/>
          <p:nvPr/>
        </p:nvSpPr>
        <p:spPr>
          <a:xfrm>
            <a:off x="7970982" y="2542647"/>
            <a:ext cx="1146875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A59E0E-F1EF-47FA-BC33-3B665234AB01}"/>
              </a:ext>
            </a:extLst>
          </p:cNvPr>
          <p:cNvSpPr/>
          <p:nvPr/>
        </p:nvSpPr>
        <p:spPr>
          <a:xfrm>
            <a:off x="8210557" y="3001260"/>
            <a:ext cx="1146875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regno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12DAB6-2B4B-473D-A1BE-5165041CBF71}"/>
              </a:ext>
            </a:extLst>
          </p:cNvPr>
          <p:cNvSpPr/>
          <p:nvPr/>
        </p:nvSpPr>
        <p:spPr>
          <a:xfrm>
            <a:off x="8368098" y="3509638"/>
            <a:ext cx="1146875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D1A243-D022-4FAF-A4AE-62FDCFC98242}"/>
              </a:ext>
            </a:extLst>
          </p:cNvPr>
          <p:cNvSpPr/>
          <p:nvPr/>
        </p:nvSpPr>
        <p:spPr>
          <a:xfrm>
            <a:off x="8361341" y="3975400"/>
            <a:ext cx="1377408" cy="362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A3F7EF-928D-4629-8A6E-3C6874E1E826}"/>
              </a:ext>
            </a:extLst>
          </p:cNvPr>
          <p:cNvSpPr/>
          <p:nvPr/>
        </p:nvSpPr>
        <p:spPr>
          <a:xfrm>
            <a:off x="9738749" y="3207458"/>
            <a:ext cx="1615051" cy="37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name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C8A005-8C83-434D-A0C5-CFE36B14F26B}"/>
              </a:ext>
            </a:extLst>
          </p:cNvPr>
          <p:cNvSpPr/>
          <p:nvPr/>
        </p:nvSpPr>
        <p:spPr>
          <a:xfrm>
            <a:off x="9972838" y="3894415"/>
            <a:ext cx="1146875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818B9-87AC-41F2-A077-461D1073EF6E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7715818" y="2711450"/>
            <a:ext cx="255164" cy="618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EC5FA7-0371-4945-BB6E-1E87CAF78A56}"/>
              </a:ext>
            </a:extLst>
          </p:cNvPr>
          <p:cNvCxnSpPr>
            <a:stCxn id="4" idx="3"/>
            <a:endCxn id="6" idx="2"/>
          </p:cNvCxnSpPr>
          <p:nvPr/>
        </p:nvCxnSpPr>
        <p:spPr>
          <a:xfrm flipV="1">
            <a:off x="7715818" y="3170063"/>
            <a:ext cx="494739" cy="16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373452-DA5B-4E5D-BE9A-39570D5A2EFF}"/>
              </a:ext>
            </a:extLst>
          </p:cNvPr>
          <p:cNvCxnSpPr>
            <a:stCxn id="4" idx="3"/>
            <a:endCxn id="7" idx="2"/>
          </p:cNvCxnSpPr>
          <p:nvPr/>
        </p:nvCxnSpPr>
        <p:spPr>
          <a:xfrm>
            <a:off x="7715818" y="3330068"/>
            <a:ext cx="652280" cy="348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5C0D78-7DA9-4CB5-BF26-2EC962A970F2}"/>
              </a:ext>
            </a:extLst>
          </p:cNvPr>
          <p:cNvCxnSpPr>
            <a:stCxn id="4" idx="3"/>
            <a:endCxn id="8" idx="2"/>
          </p:cNvCxnSpPr>
          <p:nvPr/>
        </p:nvCxnSpPr>
        <p:spPr>
          <a:xfrm>
            <a:off x="7715818" y="3330068"/>
            <a:ext cx="645523" cy="826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20F423-67EF-4831-A525-B6E034B7E771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9514973" y="3396150"/>
            <a:ext cx="223776" cy="28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4E0B92-4C6D-4084-99D4-2AD653057156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9514973" y="3678441"/>
            <a:ext cx="457865" cy="384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990F2DA-AC00-4BF7-B661-6A9596EF53D8}"/>
              </a:ext>
            </a:extLst>
          </p:cNvPr>
          <p:cNvSpPr/>
          <p:nvPr/>
        </p:nvSpPr>
        <p:spPr>
          <a:xfrm>
            <a:off x="8352243" y="4533465"/>
            <a:ext cx="1146875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7205B5-3DE2-4272-B8CE-7C8FC7D72C6E}"/>
              </a:ext>
            </a:extLst>
          </p:cNvPr>
          <p:cNvCxnSpPr>
            <a:stCxn id="4" idx="3"/>
            <a:endCxn id="17" idx="2"/>
          </p:cNvCxnSpPr>
          <p:nvPr/>
        </p:nvCxnSpPr>
        <p:spPr>
          <a:xfrm>
            <a:off x="7715818" y="3330068"/>
            <a:ext cx="636425" cy="13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5A0D2D5-3B7A-438F-9C61-AAD562D1BB21}"/>
              </a:ext>
            </a:extLst>
          </p:cNvPr>
          <p:cNvSpPr/>
          <p:nvPr/>
        </p:nvSpPr>
        <p:spPr>
          <a:xfrm>
            <a:off x="9755366" y="2654251"/>
            <a:ext cx="1146875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F84471-E604-483E-ADDF-0FB5D0EF905C}"/>
              </a:ext>
            </a:extLst>
          </p:cNvPr>
          <p:cNvCxnSpPr>
            <a:stCxn id="7" idx="6"/>
            <a:endCxn id="19" idx="2"/>
          </p:cNvCxnSpPr>
          <p:nvPr/>
        </p:nvCxnSpPr>
        <p:spPr>
          <a:xfrm flipV="1">
            <a:off x="9514973" y="2823054"/>
            <a:ext cx="240393" cy="855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31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FABC-8992-4E7B-8DF1-15017A00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7763"/>
          </a:xfrm>
        </p:spPr>
        <p:txBody>
          <a:bodyPr>
            <a:normAutofit fontScale="90000"/>
          </a:bodyPr>
          <a:lstStyle/>
          <a:p>
            <a:r>
              <a:rPr lang="en-US" dirty="0"/>
              <a:t>Student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8896B-DB85-4BD5-A488-C6F4DF7C3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230" y="694006"/>
            <a:ext cx="6446003" cy="506997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public function up()</a:t>
            </a:r>
          </a:p>
          <a:p>
            <a:pPr marL="0" indent="0">
              <a:buNone/>
            </a:pPr>
            <a:r>
              <a:rPr lang="en-US" sz="2000" dirty="0"/>
              <a:t>    {</a:t>
            </a:r>
          </a:p>
          <a:p>
            <a:pPr marL="0" indent="0">
              <a:buNone/>
            </a:pPr>
            <a:r>
              <a:rPr lang="en-US" sz="2000" dirty="0"/>
              <a:t>        Schema::create(</a:t>
            </a:r>
            <a:r>
              <a:rPr lang="en-US" sz="2000" dirty="0">
                <a:solidFill>
                  <a:srgbClr val="FF0000"/>
                </a:solidFill>
              </a:rPr>
              <a:t>'students'</a:t>
            </a:r>
            <a:r>
              <a:rPr lang="en-US" sz="2000" dirty="0"/>
              <a:t>, function (Blueprint $table) {</a:t>
            </a:r>
          </a:p>
          <a:p>
            <a:pPr marL="0" indent="0">
              <a:buNone/>
            </a:pPr>
            <a:r>
              <a:rPr lang="en-US" sz="2000" dirty="0"/>
              <a:t>            $table-&gt;</a:t>
            </a:r>
            <a:r>
              <a:rPr lang="en-US" sz="2000" dirty="0" err="1"/>
              <a:t>bigIncrements</a:t>
            </a:r>
            <a:r>
              <a:rPr lang="en-US" sz="2000" dirty="0"/>
              <a:t>('id');</a:t>
            </a:r>
          </a:p>
          <a:p>
            <a:pPr marL="0" indent="0">
              <a:buNone/>
            </a:pPr>
            <a:r>
              <a:rPr lang="en-US" sz="2000" dirty="0"/>
              <a:t>            $table-&gt;char('regno',12);</a:t>
            </a:r>
          </a:p>
          <a:p>
            <a:pPr marL="0" indent="0">
              <a:buNone/>
            </a:pPr>
            <a:r>
              <a:rPr lang="en-US" sz="2000" dirty="0"/>
              <a:t>            $table-&gt;char('title',5) -&gt;nullable();</a:t>
            </a:r>
          </a:p>
          <a:p>
            <a:pPr marL="0" indent="0">
              <a:buNone/>
            </a:pPr>
            <a:r>
              <a:rPr lang="en-US" sz="2000" dirty="0"/>
              <a:t>            $table-&gt;string('lastname’,30);</a:t>
            </a:r>
          </a:p>
          <a:p>
            <a:pPr marL="0" indent="0">
              <a:buNone/>
            </a:pPr>
            <a:r>
              <a:rPr lang="en-US" sz="2000" dirty="0"/>
              <a:t>            $table-&gt;string('initials',5) -&gt;nullable();</a:t>
            </a:r>
          </a:p>
          <a:p>
            <a:pPr marL="0" indent="0">
              <a:buNone/>
            </a:pPr>
            <a:r>
              <a:rPr lang="en-US" sz="2000" dirty="0"/>
              <a:t>            $table-&gt;char('</a:t>
            </a:r>
            <a:r>
              <a:rPr lang="en-US" sz="2000" dirty="0">
                <a:solidFill>
                  <a:srgbClr val="FF0000"/>
                </a:solidFill>
              </a:rPr>
              <a:t>genter</a:t>
            </a:r>
            <a:r>
              <a:rPr lang="en-US" sz="2000" dirty="0"/>
              <a:t>',1) -&gt;nullable();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$table-&gt;char(‘temp’,10);</a:t>
            </a:r>
          </a:p>
          <a:p>
            <a:pPr marL="0" indent="0">
              <a:buNone/>
            </a:pPr>
            <a:r>
              <a:rPr lang="en-US" sz="2000" dirty="0"/>
              <a:t>            $table-&gt;timestamps();</a:t>
            </a:r>
          </a:p>
          <a:p>
            <a:pPr marL="0" indent="0">
              <a:buNone/>
            </a:pPr>
            <a:r>
              <a:rPr lang="en-US" sz="2000" dirty="0"/>
              <a:t>        });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email field is not created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3FAAC-E5A2-4C98-853F-3AE465A6A79F}"/>
              </a:ext>
            </a:extLst>
          </p:cNvPr>
          <p:cNvSpPr txBox="1"/>
          <p:nvPr/>
        </p:nvSpPr>
        <p:spPr>
          <a:xfrm>
            <a:off x="614767" y="1456841"/>
            <a:ext cx="38487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Modify the content of the migration file generated for the students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the migration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php artisan migrate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the structure of the students table created in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Rollback the migration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php artisan </a:t>
            </a:r>
            <a:r>
              <a:rPr lang="en-US" dirty="0" err="1">
                <a:solidFill>
                  <a:srgbClr val="FF0000"/>
                </a:solidFill>
              </a:rPr>
              <a:t>migrate:rollback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what has happened to the students table in the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9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11A0-B1ED-474A-9F21-80CC7C291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071"/>
          </a:xfrm>
        </p:spPr>
        <p:txBody>
          <a:bodyPr>
            <a:normAutofit fontScale="90000"/>
          </a:bodyPr>
          <a:lstStyle/>
          <a:p>
            <a:r>
              <a:rPr lang="en-US" dirty="0"/>
              <a:t>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1545-F620-402A-B716-5B5BCCB7C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36" y="1270861"/>
            <a:ext cx="4602996" cy="4859607"/>
          </a:xfrm>
        </p:spPr>
        <p:txBody>
          <a:bodyPr>
            <a:normAutofit/>
          </a:bodyPr>
          <a:lstStyle/>
          <a:p>
            <a:r>
              <a:rPr lang="en-US" sz="2400" dirty="0"/>
              <a:t>Migrations are like version control for the database, allowing DBMS independent easy modification and sharing the application's database schema.</a:t>
            </a:r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https://laravel.com/docs/5.8/migrations</a:t>
            </a: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60D99-1406-41A9-99A9-CD308C24350D}"/>
              </a:ext>
            </a:extLst>
          </p:cNvPr>
          <p:cNvSpPr txBox="1">
            <a:spLocks/>
          </p:cNvSpPr>
          <p:nvPr/>
        </p:nvSpPr>
        <p:spPr>
          <a:xfrm>
            <a:off x="5145438" y="650930"/>
            <a:ext cx="6057256" cy="5207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Modifying a schema</a:t>
            </a:r>
          </a:p>
          <a:p>
            <a:r>
              <a:rPr lang="en-US" dirty="0"/>
              <a:t>Create a new migration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php artisan </a:t>
            </a:r>
            <a:r>
              <a:rPr lang="en-US" sz="2000" dirty="0" err="1">
                <a:solidFill>
                  <a:srgbClr val="FF0000"/>
                </a:solidFill>
              </a:rPr>
              <a:t>make:migration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modify_students_table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Edit the file </a:t>
            </a:r>
            <a:r>
              <a:rPr lang="en-US" sz="2000" dirty="0" err="1">
                <a:solidFill>
                  <a:srgbClr val="FF0000"/>
                </a:solidFill>
              </a:rPr>
              <a:t>modify_students_table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as below</a:t>
            </a:r>
          </a:p>
          <a:p>
            <a:pPr marL="0" indent="0">
              <a:buNone/>
            </a:pPr>
            <a:r>
              <a:rPr lang="en-US" sz="2000" dirty="0"/>
              <a:t>public function up()</a:t>
            </a:r>
          </a:p>
          <a:p>
            <a:pPr marL="0" indent="0">
              <a:buNone/>
            </a:pPr>
            <a:r>
              <a:rPr lang="en-US" sz="2000" dirty="0"/>
              <a:t>    {</a:t>
            </a:r>
          </a:p>
          <a:p>
            <a:pPr marL="0" indent="0">
              <a:buNone/>
            </a:pPr>
            <a:r>
              <a:rPr lang="en-US" sz="2000" dirty="0"/>
              <a:t>        Schema::table('students', function (Blueprint $table) {</a:t>
            </a:r>
          </a:p>
          <a:p>
            <a:pPr marL="0" indent="0">
              <a:buNone/>
            </a:pPr>
            <a:r>
              <a:rPr lang="en-US" sz="2000" dirty="0"/>
              <a:t>            $table-&gt;</a:t>
            </a:r>
            <a:r>
              <a:rPr lang="en-US" sz="2000" dirty="0" err="1"/>
              <a:t>renameColumn</a:t>
            </a:r>
            <a:r>
              <a:rPr lang="en-US" sz="2000" dirty="0"/>
              <a:t>('</a:t>
            </a:r>
            <a:r>
              <a:rPr lang="en-US" sz="2000" dirty="0" err="1"/>
              <a:t>genter</a:t>
            </a:r>
            <a:r>
              <a:rPr lang="en-US" sz="2000" dirty="0"/>
              <a:t>', 'gender');</a:t>
            </a:r>
          </a:p>
          <a:p>
            <a:pPr marL="0" indent="0">
              <a:buNone/>
            </a:pPr>
            <a:r>
              <a:rPr lang="en-US" sz="2000" dirty="0"/>
              <a:t>            $table-&gt;</a:t>
            </a:r>
            <a:r>
              <a:rPr lang="en-US" sz="2000" dirty="0" err="1"/>
              <a:t>dropColumn</a:t>
            </a:r>
            <a:r>
              <a:rPr lang="en-US" sz="2000" dirty="0"/>
              <a:t>('temp');</a:t>
            </a:r>
          </a:p>
          <a:p>
            <a:pPr marL="0" indent="0">
              <a:buNone/>
            </a:pPr>
            <a:r>
              <a:rPr lang="en-US" sz="2000" dirty="0"/>
              <a:t>            $table-&gt;string('email');</a:t>
            </a:r>
          </a:p>
          <a:p>
            <a:pPr marL="0" indent="0">
              <a:buNone/>
            </a:pPr>
            <a:r>
              <a:rPr lang="en-US" sz="2000" dirty="0"/>
              <a:t>        });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r>
              <a:rPr lang="en-US" sz="2000" dirty="0"/>
              <a:t>Run the migration</a:t>
            </a:r>
          </a:p>
          <a:p>
            <a:pPr marL="0" indent="0">
              <a:buNone/>
            </a:pPr>
            <a:r>
              <a:rPr lang="en-US" sz="2000" dirty="0"/>
              <a:t>       </a:t>
            </a:r>
            <a:r>
              <a:rPr lang="en-US" sz="2000" dirty="0">
                <a:solidFill>
                  <a:srgbClr val="FF0000"/>
                </a:solidFill>
              </a:rPr>
              <a:t>php artisan migrate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401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9C93-83E7-4F9C-8507-16A7F6E95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746"/>
          </a:xfrm>
        </p:spPr>
        <p:txBody>
          <a:bodyPr/>
          <a:lstStyle/>
          <a:p>
            <a:r>
              <a:rPr lang="en-US" dirty="0"/>
              <a:t>Adding data to students through tinker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D04E-6C46-40EA-BB6A-52DA53CF1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872"/>
            <a:ext cx="10515600" cy="49990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php artisan tinker;</a:t>
            </a:r>
          </a:p>
          <a:p>
            <a:pPr marL="0" indent="0">
              <a:buNone/>
            </a:pPr>
            <a:r>
              <a:rPr lang="en-US" dirty="0"/>
              <a:t> Student::insert(["regno"=&gt;"a001","title"=&gt;"</a:t>
            </a:r>
            <a:r>
              <a:rPr lang="en-US" dirty="0" err="1"/>
              <a:t>Mr</a:t>
            </a:r>
            <a:r>
              <a:rPr lang="en-US" dirty="0"/>
              <a:t>","</a:t>
            </a:r>
            <a:r>
              <a:rPr lang="en-US" dirty="0" err="1"/>
              <a:t>lastname</a:t>
            </a:r>
            <a:r>
              <a:rPr lang="en-US" dirty="0"/>
              <a:t>"=&gt;"</a:t>
            </a:r>
            <a:r>
              <a:rPr lang="en-US" dirty="0" err="1"/>
              <a:t>Peter","initials</a:t>
            </a:r>
            <a:r>
              <a:rPr lang="en-US" dirty="0"/>
              <a:t>"=&gt;"A </a:t>
            </a:r>
            <a:r>
              <a:rPr lang="en-US" dirty="0" err="1"/>
              <a:t>K","gender</a:t>
            </a:r>
            <a:r>
              <a:rPr lang="en-US" dirty="0"/>
              <a:t>"=&gt;"</a:t>
            </a:r>
            <a:r>
              <a:rPr lang="en-US" dirty="0" err="1"/>
              <a:t>m","email</a:t>
            </a:r>
            <a:r>
              <a:rPr lang="en-US" dirty="0"/>
              <a:t>"=&gt;"peter@gmail.com"]);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Student::insert(["regno"=&gt;"a002","title"=&gt;"Miss","</a:t>
            </a:r>
            <a:r>
              <a:rPr lang="en-US" dirty="0" err="1"/>
              <a:t>lastname</a:t>
            </a:r>
            <a:r>
              <a:rPr lang="en-US" dirty="0"/>
              <a:t>"=&gt;“</a:t>
            </a:r>
            <a:r>
              <a:rPr lang="en-US" dirty="0" err="1"/>
              <a:t>Kumari","initials</a:t>
            </a:r>
            <a:r>
              <a:rPr lang="en-US" dirty="0"/>
              <a:t>"=&gt;“</a:t>
            </a:r>
            <a:r>
              <a:rPr lang="en-US" dirty="0" err="1"/>
              <a:t>S","gender</a:t>
            </a:r>
            <a:r>
              <a:rPr lang="en-US" dirty="0"/>
              <a:t>"=&gt;“</a:t>
            </a:r>
            <a:r>
              <a:rPr lang="en-US" dirty="0" err="1"/>
              <a:t>f","email</a:t>
            </a:r>
            <a:r>
              <a:rPr lang="en-US" dirty="0"/>
              <a:t>"=&gt;“kumari@gmail.com"]);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Student::all();</a:t>
            </a:r>
          </a:p>
          <a:p>
            <a:pPr marL="0" indent="0">
              <a:buNone/>
            </a:pPr>
            <a:r>
              <a:rPr lang="en-US" dirty="0"/>
              <a:t>Student::count();</a:t>
            </a:r>
          </a:p>
          <a:p>
            <a:pPr marL="0" indent="0">
              <a:buNone/>
            </a:pPr>
            <a:r>
              <a:rPr lang="en-US" dirty="0"/>
              <a:t>Student::select('id','</a:t>
            </a:r>
            <a:r>
              <a:rPr lang="en-US" dirty="0" err="1"/>
              <a:t>lastname</a:t>
            </a:r>
            <a:r>
              <a:rPr lang="en-US" dirty="0"/>
              <a:t>')-&gt;get();</a:t>
            </a:r>
          </a:p>
        </p:txBody>
      </p:sp>
    </p:spTree>
    <p:extLst>
      <p:ext uri="{BB962C8B-B14F-4D97-AF65-F5344CB8AC3E}">
        <p14:creationId xmlns:p14="http://schemas.microsoft.com/office/powerpoint/2010/main" val="224510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6BDD-B7BE-4848-8A43-CFEA16E8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3447"/>
          </a:xfrm>
        </p:spPr>
        <p:txBody>
          <a:bodyPr/>
          <a:lstStyle/>
          <a:p>
            <a:r>
              <a:rPr lang="en-US" dirty="0"/>
              <a:t>1-m relationship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95964A-73DE-47F0-B129-3C9AF1FBFDDF}"/>
              </a:ext>
            </a:extLst>
          </p:cNvPr>
          <p:cNvSpPr/>
          <p:nvPr/>
        </p:nvSpPr>
        <p:spPr>
          <a:xfrm>
            <a:off x="1837842" y="4484422"/>
            <a:ext cx="1283774" cy="36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834B6C-C12F-4342-BC3E-8345ABEF72D1}"/>
              </a:ext>
            </a:extLst>
          </p:cNvPr>
          <p:cNvSpPr/>
          <p:nvPr/>
        </p:nvSpPr>
        <p:spPr>
          <a:xfrm>
            <a:off x="636072" y="3707547"/>
            <a:ext cx="1146875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A823EC-1516-4556-93BC-8E1050C7762B}"/>
              </a:ext>
            </a:extLst>
          </p:cNvPr>
          <p:cNvSpPr/>
          <p:nvPr/>
        </p:nvSpPr>
        <p:spPr>
          <a:xfrm>
            <a:off x="481736" y="4298356"/>
            <a:ext cx="1146875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56C68E-4C6F-4D75-86DF-E1D2CB3547EC}"/>
              </a:ext>
            </a:extLst>
          </p:cNvPr>
          <p:cNvSpPr/>
          <p:nvPr/>
        </p:nvSpPr>
        <p:spPr>
          <a:xfrm>
            <a:off x="358398" y="4847258"/>
            <a:ext cx="1283774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EB878E-1DF8-4BB7-928C-3C2D973EAF06}"/>
              </a:ext>
            </a:extLst>
          </p:cNvPr>
          <p:cNvSpPr/>
          <p:nvPr/>
        </p:nvSpPr>
        <p:spPr>
          <a:xfrm>
            <a:off x="1000285" y="5566723"/>
            <a:ext cx="1146875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credits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BEB88E-6D77-477C-BFAE-0BD2CD20AC24}"/>
              </a:ext>
            </a:extLst>
          </p:cNvPr>
          <p:cNvCxnSpPr>
            <a:stCxn id="6" idx="1"/>
            <a:endCxn id="9" idx="6"/>
          </p:cNvCxnSpPr>
          <p:nvPr/>
        </p:nvCxnSpPr>
        <p:spPr>
          <a:xfrm flipH="1" flipV="1">
            <a:off x="1628611" y="4467159"/>
            <a:ext cx="209231" cy="198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5C348F-9DF9-4F35-AE65-891FA5BA16CB}"/>
              </a:ext>
            </a:extLst>
          </p:cNvPr>
          <p:cNvCxnSpPr>
            <a:stCxn id="6" idx="1"/>
            <a:endCxn id="10" idx="6"/>
          </p:cNvCxnSpPr>
          <p:nvPr/>
        </p:nvCxnSpPr>
        <p:spPr>
          <a:xfrm flipH="1">
            <a:off x="1642172" y="4665840"/>
            <a:ext cx="195670" cy="350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294842-947A-406E-ACBE-9AD4495920D4}"/>
              </a:ext>
            </a:extLst>
          </p:cNvPr>
          <p:cNvCxnSpPr>
            <a:stCxn id="6" idx="1"/>
            <a:endCxn id="11" idx="0"/>
          </p:cNvCxnSpPr>
          <p:nvPr/>
        </p:nvCxnSpPr>
        <p:spPr>
          <a:xfrm flipH="1">
            <a:off x="1573723" y="4665840"/>
            <a:ext cx="264119" cy="900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B6246D-A564-496B-BAAA-EDA364EBB014}"/>
              </a:ext>
            </a:extLst>
          </p:cNvPr>
          <p:cNvCxnSpPr>
            <a:stCxn id="6" idx="1"/>
            <a:endCxn id="8" idx="6"/>
          </p:cNvCxnSpPr>
          <p:nvPr/>
        </p:nvCxnSpPr>
        <p:spPr>
          <a:xfrm flipH="1" flipV="1">
            <a:off x="1782947" y="3876350"/>
            <a:ext cx="54895" cy="789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A94FF99-697C-46B6-A033-BD0F297A06C6}"/>
              </a:ext>
            </a:extLst>
          </p:cNvPr>
          <p:cNvSpPr/>
          <p:nvPr/>
        </p:nvSpPr>
        <p:spPr>
          <a:xfrm>
            <a:off x="1972377" y="2283676"/>
            <a:ext cx="1193821" cy="359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Lecturer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0234DB1-AA63-4B56-9321-3A21D44E6943}"/>
              </a:ext>
            </a:extLst>
          </p:cNvPr>
          <p:cNvSpPr/>
          <p:nvPr/>
        </p:nvSpPr>
        <p:spPr>
          <a:xfrm>
            <a:off x="3518855" y="1906678"/>
            <a:ext cx="1146875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BBB2944-6A2F-4314-85C3-404E18283A14}"/>
              </a:ext>
            </a:extLst>
          </p:cNvPr>
          <p:cNvCxnSpPr>
            <a:stCxn id="33" idx="3"/>
            <a:endCxn id="34" idx="2"/>
          </p:cNvCxnSpPr>
          <p:nvPr/>
        </p:nvCxnSpPr>
        <p:spPr>
          <a:xfrm flipV="1">
            <a:off x="3166198" y="2075481"/>
            <a:ext cx="352657" cy="38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>
            <a:extLst>
              <a:ext uri="{FF2B5EF4-FFF2-40B4-BE49-F238E27FC236}">
                <a16:creationId xmlns:a16="http://schemas.microsoft.com/office/drawing/2014/main" id="{A18778CD-1C33-4A61-A521-D449D2923A9F}"/>
              </a:ext>
            </a:extLst>
          </p:cNvPr>
          <p:cNvSpPr/>
          <p:nvPr/>
        </p:nvSpPr>
        <p:spPr>
          <a:xfrm>
            <a:off x="1705782" y="2981478"/>
            <a:ext cx="1725391" cy="1227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taught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6F5B058-8285-496C-99BA-8A76E58C472B}"/>
              </a:ext>
            </a:extLst>
          </p:cNvPr>
          <p:cNvSpPr/>
          <p:nvPr/>
        </p:nvSpPr>
        <p:spPr>
          <a:xfrm>
            <a:off x="3643220" y="2407036"/>
            <a:ext cx="1146875" cy="33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0EBBBA5-65AC-4169-9C81-4E8F21C7897C}"/>
              </a:ext>
            </a:extLst>
          </p:cNvPr>
          <p:cNvSpPr/>
          <p:nvPr/>
        </p:nvSpPr>
        <p:spPr>
          <a:xfrm>
            <a:off x="3518855" y="2800060"/>
            <a:ext cx="1377408" cy="362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FC36B04-7F3A-4C61-8FB9-0129C22AA86C}"/>
              </a:ext>
            </a:extLst>
          </p:cNvPr>
          <p:cNvCxnSpPr>
            <a:stCxn id="33" idx="3"/>
            <a:endCxn id="41" idx="2"/>
          </p:cNvCxnSpPr>
          <p:nvPr/>
        </p:nvCxnSpPr>
        <p:spPr>
          <a:xfrm>
            <a:off x="3166198" y="2463289"/>
            <a:ext cx="477022" cy="11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709E85-9469-4B65-BF51-C84C5A54452F}"/>
              </a:ext>
            </a:extLst>
          </p:cNvPr>
          <p:cNvCxnSpPr>
            <a:stCxn id="33" idx="3"/>
            <a:endCxn id="42" idx="2"/>
          </p:cNvCxnSpPr>
          <p:nvPr/>
        </p:nvCxnSpPr>
        <p:spPr>
          <a:xfrm>
            <a:off x="3166198" y="2463289"/>
            <a:ext cx="352657" cy="518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101A822-E028-4B56-83AB-29DF7B301900}"/>
              </a:ext>
            </a:extLst>
          </p:cNvPr>
          <p:cNvCxnSpPr>
            <a:stCxn id="37" idx="0"/>
            <a:endCxn id="33" idx="2"/>
          </p:cNvCxnSpPr>
          <p:nvPr/>
        </p:nvCxnSpPr>
        <p:spPr>
          <a:xfrm flipV="1">
            <a:off x="2568478" y="2642902"/>
            <a:ext cx="810" cy="33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A95B888-A02B-4417-8F3F-A95E2A5887AC}"/>
              </a:ext>
            </a:extLst>
          </p:cNvPr>
          <p:cNvCxnSpPr>
            <a:stCxn id="37" idx="2"/>
            <a:endCxn id="6" idx="0"/>
          </p:cNvCxnSpPr>
          <p:nvPr/>
        </p:nvCxnSpPr>
        <p:spPr>
          <a:xfrm flipH="1">
            <a:off x="2479729" y="4209078"/>
            <a:ext cx="88749" cy="275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5333E65-1A78-4FC9-BF77-2D51804D6BC3}"/>
              </a:ext>
            </a:extLst>
          </p:cNvPr>
          <p:cNvSpPr txBox="1"/>
          <p:nvPr/>
        </p:nvSpPr>
        <p:spPr>
          <a:xfrm>
            <a:off x="2610198" y="4084510"/>
            <a:ext cx="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294AE7-ED10-41BF-90E5-7ECD6F33F366}"/>
              </a:ext>
            </a:extLst>
          </p:cNvPr>
          <p:cNvSpPr txBox="1"/>
          <p:nvPr/>
        </p:nvSpPr>
        <p:spPr>
          <a:xfrm>
            <a:off x="2033743" y="2670184"/>
            <a:ext cx="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BCD116-D38C-428F-9BE0-3D4F23389789}"/>
              </a:ext>
            </a:extLst>
          </p:cNvPr>
          <p:cNvSpPr txBox="1"/>
          <p:nvPr/>
        </p:nvSpPr>
        <p:spPr>
          <a:xfrm>
            <a:off x="5669280" y="1503336"/>
            <a:ext cx="6280621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php artisan </a:t>
            </a:r>
            <a:r>
              <a:rPr lang="en-US" dirty="0" err="1">
                <a:solidFill>
                  <a:srgbClr val="FF0000"/>
                </a:solidFill>
              </a:rPr>
              <a:t>make:model</a:t>
            </a:r>
            <a:r>
              <a:rPr lang="en-US" dirty="0">
                <a:solidFill>
                  <a:srgbClr val="FF0000"/>
                </a:solidFill>
              </a:rPr>
              <a:t> -c -m Lecture</a:t>
            </a:r>
          </a:p>
          <a:p>
            <a:r>
              <a:rPr lang="en-US" dirty="0">
                <a:solidFill>
                  <a:srgbClr val="FF0000"/>
                </a:solidFill>
              </a:rPr>
              <a:t>*Lecture migration up() function</a:t>
            </a:r>
          </a:p>
          <a:p>
            <a:r>
              <a:rPr lang="en-US" dirty="0"/>
              <a:t>public function up()</a:t>
            </a:r>
          </a:p>
          <a:p>
            <a:r>
              <a:rPr lang="en-US" dirty="0"/>
              <a:t>    {</a:t>
            </a:r>
          </a:p>
          <a:p>
            <a:r>
              <a:rPr lang="en-US" dirty="0"/>
              <a:t>        Schema::create('lecturers', function (Blueprint $table) {</a:t>
            </a:r>
          </a:p>
          <a:p>
            <a:r>
              <a:rPr lang="en-US" dirty="0"/>
              <a:t>            $table-&gt;</a:t>
            </a:r>
            <a:r>
              <a:rPr lang="en-US" dirty="0" err="1"/>
              <a:t>bigIncrements</a:t>
            </a:r>
            <a:r>
              <a:rPr lang="en-US" dirty="0"/>
              <a:t>('id');</a:t>
            </a:r>
          </a:p>
          <a:p>
            <a:r>
              <a:rPr lang="en-US" dirty="0"/>
              <a:t>            $table-&gt;char('title',5)-&gt;nullable();</a:t>
            </a:r>
          </a:p>
          <a:p>
            <a:r>
              <a:rPr lang="en-US" dirty="0"/>
              <a:t>            $table-&gt;string('name',30);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            $table-&gt;timestamps();</a:t>
            </a:r>
          </a:p>
          <a:p>
            <a:r>
              <a:rPr lang="en-US" dirty="0"/>
              <a:t>        });</a:t>
            </a:r>
          </a:p>
          <a:p>
            <a:r>
              <a:rPr lang="en-US" dirty="0"/>
              <a:t>    }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6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10263</TotalTime>
  <Words>2055</Words>
  <Application>Microsoft Office PowerPoint</Application>
  <PresentationFormat>Widescreen</PresentationFormat>
  <Paragraphs>644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Laravel Project</vt:lpstr>
      <vt:lpstr>E-R diagram</vt:lpstr>
      <vt:lpstr>Create the application</vt:lpstr>
      <vt:lpstr>Migrations</vt:lpstr>
      <vt:lpstr>Student model</vt:lpstr>
      <vt:lpstr>Student model</vt:lpstr>
      <vt:lpstr>Migrations</vt:lpstr>
      <vt:lpstr>Adding data to students through tinker</vt:lpstr>
      <vt:lpstr>1-m relationship</vt:lpstr>
      <vt:lpstr>1-m relationship</vt:lpstr>
      <vt:lpstr>1-m relationship</vt:lpstr>
      <vt:lpstr>1-m relationship</vt:lpstr>
      <vt:lpstr>Views for the Lecturer Model</vt:lpstr>
      <vt:lpstr>Views for the Lecturer Model</vt:lpstr>
      <vt:lpstr>Views for the lecturer Model</vt:lpstr>
      <vt:lpstr>Views for the Module Model</vt:lpstr>
      <vt:lpstr>Adding records to the lecturers table</vt:lpstr>
      <vt:lpstr>Adding modules</vt:lpstr>
      <vt:lpstr>Views for the Module Model</vt:lpstr>
      <vt:lpstr>Views for the Module Model</vt:lpstr>
      <vt:lpstr>Views for the Module Model</vt:lpstr>
      <vt:lpstr>Views for the Module Model</vt:lpstr>
      <vt:lpstr>Creating many-to-many relationships</vt:lpstr>
      <vt:lpstr>Creating many-to-many relationships</vt:lpstr>
      <vt:lpstr>Creating many-to-many relationships</vt:lpstr>
      <vt:lpstr>Creating many-to-many relationships</vt:lpstr>
      <vt:lpstr>Creating many-to-many relationships</vt:lpstr>
      <vt:lpstr>Creating many-to-many relationships</vt:lpstr>
      <vt:lpstr>Creating many-to-many relationships</vt:lpstr>
      <vt:lpstr>Creating many-to-many relationships</vt:lpstr>
      <vt:lpstr>Creating many-to-many relationships</vt:lpstr>
      <vt:lpstr>Listing data</vt:lpstr>
      <vt:lpstr>Listing data</vt:lpstr>
      <vt:lpstr>Adding data through a form</vt:lpstr>
      <vt:lpstr>Adding data through a form</vt:lpstr>
      <vt:lpstr>Adding data through a form</vt:lpstr>
      <vt:lpstr>Data Validations</vt:lpstr>
      <vt:lpstr>Including Validation errors in the views</vt:lpstr>
      <vt:lpstr>Customizing Validation records</vt:lpstr>
      <vt:lpstr>Retaining  the last values when errors occur</vt:lpstr>
      <vt:lpstr>Adding data after validation</vt:lpstr>
      <vt:lpstr>Laravel resource controllers</vt:lpstr>
      <vt:lpstr>Actions handled by the resource Controller</vt:lpstr>
      <vt:lpstr>Actions handled by the resource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Project</dc:title>
  <dc:creator>Admin</dc:creator>
  <cp:lastModifiedBy>Admin</cp:lastModifiedBy>
  <cp:revision>131</cp:revision>
  <dcterms:created xsi:type="dcterms:W3CDTF">2020-02-10T08:27:14Z</dcterms:created>
  <dcterms:modified xsi:type="dcterms:W3CDTF">2020-02-26T05:15:05Z</dcterms:modified>
</cp:coreProperties>
</file>