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295B0B-FA10-493C-9B10-E35C6EC7989A}"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23687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95B0B-FA10-493C-9B10-E35C6EC7989A}"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182769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95B0B-FA10-493C-9B10-E35C6EC7989A}"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139455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95B0B-FA10-493C-9B10-E35C6EC7989A}"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6C0A4A5-5D73-4905-A835-546EDE31E3A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34328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95B0B-FA10-493C-9B10-E35C6EC7989A}"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412300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295B0B-FA10-493C-9B10-E35C6EC7989A}"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1821042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295B0B-FA10-493C-9B10-E35C6EC7989A}"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404718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95B0B-FA10-493C-9B10-E35C6EC7989A}"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3814605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A295B0B-FA10-493C-9B10-E35C6EC7989A}" type="datetimeFigureOut">
              <a:rPr lang="en-US" smtClean="0"/>
              <a:t>11/10/2022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6C0A4A5-5D73-4905-A835-546EDE31E3A8}" type="slidenum">
              <a:rPr lang="en-US" smtClean="0"/>
              <a:t>‹#›</a:t>
            </a:fld>
            <a:endParaRPr lang="en-US"/>
          </a:p>
        </p:txBody>
      </p:sp>
    </p:spTree>
    <p:extLst>
      <p:ext uri="{BB962C8B-B14F-4D97-AF65-F5344CB8AC3E}">
        <p14:creationId xmlns:p14="http://schemas.microsoft.com/office/powerpoint/2010/main" val="323635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95B0B-FA10-493C-9B10-E35C6EC7989A}"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255903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95B0B-FA10-493C-9B10-E35C6EC7989A}"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84678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295B0B-FA10-493C-9B10-E35C6EC7989A}"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78185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295B0B-FA10-493C-9B10-E35C6EC7989A}"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168269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295B0B-FA10-493C-9B10-E35C6EC7989A}"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19651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A295B0B-FA10-493C-9B10-E35C6EC7989A}"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297826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95B0B-FA10-493C-9B10-E35C6EC7989A}"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404203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95B0B-FA10-493C-9B10-E35C6EC7989A}"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0A4A5-5D73-4905-A835-546EDE31E3A8}" type="slidenum">
              <a:rPr lang="en-US" smtClean="0"/>
              <a:t>‹#›</a:t>
            </a:fld>
            <a:endParaRPr lang="en-US"/>
          </a:p>
        </p:txBody>
      </p:sp>
    </p:spTree>
    <p:extLst>
      <p:ext uri="{BB962C8B-B14F-4D97-AF65-F5344CB8AC3E}">
        <p14:creationId xmlns:p14="http://schemas.microsoft.com/office/powerpoint/2010/main" val="311059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295B0B-FA10-493C-9B10-E35C6EC7989A}" type="datetimeFigureOut">
              <a:rPr lang="en-US" smtClean="0"/>
              <a:t>11/10/2022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6C0A4A5-5D73-4905-A835-546EDE31E3A8}" type="slidenum">
              <a:rPr lang="en-US" smtClean="0"/>
              <a:t>‹#›</a:t>
            </a:fld>
            <a:endParaRPr lang="en-US"/>
          </a:p>
        </p:txBody>
      </p:sp>
    </p:spTree>
    <p:extLst>
      <p:ext uri="{BB962C8B-B14F-4D97-AF65-F5344CB8AC3E}">
        <p14:creationId xmlns:p14="http://schemas.microsoft.com/office/powerpoint/2010/main" val="1482660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9F1-593D-6A9A-99F2-956DB3C43CF8}"/>
              </a:ext>
            </a:extLst>
          </p:cNvPr>
          <p:cNvSpPr>
            <a:spLocks noGrp="1"/>
          </p:cNvSpPr>
          <p:nvPr>
            <p:ph type="ctrTitle"/>
          </p:nvPr>
        </p:nvSpPr>
        <p:spPr/>
        <p:txBody>
          <a:bodyPr/>
          <a:lstStyle/>
          <a:p>
            <a:r>
              <a:rPr lang="en-US" sz="4000" kern="1400" spc="-50" dirty="0">
                <a:effectLst/>
                <a:latin typeface="Georgia" panose="02040502050405020303" pitchFamily="18" charset="0"/>
                <a:ea typeface="Times New Roman" panose="02020603050405020304" pitchFamily="18" charset="0"/>
                <a:cs typeface="Times New Roman" panose="02020603050405020304" pitchFamily="18" charset="0"/>
              </a:rPr>
              <a:t>CAR PRICE  PREDICTION</a:t>
            </a:r>
            <a:b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390881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6D75-DF44-FF64-9FF8-2AC29B84B233}"/>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DC0F9D1B-D49F-DB43-3065-4A6E48376C66}"/>
              </a:ext>
            </a:extLst>
          </p:cNvPr>
          <p:cNvSpPr>
            <a:spLocks noGrp="1"/>
          </p:cNvSpPr>
          <p:nvPr>
            <p:ph idx="1"/>
          </p:nvPr>
        </p:nvSpPr>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Linear Regression was chosen as the model due to its simplicity and comparatively small training time. The features, without any feature mapping, were used directly as the feature vectors.</a:t>
            </a:r>
          </a:p>
          <a:p>
            <a:endParaRPr lang="en-US" dirty="0"/>
          </a:p>
        </p:txBody>
      </p:sp>
    </p:spTree>
    <p:extLst>
      <p:ext uri="{BB962C8B-B14F-4D97-AF65-F5344CB8AC3E}">
        <p14:creationId xmlns:p14="http://schemas.microsoft.com/office/powerpoint/2010/main" val="161644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86B6-0F78-812E-3A7B-63EF4EFFF1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F8913E5-E242-30AA-A57A-B5028174E8FC}"/>
              </a:ext>
            </a:extLst>
          </p:cNvPr>
          <p:cNvSpPr>
            <a:spLocks noGrp="1"/>
          </p:cNvSpPr>
          <p:nvPr>
            <p:ph idx="1"/>
          </p:nvPr>
        </p:nvSpPr>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Car price prediction can be a challenging task due to the high number of attributes that should be considered for the accurate prediction. The major step in the prediction process is collection and preprocessing of the data. Data cleaning is one of the processes that increases prediction performance, yet insufficient for the cases of complex data sets as the one in this research. Therefore, there is an urgent need for a Car Price Prediction system which effectively determines the worthiness of the car using a variety of features. The proposed system will help to determine the accurate price of used car price prediction.</a:t>
            </a:r>
            <a:endParaRPr lang="en-US" sz="3600" dirty="0"/>
          </a:p>
        </p:txBody>
      </p:sp>
    </p:spTree>
    <p:extLst>
      <p:ext uri="{BB962C8B-B14F-4D97-AF65-F5344CB8AC3E}">
        <p14:creationId xmlns:p14="http://schemas.microsoft.com/office/powerpoint/2010/main" val="168576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B559-8D52-D7A6-DCEF-2E94EE54027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8BE9617D-B62E-62D0-4769-3176B0FFA4C6}"/>
              </a:ext>
            </a:extLst>
          </p:cNvPr>
          <p:cNvSpPr>
            <a:spLocks noGrp="1"/>
          </p:cNvSpPr>
          <p:nvPr>
            <p:ph idx="1"/>
          </p:nvPr>
        </p:nvSpPr>
        <p:spPr/>
        <p:txBody>
          <a:bodyPr/>
          <a:lstStyle/>
          <a:p>
            <a:r>
              <a:rPr lang="en-US" sz="2400" dirty="0">
                <a:solidFill>
                  <a:srgbClr val="000000"/>
                </a:solidFill>
                <a:effectLst/>
                <a:ea typeface="Calibri" panose="020F0502020204030204" pitchFamily="34" charset="0"/>
                <a:cs typeface="Times New Roman" panose="02020603050405020304" pitchFamily="18" charset="0"/>
              </a:rPr>
              <a:t>ML can cope with price volatility</a:t>
            </a:r>
          </a:p>
          <a:p>
            <a:r>
              <a:rPr lang="en-US" sz="2400" dirty="0">
                <a:solidFill>
                  <a:srgbClr val="000000"/>
                </a:solidFill>
                <a:effectLst/>
                <a:ea typeface="Times New Roman" panose="02020603050405020304" pitchFamily="18" charset="0"/>
                <a:cs typeface="Times New Roman" panose="02020603050405020304" pitchFamily="18" charset="0"/>
              </a:rPr>
              <a:t>ML models can analyze multiple data sources at once</a:t>
            </a:r>
          </a:p>
          <a:p>
            <a:r>
              <a:rPr lang="en-US" sz="2400" dirty="0">
                <a:solidFill>
                  <a:srgbClr val="000000"/>
                </a:solidFill>
                <a:effectLst/>
                <a:ea typeface="Calibri" panose="020F0502020204030204" pitchFamily="34" charset="0"/>
                <a:cs typeface="Times New Roman" panose="02020603050405020304" pitchFamily="18" charset="0"/>
              </a:rPr>
              <a:t>ML improves the accuracy of price predictions</a:t>
            </a:r>
            <a:endParaRPr lang="en-US" sz="2400" dirty="0">
              <a:solidFill>
                <a:srgbClr val="000000"/>
              </a:solidFill>
              <a:ea typeface="Calibri" panose="020F0502020204030204" pitchFamily="34" charset="0"/>
              <a:cs typeface="Times New Roman" panose="02020603050405020304" pitchFamily="18" charset="0"/>
            </a:endParaRPr>
          </a:p>
          <a:p>
            <a:r>
              <a:rPr lang="en-US" sz="2400" dirty="0">
                <a:solidFill>
                  <a:srgbClr val="000000"/>
                </a:solidFill>
                <a:effectLst/>
                <a:ea typeface="Calibri" panose="020F0502020204030204" pitchFamily="34" charset="0"/>
                <a:cs typeface="Times New Roman" panose="02020603050405020304" pitchFamily="18" charset="0"/>
              </a:rPr>
              <a:t>ML reduce manual efforts</a:t>
            </a:r>
          </a:p>
          <a:p>
            <a:r>
              <a:rPr lang="en-US" sz="2400" dirty="0">
                <a:solidFill>
                  <a:srgbClr val="000000"/>
                </a:solidFill>
                <a:effectLst/>
                <a:ea typeface="Times New Roman" panose="02020603050405020304" pitchFamily="18" charset="0"/>
                <a:cs typeface="Times New Roman" panose="02020603050405020304" pitchFamily="18" charset="0"/>
              </a:rPr>
              <a:t>ML can help you improve your profit margin</a:t>
            </a:r>
            <a:endParaRPr lang="en-US" sz="2400" dirty="0">
              <a:solidFill>
                <a:srgbClr val="2F5496"/>
              </a:solidFill>
              <a:effectLst/>
              <a:ea typeface="Times New Roman" panose="02020603050405020304" pitchFamily="18" charset="0"/>
              <a:cs typeface="Times New Roman" panose="02020603050405020304" pitchFamily="18" charset="0"/>
            </a:endParaRPr>
          </a:p>
          <a:p>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16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3424-7602-0D9F-7319-BA913C04ABF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65ADA58-4016-F78C-61AA-1BD33FACA094}"/>
              </a:ext>
            </a:extLst>
          </p:cNvPr>
          <p:cNvSpPr>
            <a:spLocks noGrp="1"/>
          </p:cNvSpPr>
          <p:nvPr>
            <p:ph idx="1"/>
          </p:nvPr>
        </p:nvSpPr>
        <p:spPr/>
        <p:txBody>
          <a:bodyPr/>
          <a:lstStyle/>
          <a:p>
            <a:pPr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Dataset includes below columns</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Name</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Company</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Year</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Price</a:t>
            </a:r>
          </a:p>
          <a:p>
            <a:pPr marL="342900" lvl="0" indent="-342900">
              <a:lnSpc>
                <a:spcPct val="107000"/>
              </a:lnSpc>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Kms_driven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Fuel Type</a:t>
            </a:r>
            <a:endParaRPr lang="en-US" dirty="0"/>
          </a:p>
        </p:txBody>
      </p:sp>
    </p:spTree>
    <p:extLst>
      <p:ext uri="{BB962C8B-B14F-4D97-AF65-F5344CB8AC3E}">
        <p14:creationId xmlns:p14="http://schemas.microsoft.com/office/powerpoint/2010/main" val="213322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52DB-E3B8-3AFA-151C-D8D4FF7F9AC8}"/>
              </a:ext>
            </a:extLst>
          </p:cNvPr>
          <p:cNvSpPr>
            <a:spLocks noGrp="1"/>
          </p:cNvSpPr>
          <p:nvPr>
            <p:ph type="title"/>
          </p:nvPr>
        </p:nvSpPr>
        <p:spPr/>
        <p:txBody>
          <a:bodyPr/>
          <a:lstStyle/>
          <a:p>
            <a:r>
              <a:rPr lang="en-US" dirty="0"/>
              <a:t>EDA </a:t>
            </a:r>
          </a:p>
        </p:txBody>
      </p:sp>
      <p:sp>
        <p:nvSpPr>
          <p:cNvPr id="3" name="Content Placeholder 2">
            <a:extLst>
              <a:ext uri="{FF2B5EF4-FFF2-40B4-BE49-F238E27FC236}">
                <a16:creationId xmlns:a16="http://schemas.microsoft.com/office/drawing/2014/main" id="{AB726518-2A6D-BE1E-D313-D21621DC3F1D}"/>
              </a:ext>
            </a:extLst>
          </p:cNvPr>
          <p:cNvSpPr>
            <a:spLocks noGrp="1"/>
          </p:cNvSpPr>
          <p:nvPr>
            <p:ph idx="1"/>
          </p:nvPr>
        </p:nvSpPr>
        <p:spPr/>
        <p:txBody>
          <a:bodyPr>
            <a:normAutofit/>
          </a:bodyPr>
          <a:lstStyle/>
          <a:p>
            <a:pPr marL="0" indent="0">
              <a:buNone/>
            </a:pPr>
            <a:r>
              <a:rPr lang="en-US" sz="2000" dirty="0"/>
              <a:t>Exploratory Data Analysis (EDA) is an approach to analyze the data using visual techniques. It is used to discover trends, patterns, or to check assumptions with the help of statistical summary and graphical representations</a:t>
            </a:r>
          </a:p>
        </p:txBody>
      </p:sp>
    </p:spTree>
    <p:extLst>
      <p:ext uri="{BB962C8B-B14F-4D97-AF65-F5344CB8AC3E}">
        <p14:creationId xmlns:p14="http://schemas.microsoft.com/office/powerpoint/2010/main" val="161499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C38F-546B-7DED-35CC-F312B15AF4C1}"/>
              </a:ext>
            </a:extLst>
          </p:cNvPr>
          <p:cNvSpPr>
            <a:spLocks noGrp="1"/>
          </p:cNvSpPr>
          <p:nvPr>
            <p:ph type="title"/>
          </p:nvPr>
        </p:nvSpPr>
        <p:spPr/>
        <p:txBody>
          <a:bodyPr/>
          <a:lstStyle/>
          <a:p>
            <a:r>
              <a:rPr lang="en-US" sz="2800" dirty="0"/>
              <a:t>1</a:t>
            </a:r>
            <a:r>
              <a:rPr lang="en-US" dirty="0"/>
              <a:t>.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Checking relationship of Company with Price</a:t>
            </a:r>
            <a:endParaRPr lang="en-US" dirty="0"/>
          </a:p>
        </p:txBody>
      </p:sp>
      <p:pic>
        <p:nvPicPr>
          <p:cNvPr id="4" name="Content Placeholder 3">
            <a:extLst>
              <a:ext uri="{FF2B5EF4-FFF2-40B4-BE49-F238E27FC236}">
                <a16:creationId xmlns:a16="http://schemas.microsoft.com/office/drawing/2014/main" id="{00980D4C-42DD-1E59-14EA-F8E4AC73DBA2}"/>
              </a:ext>
            </a:extLst>
          </p:cNvPr>
          <p:cNvPicPr>
            <a:picLocks noGrp="1" noChangeAspect="1"/>
          </p:cNvPicPr>
          <p:nvPr>
            <p:ph idx="1"/>
          </p:nvPr>
        </p:nvPicPr>
        <p:blipFill>
          <a:blip r:embed="rId2"/>
          <a:stretch>
            <a:fillRect/>
          </a:stretch>
        </p:blipFill>
        <p:spPr>
          <a:xfrm>
            <a:off x="132522" y="2336800"/>
            <a:ext cx="11608904" cy="4130261"/>
          </a:xfrm>
          <a:prstGeom prst="rect">
            <a:avLst/>
          </a:prstGeom>
        </p:spPr>
      </p:pic>
    </p:spTree>
    <p:extLst>
      <p:ext uri="{BB962C8B-B14F-4D97-AF65-F5344CB8AC3E}">
        <p14:creationId xmlns:p14="http://schemas.microsoft.com/office/powerpoint/2010/main" val="290091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42AF-896F-00AF-76A8-0376475AC2FD}"/>
              </a:ext>
            </a:extLst>
          </p:cNvPr>
          <p:cNvSpPr>
            <a:spLocks noGrp="1"/>
          </p:cNvSpPr>
          <p:nvPr>
            <p:ph type="title"/>
          </p:nvPr>
        </p:nvSpPr>
        <p:spPr/>
        <p:txBody>
          <a:bodyPr/>
          <a:lstStyle/>
          <a:p>
            <a:r>
              <a:rPr lang="en-US" sz="2800" dirty="0"/>
              <a:t>2</a:t>
            </a:r>
            <a:r>
              <a:rPr lang="en-US" dirty="0"/>
              <a:t>.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Checking relationship of Year with Price</a:t>
            </a:r>
            <a:endParaRPr lang="en-US" dirty="0"/>
          </a:p>
        </p:txBody>
      </p:sp>
      <p:pic>
        <p:nvPicPr>
          <p:cNvPr id="4" name="Content Placeholder 3">
            <a:extLst>
              <a:ext uri="{FF2B5EF4-FFF2-40B4-BE49-F238E27FC236}">
                <a16:creationId xmlns:a16="http://schemas.microsoft.com/office/drawing/2014/main" id="{FF0B70E4-9C40-BAD5-1511-8279129F5FFC}"/>
              </a:ext>
            </a:extLst>
          </p:cNvPr>
          <p:cNvPicPr>
            <a:picLocks noGrp="1" noChangeAspect="1"/>
          </p:cNvPicPr>
          <p:nvPr>
            <p:ph idx="1"/>
          </p:nvPr>
        </p:nvPicPr>
        <p:blipFill>
          <a:blip r:embed="rId2"/>
          <a:stretch>
            <a:fillRect/>
          </a:stretch>
        </p:blipFill>
        <p:spPr>
          <a:xfrm>
            <a:off x="424070" y="2120348"/>
            <a:ext cx="10721008" cy="4611756"/>
          </a:xfrm>
          <a:prstGeom prst="rect">
            <a:avLst/>
          </a:prstGeom>
        </p:spPr>
      </p:pic>
    </p:spTree>
    <p:extLst>
      <p:ext uri="{BB962C8B-B14F-4D97-AF65-F5344CB8AC3E}">
        <p14:creationId xmlns:p14="http://schemas.microsoft.com/office/powerpoint/2010/main" val="80022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42AF-896F-00AF-76A8-0376475AC2FD}"/>
              </a:ext>
            </a:extLst>
          </p:cNvPr>
          <p:cNvSpPr>
            <a:spLocks noGrp="1"/>
          </p:cNvSpPr>
          <p:nvPr>
            <p:ph type="title"/>
          </p:nvPr>
        </p:nvSpPr>
        <p:spPr/>
        <p:txBody>
          <a:bodyPr>
            <a:normAutofit/>
          </a:bodyPr>
          <a:lstStyle/>
          <a:p>
            <a:r>
              <a:rPr lang="en-US" sz="2800" dirty="0"/>
              <a:t>3.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Checking relationship of </a:t>
            </a:r>
            <a:r>
              <a:rPr lang="en-US" sz="2800" b="1" dirty="0" err="1">
                <a:effectLst/>
                <a:latin typeface="Calibri" panose="020F0502020204030204" pitchFamily="34" charset="0"/>
                <a:ea typeface="Calibri" panose="020F0502020204030204" pitchFamily="34" charset="0"/>
                <a:cs typeface="Times New Roman" panose="02020603050405020304" pitchFamily="18" charset="0"/>
              </a:rPr>
              <a:t>kms_driven</a:t>
            </a:r>
            <a:r>
              <a:rPr lang="en-US" sz="2800" b="1" dirty="0">
                <a:effectLst/>
                <a:latin typeface="Calibri" panose="020F0502020204030204" pitchFamily="34" charset="0"/>
                <a:ea typeface="Calibri" panose="020F0502020204030204" pitchFamily="34" charset="0"/>
                <a:cs typeface="Times New Roman" panose="02020603050405020304" pitchFamily="18" charset="0"/>
              </a:rPr>
              <a:t> with Price</a:t>
            </a:r>
            <a:endParaRPr lang="en-US" sz="2800" dirty="0"/>
          </a:p>
        </p:txBody>
      </p:sp>
      <p:pic>
        <p:nvPicPr>
          <p:cNvPr id="4" name="Content Placeholder 3">
            <a:extLst>
              <a:ext uri="{FF2B5EF4-FFF2-40B4-BE49-F238E27FC236}">
                <a16:creationId xmlns:a16="http://schemas.microsoft.com/office/drawing/2014/main" id="{2F325F9F-7A31-40EA-B6E0-A677C44292BD}"/>
              </a:ext>
            </a:extLst>
          </p:cNvPr>
          <p:cNvPicPr>
            <a:picLocks noGrp="1" noChangeAspect="1"/>
          </p:cNvPicPr>
          <p:nvPr>
            <p:ph idx="1"/>
          </p:nvPr>
        </p:nvPicPr>
        <p:blipFill>
          <a:blip r:embed="rId2"/>
          <a:stretch>
            <a:fillRect/>
          </a:stretch>
        </p:blipFill>
        <p:spPr>
          <a:xfrm>
            <a:off x="198784" y="2292626"/>
            <a:ext cx="10694504" cy="4452731"/>
          </a:xfrm>
          <a:prstGeom prst="rect">
            <a:avLst/>
          </a:prstGeom>
        </p:spPr>
      </p:pic>
    </p:spTree>
    <p:extLst>
      <p:ext uri="{BB962C8B-B14F-4D97-AF65-F5344CB8AC3E}">
        <p14:creationId xmlns:p14="http://schemas.microsoft.com/office/powerpoint/2010/main" val="25433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42AF-896F-00AF-76A8-0376475AC2FD}"/>
              </a:ext>
            </a:extLst>
          </p:cNvPr>
          <p:cNvSpPr>
            <a:spLocks noGrp="1"/>
          </p:cNvSpPr>
          <p:nvPr>
            <p:ph type="title"/>
          </p:nvPr>
        </p:nvSpPr>
        <p:spPr/>
        <p:txBody>
          <a:bodyPr>
            <a:normAutofit/>
          </a:bodyPr>
          <a:lstStyle/>
          <a:p>
            <a:r>
              <a:rPr lang="en-US" sz="2800" dirty="0"/>
              <a:t>4.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Checking relationship of Fuel Type with Price</a:t>
            </a:r>
            <a:endParaRPr lang="en-US" sz="2800" b="1" dirty="0"/>
          </a:p>
        </p:txBody>
      </p:sp>
      <p:pic>
        <p:nvPicPr>
          <p:cNvPr id="4" name="Content Placeholder 3">
            <a:extLst>
              <a:ext uri="{FF2B5EF4-FFF2-40B4-BE49-F238E27FC236}">
                <a16:creationId xmlns:a16="http://schemas.microsoft.com/office/drawing/2014/main" id="{F52528E9-13E4-8237-6EC8-0EC20F58B1C3}"/>
              </a:ext>
            </a:extLst>
          </p:cNvPr>
          <p:cNvPicPr>
            <a:picLocks noGrp="1" noChangeAspect="1"/>
          </p:cNvPicPr>
          <p:nvPr>
            <p:ph idx="1"/>
          </p:nvPr>
        </p:nvPicPr>
        <p:blipFill>
          <a:blip r:embed="rId2"/>
          <a:stretch>
            <a:fillRect/>
          </a:stretch>
        </p:blipFill>
        <p:spPr>
          <a:xfrm>
            <a:off x="397565" y="2160104"/>
            <a:ext cx="10813774" cy="4572000"/>
          </a:xfrm>
          <a:prstGeom prst="rect">
            <a:avLst/>
          </a:prstGeom>
        </p:spPr>
      </p:pic>
    </p:spTree>
    <p:extLst>
      <p:ext uri="{BB962C8B-B14F-4D97-AF65-F5344CB8AC3E}">
        <p14:creationId xmlns:p14="http://schemas.microsoft.com/office/powerpoint/2010/main" val="224903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42AF-896F-00AF-76A8-0376475AC2FD}"/>
              </a:ext>
            </a:extLst>
          </p:cNvPr>
          <p:cNvSpPr>
            <a:spLocks noGrp="1"/>
          </p:cNvSpPr>
          <p:nvPr>
            <p:ph type="title"/>
          </p:nvPr>
        </p:nvSpPr>
        <p:spPr/>
        <p:txBody>
          <a:bodyPr>
            <a:normAutofit/>
          </a:bodyPr>
          <a:lstStyle/>
          <a:p>
            <a:r>
              <a:rPr lang="en-US" sz="2800" dirty="0"/>
              <a:t>5.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Relationship of Price with </a:t>
            </a:r>
            <a:r>
              <a:rPr lang="en-US" sz="2800" b="1" dirty="0" err="1">
                <a:effectLst/>
                <a:latin typeface="Calibri" panose="020F0502020204030204" pitchFamily="34" charset="0"/>
                <a:ea typeface="Calibri" panose="020F0502020204030204" pitchFamily="34" charset="0"/>
                <a:cs typeface="Times New Roman" panose="02020603050405020304" pitchFamily="18" charset="0"/>
              </a:rPr>
              <a:t>FuelType</a:t>
            </a:r>
            <a:r>
              <a:rPr lang="en-US" sz="2800" b="1" dirty="0">
                <a:effectLst/>
                <a:latin typeface="Calibri" panose="020F0502020204030204" pitchFamily="34" charset="0"/>
                <a:ea typeface="Calibri" panose="020F0502020204030204" pitchFamily="34" charset="0"/>
                <a:cs typeface="Times New Roman" panose="02020603050405020304" pitchFamily="18" charset="0"/>
              </a:rPr>
              <a:t>, Year and Company      	mixed</a:t>
            </a:r>
            <a:endParaRPr lang="en-US" sz="2800" dirty="0"/>
          </a:p>
        </p:txBody>
      </p:sp>
      <p:pic>
        <p:nvPicPr>
          <p:cNvPr id="4" name="Content Placeholder 3">
            <a:extLst>
              <a:ext uri="{FF2B5EF4-FFF2-40B4-BE49-F238E27FC236}">
                <a16:creationId xmlns:a16="http://schemas.microsoft.com/office/drawing/2014/main" id="{6F264EC0-DC8E-0231-2AEB-E9E21DF8A1FA}"/>
              </a:ext>
            </a:extLst>
          </p:cNvPr>
          <p:cNvPicPr>
            <a:picLocks noGrp="1" noChangeAspect="1"/>
          </p:cNvPicPr>
          <p:nvPr>
            <p:ph idx="1"/>
          </p:nvPr>
        </p:nvPicPr>
        <p:blipFill>
          <a:blip r:embed="rId2"/>
          <a:stretch>
            <a:fillRect/>
          </a:stretch>
        </p:blipFill>
        <p:spPr>
          <a:xfrm>
            <a:off x="463827" y="2336800"/>
            <a:ext cx="11012556" cy="4329043"/>
          </a:xfrm>
          <a:prstGeom prst="rect">
            <a:avLst/>
          </a:prstGeom>
        </p:spPr>
      </p:pic>
    </p:spTree>
    <p:extLst>
      <p:ext uri="{BB962C8B-B14F-4D97-AF65-F5344CB8AC3E}">
        <p14:creationId xmlns:p14="http://schemas.microsoft.com/office/powerpoint/2010/main" val="684917746"/>
      </p:ext>
    </p:extLst>
  </p:cSld>
  <p:clrMapOvr>
    <a:masterClrMapping/>
  </p:clrMapOvr>
</p:sld>
</file>

<file path=ppt/theme/theme1.xml><?xml version="1.0" encoding="utf-8"?>
<a:theme xmlns:a="http://schemas.openxmlformats.org/drawingml/2006/main" name="Berli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
  <TotalTime>13</TotalTime>
  <Words>287</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Georgia</vt:lpstr>
      <vt:lpstr>Trebuchet MS</vt:lpstr>
      <vt:lpstr>Berlin</vt:lpstr>
      <vt:lpstr>CAR PRICE  PREDICTION </vt:lpstr>
      <vt:lpstr>Use Cases</vt:lpstr>
      <vt:lpstr>Dataset</vt:lpstr>
      <vt:lpstr>EDA </vt:lpstr>
      <vt:lpstr>1. Checking relationship of Company with Price</vt:lpstr>
      <vt:lpstr>2. Checking relationship of Year with Price</vt:lpstr>
      <vt:lpstr>3. Checking relationship of kms_driven with Price</vt:lpstr>
      <vt:lpstr>4. Checking relationship of Fuel Type with Price</vt:lpstr>
      <vt:lpstr>5. Relationship of Price with FuelType, Year and Company       mixed</vt:lpstr>
      <vt:lpstr>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dc:title>
  <dc:creator>Ayesha Younus</dc:creator>
  <cp:lastModifiedBy>Ayesha Younus</cp:lastModifiedBy>
  <cp:revision>1</cp:revision>
  <dcterms:created xsi:type="dcterms:W3CDTF">2022-11-10T17:23:35Z</dcterms:created>
  <dcterms:modified xsi:type="dcterms:W3CDTF">2022-11-10T17:37:18Z</dcterms:modified>
</cp:coreProperties>
</file>