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8" r:id="rId2"/>
    <p:sldId id="256" r:id="rId3"/>
    <p:sldId id="257" r:id="rId4"/>
    <p:sldId id="269" r:id="rId5"/>
    <p:sldId id="270" r:id="rId6"/>
    <p:sldId id="275" r:id="rId7"/>
    <p:sldId id="278" r:id="rId8"/>
    <p:sldId id="281" r:id="rId9"/>
    <p:sldId id="286" r:id="rId10"/>
    <p:sldId id="282" r:id="rId11"/>
    <p:sldId id="283" r:id="rId12"/>
    <p:sldId id="287" r:id="rId13"/>
    <p:sldId id="290" r:id="rId14"/>
    <p:sldId id="284" r:id="rId15"/>
    <p:sldId id="288" r:id="rId16"/>
    <p:sldId id="289" r:id="rId17"/>
    <p:sldId id="291" r:id="rId18"/>
    <p:sldId id="267" r:id="rId19"/>
    <p:sldId id="260" r:id="rId20"/>
    <p:sldId id="25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F58A"/>
    <a:srgbClr val="FFFF99"/>
    <a:srgbClr val="E2DB82"/>
    <a:srgbClr val="F0AAC5"/>
    <a:srgbClr val="BBB1DE"/>
    <a:srgbClr val="800000"/>
    <a:srgbClr val="9933FF"/>
    <a:srgbClr val="76581C"/>
    <a:srgbClr val="0E1004"/>
    <a:srgbClr val="CDD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C4A1F-42A7-E15C-89E4-C5B999EE7536}" v="93" dt="2025-05-10T04:21:05.408"/>
    <p1510:client id="{1CFC9DE7-63CD-4257-9DB7-ED45EAEE80FC}" v="3" dt="2025-05-09T21:53:28.532"/>
    <p1510:client id="{2D8B7437-3929-33B7-D920-B553F8E188D8}" v="172" dt="2025-05-10T04:21:24.372"/>
    <p1510:client id="{3C07504A-A30E-1FDB-D681-0ED2A6BB7D1D}" v="9" dt="2025-05-09T20:21:26.153"/>
    <p1510:client id="{537BE200-62A7-4105-BF13-7A8D8F016154}" v="6" dt="2025-05-09T20:52:55.226"/>
    <p1510:client id="{6CC00BDB-3EBA-CF40-3D91-0EBF571EC2EA}" v="3" dt="2025-05-09T21:56:56.339"/>
    <p1510:client id="{84F41AAF-B74B-448A-07EF-222153D160A2}" v="14" dt="2025-05-10T04:43:39.554"/>
    <p1510:client id="{B1097E1B-803F-43F4-2E92-5A92953860D3}" v="883" dt="2025-05-09T21:48:30.312"/>
    <p1510:client id="{DCD7676B-8352-4910-BBF7-21B53B5614AC}" v="6" dt="2025-05-09T20:33:36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489-50B8-47E6-8213-7C6902221EB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CA11-5821-47E0-BD46-777341B1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0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489-50B8-47E6-8213-7C6902221EB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CA11-5821-47E0-BD46-777341B1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52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489-50B8-47E6-8213-7C6902221EB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CA11-5821-47E0-BD46-777341B1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55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489-50B8-47E6-8213-7C6902221EB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CA11-5821-47E0-BD46-777341B120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7036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489-50B8-47E6-8213-7C6902221EB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CA11-5821-47E0-BD46-777341B1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85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489-50B8-47E6-8213-7C6902221EB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CA11-5821-47E0-BD46-777341B1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66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489-50B8-47E6-8213-7C6902221EB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CA11-5821-47E0-BD46-777341B1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84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489-50B8-47E6-8213-7C6902221EB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CA11-5821-47E0-BD46-777341B1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503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489-50B8-47E6-8213-7C6902221EB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CA11-5821-47E0-BD46-777341B1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886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580D-68BE-DD93-5FA5-7456CA7D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8268-D990-B0F3-5A47-817A3C6E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5EB10-F12F-B258-A5D4-0C857EE0C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489-50B8-47E6-8213-7C6902221EB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C8E49-CD0D-4384-A1D8-21A1BDCEA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8EF23-7852-201D-51B4-9E6BCEB77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CA11-5821-47E0-BD46-777341B1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1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489-50B8-47E6-8213-7C6902221EB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CA11-5821-47E0-BD46-777341B1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1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489-50B8-47E6-8213-7C6902221EB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CA11-5821-47E0-BD46-777341B1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3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489-50B8-47E6-8213-7C6902221EB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CA11-5821-47E0-BD46-777341B1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58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489-50B8-47E6-8213-7C6902221EB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CA11-5821-47E0-BD46-777341B1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9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489-50B8-47E6-8213-7C6902221EB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CA11-5821-47E0-BD46-777341B1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3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489-50B8-47E6-8213-7C6902221EB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CA11-5821-47E0-BD46-777341B1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50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489-50B8-47E6-8213-7C6902221EB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CA11-5821-47E0-BD46-777341B1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9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4489-50B8-47E6-8213-7C6902221EB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ACA11-5821-47E0-BD46-777341B1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7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D744489-50B8-47E6-8213-7C6902221EBE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0FACA11-5821-47E0-BD46-777341B12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51000">
              <a:srgbClr val="E1A1DD"/>
            </a:gs>
            <a:gs pos="100000">
              <a:schemeClr val="accent3">
                <a:lumMod val="7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780A18-1CE3-7AB4-E834-6460BFC78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68679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4809117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B844-D022-9C29-57CC-4D617D41D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22222"/>
            <a:ext cx="10364451" cy="8856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test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56AE9-A567-F4EA-CB3B-123895C12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529255"/>
            <a:ext cx="11002884" cy="487978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*FROM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LabTest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Test_Name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LIKE '%Blood%';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A103C3-492B-39A2-4C78-B8CE0FFD8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174" y="2784741"/>
            <a:ext cx="10766323" cy="348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094338"/>
      </p:ext>
    </p:extLst>
  </p:cSld>
  <p:clrMapOvr>
    <a:masterClrMapping/>
  </p:clrMapOvr>
  <p:transition spd="slow">
    <p:wheel spokes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59000">
              <a:schemeClr val="bg1">
                <a:lumMod val="85000"/>
              </a:schemeClr>
            </a:gs>
            <a:gs pos="0">
              <a:srgbClr val="FFFF99"/>
            </a:gs>
            <a:gs pos="100000">
              <a:schemeClr val="tx2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580D-38D3-4822-8185-E23172A2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99627"/>
            <a:ext cx="10364451" cy="114339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Surgery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15C74-6F9A-A921-5484-1C3E2B60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152311"/>
            <a:ext cx="10364452" cy="463888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SELECT * FROM Surgery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WHERE Outcome = 'Successful'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LIMIT 3;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07C30A-F784-0393-9D75-608A2CD22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69" y="3679441"/>
            <a:ext cx="10011062" cy="144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69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9BA9-1E5A-C93A-106F-842242D0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75734"/>
            <a:ext cx="10364451" cy="885664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Ward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43212-DD70-434A-2A09-9E46E228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069634"/>
            <a:ext cx="10364452" cy="52879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900" dirty="0">
                <a:latin typeface="Times New Roman"/>
                <a:ea typeface="+mn-lt"/>
                <a:cs typeface="+mn-lt"/>
              </a:rPr>
              <a:t>SELECT </a:t>
            </a:r>
            <a:r>
              <a:rPr lang="en-US" sz="1900" dirty="0" err="1">
                <a:latin typeface="Times New Roman"/>
                <a:ea typeface="+mn-lt"/>
                <a:cs typeface="+mn-lt"/>
              </a:rPr>
              <a:t>Ward_Name</a:t>
            </a:r>
            <a:r>
              <a:rPr lang="en-US" sz="1900" dirty="0">
                <a:latin typeface="Times New Roman"/>
                <a:ea typeface="+mn-lt"/>
                <a:cs typeface="+mn-lt"/>
              </a:rPr>
              <a:t>, </a:t>
            </a:r>
            <a:r>
              <a:rPr lang="en-US" sz="1900" dirty="0" err="1">
                <a:latin typeface="Times New Roman"/>
                <a:ea typeface="+mn-lt"/>
                <a:cs typeface="+mn-lt"/>
              </a:rPr>
              <a:t>Number_of_Beds</a:t>
            </a:r>
            <a:r>
              <a:rPr lang="en-US" sz="1900" dirty="0">
                <a:latin typeface="Times New Roman"/>
                <a:ea typeface="+mn-lt"/>
                <a:cs typeface="+mn-lt"/>
              </a:rPr>
              <a:t>,  </a:t>
            </a:r>
            <a:r>
              <a:rPr lang="en-US" sz="1900" dirty="0" err="1">
                <a:latin typeface="Times New Roman"/>
                <a:ea typeface="+mn-lt"/>
                <a:cs typeface="+mn-lt"/>
              </a:rPr>
              <a:t>Occupied_Beds</a:t>
            </a:r>
            <a:r>
              <a:rPr lang="en-US" sz="1900" dirty="0">
                <a:latin typeface="Times New Roman"/>
                <a:ea typeface="+mn-lt"/>
                <a:cs typeface="+mn-lt"/>
              </a:rPr>
              <a:t>, </a:t>
            </a:r>
            <a:endParaRPr lang="en-US" sz="19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900" dirty="0">
                <a:latin typeface="Times New Roman"/>
                <a:ea typeface="+mn-lt"/>
                <a:cs typeface="+mn-lt"/>
              </a:rPr>
              <a:t> (</a:t>
            </a:r>
            <a:r>
              <a:rPr lang="en-US" sz="1900" dirty="0" err="1">
                <a:latin typeface="Times New Roman"/>
                <a:ea typeface="+mn-lt"/>
                <a:cs typeface="+mn-lt"/>
              </a:rPr>
              <a:t>Number_of_Beds</a:t>
            </a:r>
            <a:r>
              <a:rPr lang="en-US" sz="1900" dirty="0">
                <a:latin typeface="Times New Roman"/>
                <a:ea typeface="+mn-lt"/>
                <a:cs typeface="+mn-lt"/>
              </a:rPr>
              <a:t> - </a:t>
            </a:r>
            <a:r>
              <a:rPr lang="en-US" sz="1900" dirty="0" err="1">
                <a:latin typeface="Times New Roman"/>
                <a:ea typeface="+mn-lt"/>
                <a:cs typeface="+mn-lt"/>
              </a:rPr>
              <a:t>Occupied_Beds</a:t>
            </a:r>
            <a:r>
              <a:rPr lang="en-US" sz="1900" dirty="0">
                <a:latin typeface="Times New Roman"/>
                <a:ea typeface="+mn-lt"/>
                <a:cs typeface="+mn-lt"/>
              </a:rPr>
              <a:t>) AS </a:t>
            </a:r>
            <a:r>
              <a:rPr lang="en-US" sz="1900" dirty="0" err="1">
                <a:latin typeface="Times New Roman"/>
                <a:ea typeface="+mn-lt"/>
                <a:cs typeface="+mn-lt"/>
              </a:rPr>
              <a:t>Remaining_Available_Beds</a:t>
            </a:r>
            <a:endParaRPr lang="en-US" sz="19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900" dirty="0">
                <a:latin typeface="Times New Roman"/>
                <a:ea typeface="+mn-lt"/>
                <a:cs typeface="+mn-lt"/>
              </a:rPr>
              <a:t>FROM Ward;</a:t>
            </a:r>
          </a:p>
          <a:p>
            <a:pPr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 descr="A screenshot of a data&#10;&#10;AI-generated content may be incorrect.">
            <a:extLst>
              <a:ext uri="{FF2B5EF4-FFF2-40B4-BE49-F238E27FC236}">
                <a16:creationId xmlns:a16="http://schemas.microsoft.com/office/drawing/2014/main" id="{13793CDE-8F14-1B3A-BD6E-B50A1A8E7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3" y="2459421"/>
            <a:ext cx="10364451" cy="390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0481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FDBD9-C34B-9079-F8FC-A60485AA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94" y="457201"/>
            <a:ext cx="10364451" cy="83557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MEDICINESTORE Table</a:t>
            </a:r>
          </a:p>
        </p:txBody>
      </p:sp>
      <p:pic>
        <p:nvPicPr>
          <p:cNvPr id="5" name="Content Placeholder 4" descr="A screenshot of a data&#10;&#10;AI-generated content may be incorrect.">
            <a:extLst>
              <a:ext uri="{FF2B5EF4-FFF2-40B4-BE49-F238E27FC236}">
                <a16:creationId xmlns:a16="http://schemas.microsoft.com/office/drawing/2014/main" id="{6447FB0E-B854-E21A-4F57-B97349CC0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3271" y="2953941"/>
            <a:ext cx="10089931" cy="363902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280949-1254-42BF-3E22-FE6AB3AC3727}"/>
              </a:ext>
            </a:extLst>
          </p:cNvPr>
          <p:cNvSpPr txBox="1"/>
          <p:nvPr/>
        </p:nvSpPr>
        <p:spPr>
          <a:xfrm>
            <a:off x="1233271" y="1248359"/>
            <a:ext cx="819327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</a:rPr>
              <a:t>ALTER TABLE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MedicineStore</a:t>
            </a:r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RENAME TO Pharmacy;</a:t>
            </a:r>
          </a:p>
          <a:p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ALTER TABLE Pharmacy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RENAME COLUMN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Suggested_By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TO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Prescribed_By</a:t>
            </a:r>
            <a:r>
              <a:rPr lang="en-US" sz="2000" dirty="0">
                <a:latin typeface="Times New Roman"/>
                <a:ea typeface="+mn-lt"/>
                <a:cs typeface="+mn-lt"/>
              </a:rPr>
              <a:t>;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2260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0AAC5"/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F7F6-62E1-C206-C227-B5B4575C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35" y="469557"/>
            <a:ext cx="10364451" cy="54585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Vaccination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A85E6-CA94-3C0E-C2A5-30E3D6A93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347661"/>
            <a:ext cx="10364452" cy="50407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SELECT * FROM Vaccination </a:t>
            </a:r>
            <a:endParaRPr lang="en-US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WHERE Vaccine_Name IN ('Hepatitis B', 'HPV', 'MMR') </a:t>
            </a: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  AND </a:t>
            </a:r>
            <a:r>
              <a:rPr lang="en-US" err="1">
                <a:latin typeface="Times New Roman"/>
                <a:ea typeface="+mn-lt"/>
                <a:cs typeface="+mn-lt"/>
              </a:rPr>
              <a:t>Next_Date</a:t>
            </a:r>
            <a:r>
              <a:rPr lang="en-US">
                <a:latin typeface="Times New Roman"/>
                <a:ea typeface="+mn-lt"/>
                <a:cs typeface="+mn-lt"/>
              </a:rPr>
              <a:t> &gt;= CURRENT_DATE;</a:t>
            </a:r>
          </a:p>
          <a:p>
            <a:pPr marL="0" indent="0">
              <a:buNone/>
            </a:pP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B5A63B-F0CC-2884-E7F2-57AF69EBA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43" y="3128834"/>
            <a:ext cx="9885236" cy="24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19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C163-0230-F3FA-6CF0-E1B03D544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62116"/>
            <a:ext cx="10364451" cy="106493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/>
                <a:ea typeface="+mj-lt"/>
                <a:cs typeface="+mj-lt"/>
              </a:rPr>
              <a:t>Billing Table</a:t>
            </a:r>
            <a:endParaRPr lang="en-US" sz="2800" dirty="0">
              <a:latin typeface="Times New Roman"/>
              <a:cs typeface="Times New Roman"/>
            </a:endParaRP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1E27BCD-2FCF-5200-A716-15D4759FB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3365" y="3706491"/>
            <a:ext cx="4067504" cy="1350186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A13BC9-D92E-8C16-1D4D-FA0ADBE24BC2}"/>
              </a:ext>
            </a:extLst>
          </p:cNvPr>
          <p:cNvSpPr txBox="1"/>
          <p:nvPr/>
        </p:nvSpPr>
        <p:spPr>
          <a:xfrm>
            <a:off x="1658251" y="1862371"/>
            <a:ext cx="8507635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ea typeface="+mn-lt"/>
                <a:cs typeface="+mn-lt"/>
              </a:rPr>
              <a:t>SELECT COUNT(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Patient_ID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) FROM Billing WHERE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Total_Amount</a:t>
            </a:r>
            <a:r>
              <a:rPr lang="en-US" sz="2000" dirty="0">
                <a:latin typeface="Times New Roman"/>
                <a:ea typeface="+mn-lt"/>
                <a:cs typeface="+mn-lt"/>
              </a:rPr>
              <a:t>&gt;1000 AND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Total_Amount</a:t>
            </a:r>
            <a:r>
              <a:rPr lang="en-US" sz="2000" dirty="0">
                <a:latin typeface="Times New Roman"/>
                <a:ea typeface="+mn-lt"/>
                <a:cs typeface="+mn-lt"/>
              </a:rPr>
              <a:t>&lt;2100;</a:t>
            </a:r>
            <a:endParaRPr lang="en-US" sz="2000" dirty="0">
              <a:latin typeface="Times New Roman"/>
              <a:cs typeface="Times New Roman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76061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60000"/>
                <a:lumOff val="40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AB70-F88A-0FB9-EF5A-D9BC534AC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52440"/>
            <a:ext cx="10364451" cy="906259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Times New Roman"/>
                <a:cs typeface="Times New Roman"/>
              </a:rPr>
              <a:t>Hospitalasset</a:t>
            </a:r>
            <a:r>
              <a:rPr lang="en-US" sz="2800" dirty="0">
                <a:latin typeface="Times New Roman"/>
                <a:cs typeface="Times New Roman"/>
              </a:rPr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40DD4-3231-747C-4602-D7199151C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295312"/>
            <a:ext cx="10364452" cy="44958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SELECT </a:t>
            </a:r>
            <a:r>
              <a:rPr lang="en-US" dirty="0" err="1">
                <a:latin typeface="Times New Roman"/>
                <a:ea typeface="+mn-lt"/>
                <a:cs typeface="+mn-lt"/>
              </a:rPr>
              <a:t>Asset_Name</a:t>
            </a:r>
            <a:r>
              <a:rPr lang="en-US" dirty="0">
                <a:latin typeface="Times New Roman"/>
                <a:ea typeface="+mn-lt"/>
                <a:cs typeface="+mn-lt"/>
              </a:rPr>
              <a:t>, Cost, Cost + 1000 AS </a:t>
            </a:r>
            <a:r>
              <a:rPr lang="en-US" dirty="0" err="1">
                <a:latin typeface="Times New Roman"/>
                <a:ea typeface="+mn-lt"/>
                <a:cs typeface="+mn-lt"/>
              </a:rPr>
              <a:t>Increased_Cost</a:t>
            </a:r>
            <a:r>
              <a:rPr lang="en-US" dirty="0">
                <a:latin typeface="Times New Roman"/>
                <a:ea typeface="+mn-lt"/>
                <a:cs typeface="+mn-lt"/>
              </a:rPr>
              <a:t> FROM </a:t>
            </a:r>
            <a:r>
              <a:rPr lang="en-US" dirty="0" err="1">
                <a:latin typeface="Times New Roman"/>
                <a:ea typeface="+mn-lt"/>
                <a:cs typeface="+mn-lt"/>
              </a:rPr>
              <a:t>HospitalAsset</a:t>
            </a:r>
            <a:r>
              <a:rPr lang="en-US" dirty="0">
                <a:latin typeface="Times New Roman"/>
                <a:ea typeface="+mn-lt"/>
                <a:cs typeface="+mn-lt"/>
              </a:rPr>
              <a:t>;</a:t>
            </a:r>
          </a:p>
          <a:p>
            <a:pPr marL="0" indent="0">
              <a:buNone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1C10524-8009-07C9-D051-E97C11227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317" y="2128345"/>
            <a:ext cx="8844455" cy="434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095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692393-09A1-DFF3-C7EB-B7DDF4BC33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72762305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AE4800D-0B70-A2D0-438F-4C078829994D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330674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accent1">
                <a:lumMod val="40000"/>
                <a:lumOff val="60000"/>
              </a:schemeClr>
            </a:gs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5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E1DDC6-DDA9-4921-A70B-E7D569EDE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BF25-EC85-605E-E97A-0904472FF6F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12EBC-A92D-BF09-23B6-825D00426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2051783"/>
            <a:ext cx="10364452" cy="34241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cap="none" dirty="0">
                <a:latin typeface="Times New Roman"/>
                <a:ea typeface="+mn-lt"/>
                <a:cs typeface="Times New Roman"/>
              </a:rPr>
              <a:t>This hospital management system project using </a:t>
            </a:r>
            <a:r>
              <a:rPr lang="en-US" sz="2400" cap="none" dirty="0" err="1">
                <a:latin typeface="Times New Roman"/>
                <a:ea typeface="+mn-lt"/>
                <a:cs typeface="Times New Roman"/>
              </a:rPr>
              <a:t>sql</a:t>
            </a:r>
            <a:r>
              <a:rPr lang="en-US" sz="2400" cap="none" dirty="0">
                <a:latin typeface="Times New Roman"/>
                <a:ea typeface="+mn-lt"/>
                <a:cs typeface="Times New Roman"/>
              </a:rPr>
              <a:t> helped us understand how to organize and manage hospital data properly. We created different tables for doctors, patients, staff, billing, appointments, and more. By using </a:t>
            </a:r>
            <a:r>
              <a:rPr lang="en-US" sz="2400" cap="none" dirty="0" err="1">
                <a:latin typeface="Times New Roman"/>
                <a:ea typeface="+mn-lt"/>
                <a:cs typeface="Times New Roman"/>
              </a:rPr>
              <a:t>sql</a:t>
            </a:r>
            <a:r>
              <a:rPr lang="en-US" sz="2400" cap="none" dirty="0">
                <a:latin typeface="Times New Roman"/>
                <a:ea typeface="+mn-lt"/>
                <a:cs typeface="Times New Roman"/>
              </a:rPr>
              <a:t> queries, we learned how to insert, update, delete, and search information easily. This project showed us how databases help hospitals run smoothly by keeping all records safe, accurate, and well-connected.</a:t>
            </a:r>
            <a:endParaRPr lang="en-US" sz="2400" cap="none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341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chemeClr val="accent6">
                <a:lumMod val="60000"/>
                <a:lumOff val="40000"/>
              </a:schemeClr>
            </a:gs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56000">
              <a:srgbClr val="2788AE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4D0D88-41F9-AF87-5B2A-31F04061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2362199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7658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</a:t>
            </a:r>
            <a:br>
              <a:rPr lang="en-US" sz="4000" dirty="0">
                <a:solidFill>
                  <a:srgbClr val="0E10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solidFill>
                  <a:srgbClr val="0E10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E10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 : </a:t>
            </a:r>
            <a:r>
              <a:rPr lang="en-US" dirty="0" err="1">
                <a:solidFill>
                  <a:srgbClr val="0E10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Team_Tetra</a:t>
            </a:r>
            <a:br>
              <a:rPr lang="en-US" sz="4000" dirty="0">
                <a:solidFill>
                  <a:srgbClr val="0E100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rgbClr val="0E100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A385FA-FE23-87CC-A2C0-7D8186B1BB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44716" y="3301794"/>
            <a:ext cx="5106026" cy="29800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From</a:t>
            </a:r>
          </a:p>
          <a:p>
            <a:pPr marL="0" indent="0">
              <a:buNone/>
            </a:pPr>
            <a:endParaRPr lang="en-US" sz="26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Ayesha Rahman (23101166)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Mariam Akhter Jahan (23101167)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Proma Das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(23101169)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Shah Iqra (23101180)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: D1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ED9E51-96F1-7F18-4B7C-1E8593052D7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550742" y="3298105"/>
            <a:ext cx="5105400" cy="2895288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from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Alif Ruslan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pacific</a:t>
            </a:r>
          </a:p>
        </p:txBody>
      </p:sp>
    </p:spTree>
    <p:extLst>
      <p:ext uri="{BB962C8B-B14F-4D97-AF65-F5344CB8AC3E}">
        <p14:creationId xmlns:p14="http://schemas.microsoft.com/office/powerpoint/2010/main" val="215370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:randomBar dir="vert"/>
      </p:transition>
    </mc:Choice>
    <mc:Fallback xmlns="">
      <p:transition spd="slow">
        <p:randomBar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92D050"/>
            </a:gs>
            <a:gs pos="0">
              <a:schemeClr val="accent6">
                <a:lumMod val="60000"/>
                <a:lumOff val="40000"/>
              </a:schemeClr>
            </a:gs>
            <a:gs pos="51000">
              <a:schemeClr val="accent1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F70A9-3866-0E5D-5DE8-94BB037B5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076600-D28C-6905-5051-743149769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468679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96087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9D63F-EB74-C19E-320D-DE19C651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413" y="401128"/>
            <a:ext cx="10589341" cy="664593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accent1">
                    <a:lumMod val="50000"/>
                  </a:schemeClr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336AA-414B-37CD-ADA6-B0F0CE5C3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3" y="1312605"/>
            <a:ext cx="10589342" cy="48843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Hospital Management Database System designed to streamline hospital operations and enhance patient care through efficient, structured data management.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Necessity of the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Characteristics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Intended Users of the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and Research Use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for Humanitarian and Public Health Services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Benefits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128291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lumMod val="65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42C88-F7C9-854C-48FA-E6A5436C7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64555"/>
            <a:ext cx="10364451" cy="669421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49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7175F-710E-CE15-9BF0-A72F86BA7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066712"/>
            <a:ext cx="10250754" cy="5630649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12 tables in this database</a:t>
            </a:r>
          </a:p>
          <a:p>
            <a:pPr marL="0" indent="0">
              <a:buNone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Department</a:t>
            </a:r>
            <a:r>
              <a:rPr lang="en-US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– Info on medical departments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Doctor</a:t>
            </a:r>
            <a:r>
              <a:rPr lang="en-US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– Doctor roles and details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Staff</a:t>
            </a:r>
            <a:r>
              <a:rPr lang="en-US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– Staff identification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Patient</a:t>
            </a:r>
            <a:r>
              <a:rPr lang="en-US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– Patient records and history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Appointment</a:t>
            </a:r>
            <a:r>
              <a:rPr lang="en-US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– Patient-doctor scheduling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b="1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LabTest</a:t>
            </a:r>
            <a:r>
              <a:rPr lang="en-US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– Medical test records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Surgery</a:t>
            </a:r>
            <a:r>
              <a:rPr lang="en-US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– Surgical procedure tracking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Ward</a:t>
            </a:r>
            <a:r>
              <a:rPr lang="en-US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– Ward-based patient info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b="1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MedicalStore</a:t>
            </a:r>
            <a:r>
              <a:rPr lang="en-US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– Medicine and stock details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Vaccination</a:t>
            </a:r>
            <a:r>
              <a:rPr lang="en-US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– Patient immunization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b="1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Billing</a:t>
            </a:r>
            <a:r>
              <a:rPr lang="en-US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– Service charges and payments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r>
              <a:rPr lang="en-US" b="1" cap="none" dirty="0" err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HospitalAsset</a:t>
            </a:r>
            <a:r>
              <a:rPr lang="en-US" cap="none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– Equipment and asset tracking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rgbClr val="000000"/>
              </a:buClr>
              <a:buFont typeface="Wingdings" panose="05000000000000000000" pitchFamily="2" charset="2"/>
              <a:buChar char="Ø"/>
            </a:pP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5935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B1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3FD7-819C-8B90-24BB-FBE600AC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361923"/>
            <a:ext cx="10364451" cy="1111303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Department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0E236-6477-0EF5-74F1-5F068E833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473226"/>
            <a:ext cx="10364452" cy="43179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Times New Roman"/>
                <a:cs typeface="Arial"/>
              </a:rPr>
              <a:t>SELECT * FROM Department</a:t>
            </a:r>
            <a:r>
              <a:rPr lang="en-US" sz="1300" dirty="0">
                <a:latin typeface="Times New Roman"/>
                <a:cs typeface="Arial"/>
              </a:rPr>
              <a:t>;</a:t>
            </a:r>
          </a:p>
          <a:p>
            <a:endParaRPr lang="en-US" sz="1300" dirty="0">
              <a:latin typeface="Times New Roman"/>
              <a:cs typeface="Arial"/>
            </a:endParaRPr>
          </a:p>
          <a:p>
            <a:pPr marL="0" indent="0">
              <a:buNone/>
            </a:pPr>
            <a:endParaRPr lang="en-US" dirty="0">
              <a:latin typeface="Times New Roman"/>
            </a:endParaRPr>
          </a:p>
          <a:p>
            <a:pPr marL="0" indent="0">
              <a:buClr>
                <a:srgbClr val="000000"/>
              </a:buClr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4" name="Picture 3" descr="A screenshot of a data&#10;&#10;AI-generated content may be incorrect.">
            <a:extLst>
              <a:ext uri="{FF2B5EF4-FFF2-40B4-BE49-F238E27FC236}">
                <a16:creationId xmlns:a16="http://schemas.microsoft.com/office/drawing/2014/main" id="{388BD45E-31FD-F69B-DA7D-B3DA1E4B6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2" y="2243011"/>
            <a:ext cx="10364451" cy="354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4C978-D0CC-548C-042E-EEE148AF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819" y="294832"/>
            <a:ext cx="10353408" cy="6067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Doctor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DE3A9-66CB-051F-C977-32F2ECF1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818" y="975615"/>
            <a:ext cx="10353409" cy="551132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Times New Roman"/>
                <a:ea typeface="+mn-lt"/>
                <a:cs typeface="+mn-lt"/>
              </a:rPr>
              <a:t>SELECT * FROM Doctor WHERE </a:t>
            </a:r>
            <a:r>
              <a:rPr lang="en-US" sz="1700" dirty="0" err="1">
                <a:latin typeface="Times New Roman"/>
                <a:ea typeface="+mn-lt"/>
                <a:cs typeface="+mn-lt"/>
              </a:rPr>
              <a:t>Doctor_ID</a:t>
            </a:r>
            <a:r>
              <a:rPr lang="en-US" sz="1700" dirty="0">
                <a:latin typeface="Times New Roman"/>
                <a:ea typeface="+mn-lt"/>
                <a:cs typeface="+mn-lt"/>
              </a:rPr>
              <a:t> = 100136;</a:t>
            </a:r>
          </a:p>
          <a:p>
            <a:pPr marL="0" indent="0">
              <a:buNone/>
            </a:pPr>
            <a:endParaRPr lang="en-US" sz="17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7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7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700" dirty="0">
                <a:latin typeface="Times New Roman"/>
                <a:cs typeface="Times New Roman"/>
              </a:rPr>
              <a:t>SET SQL_SAFE_UPDATES=0;</a:t>
            </a:r>
          </a:p>
          <a:p>
            <a:pPr>
              <a:buNone/>
            </a:pPr>
            <a:r>
              <a:rPr lang="en-US" sz="1700" dirty="0">
                <a:latin typeface="Times New Roman"/>
                <a:cs typeface="Times New Roman"/>
              </a:rPr>
              <a:t>UPDATE Doctor</a:t>
            </a:r>
          </a:p>
          <a:p>
            <a:pPr>
              <a:buNone/>
            </a:pPr>
            <a:r>
              <a:rPr lang="en-US" sz="1700" dirty="0">
                <a:latin typeface="Times New Roman"/>
                <a:cs typeface="Times New Roman"/>
              </a:rPr>
              <a:t>SET Salary = Salary - 4500</a:t>
            </a:r>
          </a:p>
          <a:p>
            <a:pPr>
              <a:buNone/>
            </a:pPr>
            <a:r>
              <a:rPr lang="en-US" sz="1700" dirty="0">
                <a:latin typeface="Times New Roman"/>
                <a:cs typeface="Times New Roman"/>
              </a:rPr>
              <a:t>WHERE </a:t>
            </a:r>
            <a:r>
              <a:rPr lang="en-US" sz="1700" dirty="0" err="1">
                <a:latin typeface="Times New Roman"/>
                <a:cs typeface="Times New Roman"/>
              </a:rPr>
              <a:t>Doctor_ID</a:t>
            </a:r>
            <a:r>
              <a:rPr lang="en-US" sz="1700" dirty="0">
                <a:latin typeface="Times New Roman"/>
                <a:cs typeface="Times New Roman"/>
              </a:rPr>
              <a:t> = 100140;</a:t>
            </a:r>
          </a:p>
          <a:p>
            <a:pPr marL="0" indent="0">
              <a:buNone/>
            </a:pPr>
            <a:r>
              <a:rPr lang="en-US" sz="1700" dirty="0">
                <a:latin typeface="Times New Roman"/>
                <a:cs typeface="Times New Roman"/>
              </a:rPr>
              <a:t>SELECT * FROM Doctor WHERE </a:t>
            </a:r>
            <a:r>
              <a:rPr lang="en-US" sz="1700" dirty="0" err="1">
                <a:latin typeface="Times New Roman"/>
                <a:cs typeface="Times New Roman"/>
              </a:rPr>
              <a:t>Doctor_ID</a:t>
            </a:r>
            <a:r>
              <a:rPr lang="en-US" sz="1700" dirty="0">
                <a:latin typeface="Times New Roman"/>
                <a:cs typeface="Times New Roman"/>
              </a:rPr>
              <a:t> = 100140;</a:t>
            </a:r>
          </a:p>
          <a:p>
            <a:pPr marL="0" indent="0">
              <a:buNone/>
            </a:pPr>
            <a:endParaRPr lang="en-US" sz="1700" dirty="0">
              <a:latin typeface="Times New Roman"/>
              <a:cs typeface="Times New Roman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708CDE-AA7B-2332-BACE-EA5096DDC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996" y="1434340"/>
            <a:ext cx="10341185" cy="1195319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CAB550-85FF-B6EF-7993-1C22031F7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818" y="5044163"/>
            <a:ext cx="10342364" cy="119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4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CB10-D52B-AF2B-C900-519B3F95F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40" y="110517"/>
            <a:ext cx="10364451" cy="756873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Staff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B3772-0ED7-D3B3-03F8-C116FC68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130224"/>
            <a:ext cx="10364452" cy="4660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SELECT * FROM Staff WHERE </a:t>
            </a:r>
            <a:r>
              <a:rPr lang="en-US" err="1">
                <a:latin typeface="Times New Roman"/>
                <a:ea typeface="+mn-lt"/>
                <a:cs typeface="+mn-lt"/>
              </a:rPr>
              <a:t>Staff_Name</a:t>
            </a:r>
            <a:r>
              <a:rPr lang="en-US">
                <a:latin typeface="Times New Roman"/>
                <a:ea typeface="+mn-lt"/>
                <a:cs typeface="+mn-lt"/>
              </a:rPr>
              <a:t> like '_a%';</a:t>
            </a:r>
            <a:endParaRPr lang="en-US">
              <a:latin typeface="Times New Roman"/>
              <a:cs typeface="Times New Roman"/>
            </a:endParaRPr>
          </a:p>
          <a:p>
            <a:pPr>
              <a:buNone/>
            </a:pPr>
            <a:endParaRPr lang="en-US">
              <a:latin typeface="Times New Roman"/>
            </a:endParaRPr>
          </a:p>
          <a:p>
            <a:pPr>
              <a:buNone/>
            </a:pPr>
            <a:endParaRPr lang="en-US">
              <a:latin typeface="Times New Roman"/>
              <a:cs typeface="Times New Roman"/>
            </a:endParaRPr>
          </a:p>
          <a:p>
            <a:pPr>
              <a:buNone/>
            </a:pPr>
            <a:endParaRPr lang="en-US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E96BE9-3A44-1A62-F717-75E048D32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15" y="1961046"/>
            <a:ext cx="10250976" cy="40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F39F-0886-0703-6BBD-3EBA1231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20952"/>
            <a:ext cx="10364451" cy="933569"/>
          </a:xfrm>
        </p:spPr>
        <p:txBody>
          <a:bodyPr>
            <a:norm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Patient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DF0A-4190-D166-E4AF-2DA7D1399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295876"/>
            <a:ext cx="10364452" cy="534567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en-US">
              <a:latin typeface="Times New Roman"/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SELECT </a:t>
            </a:r>
            <a:r>
              <a:rPr lang="en-US" err="1">
                <a:latin typeface="Times New Roman"/>
                <a:ea typeface="+mn-lt"/>
                <a:cs typeface="+mn-lt"/>
              </a:rPr>
              <a:t>Blood_Group</a:t>
            </a:r>
            <a:r>
              <a:rPr lang="en-US">
                <a:latin typeface="Times New Roman"/>
                <a:ea typeface="+mn-lt"/>
                <a:cs typeface="+mn-lt"/>
              </a:rPr>
              <a:t>, COUNT(*) AS </a:t>
            </a:r>
            <a:r>
              <a:rPr lang="en-US" err="1">
                <a:latin typeface="Times New Roman"/>
                <a:ea typeface="+mn-lt"/>
                <a:cs typeface="+mn-lt"/>
              </a:rPr>
              <a:t>Female_AB_Pos_Count</a:t>
            </a:r>
            <a:r>
              <a:rPr lang="en-US">
                <a:latin typeface="Times New Roman"/>
                <a:ea typeface="+mn-lt"/>
                <a:cs typeface="+mn-lt"/>
              </a:rPr>
              <a:t> FROM Patient</a:t>
            </a:r>
            <a:endParaRPr lang="en-US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WHERE </a:t>
            </a:r>
            <a:r>
              <a:rPr lang="en-US" err="1">
                <a:latin typeface="Times New Roman"/>
                <a:ea typeface="+mn-lt"/>
                <a:cs typeface="+mn-lt"/>
              </a:rPr>
              <a:t>Blood_Group</a:t>
            </a:r>
            <a:r>
              <a:rPr lang="en-US">
                <a:latin typeface="Times New Roman"/>
                <a:ea typeface="+mn-lt"/>
                <a:cs typeface="+mn-lt"/>
              </a:rPr>
              <a:t> = 'AB+'</a:t>
            </a:r>
            <a:endParaRPr lang="en-US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 AND Gender = 'Female'</a:t>
            </a:r>
            <a:endParaRPr lang="en-US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 AND </a:t>
            </a:r>
            <a:r>
              <a:rPr lang="en-US" err="1">
                <a:latin typeface="Times New Roman"/>
                <a:ea typeface="+mn-lt"/>
                <a:cs typeface="+mn-lt"/>
              </a:rPr>
              <a:t>Date_of_Birth</a:t>
            </a:r>
            <a:r>
              <a:rPr lang="en-US">
                <a:latin typeface="Times New Roman"/>
                <a:ea typeface="+mn-lt"/>
                <a:cs typeface="+mn-lt"/>
              </a:rPr>
              <a:t> &gt; '1980-01-01'</a:t>
            </a:r>
            <a:endParaRPr lang="en-US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GROUP BY </a:t>
            </a:r>
            <a:r>
              <a:rPr lang="en-US" err="1">
                <a:latin typeface="Times New Roman"/>
                <a:ea typeface="+mn-lt"/>
                <a:cs typeface="+mn-lt"/>
              </a:rPr>
              <a:t>Blood_Group</a:t>
            </a:r>
            <a:r>
              <a:rPr lang="en-US">
                <a:ea typeface="+mn-lt"/>
                <a:cs typeface="+mn-lt"/>
              </a:rPr>
              <a:t>;</a:t>
            </a: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F4337C-2450-E23E-90B3-07128A816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797" y="3972615"/>
            <a:ext cx="5940428" cy="158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62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rgbClr val="87F58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9314-75B7-7B98-780B-43815F1E6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337" y="1110890"/>
            <a:ext cx="10077203" cy="891331"/>
          </a:xfrm>
        </p:spPr>
        <p:txBody>
          <a:bodyPr>
            <a:normAutofit fontScale="90000"/>
          </a:bodyPr>
          <a:lstStyle/>
          <a:p>
            <a:pPr algn="l"/>
            <a:r>
              <a:rPr lang="en-US" sz="2000" dirty="0">
                <a:latin typeface="Times New Roman"/>
                <a:ea typeface="+mj-lt"/>
                <a:cs typeface="+mj-lt"/>
              </a:rPr>
              <a:t>SELECT * FROM Appointment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ea typeface="+mj-lt"/>
                <a:cs typeface="+mj-lt"/>
              </a:rPr>
              <a:t>WHERE 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Appointment_Date</a:t>
            </a:r>
            <a:r>
              <a:rPr lang="en-US" sz="2000" dirty="0">
                <a:latin typeface="Times New Roman"/>
                <a:ea typeface="+mj-lt"/>
                <a:cs typeface="+mj-lt"/>
              </a:rPr>
              <a:t> = (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ea typeface="+mj-lt"/>
                <a:cs typeface="+mj-lt"/>
              </a:rPr>
              <a:t>SELECT MIN(</a:t>
            </a:r>
            <a:r>
              <a:rPr lang="en-US" sz="2000" dirty="0" err="1">
                <a:latin typeface="Times New Roman"/>
                <a:ea typeface="+mj-lt"/>
                <a:cs typeface="+mj-lt"/>
              </a:rPr>
              <a:t>Appointment_Date</a:t>
            </a:r>
            <a:r>
              <a:rPr lang="en-US" sz="2000" dirty="0">
                <a:latin typeface="Times New Roman"/>
                <a:ea typeface="+mj-lt"/>
                <a:cs typeface="+mj-lt"/>
              </a:rPr>
              <a:t>)</a:t>
            </a:r>
            <a:endParaRPr lang="en-US" sz="2000" dirty="0">
              <a:latin typeface="Times New Roman"/>
              <a:cs typeface="Times New Roman"/>
            </a:endParaRPr>
          </a:p>
          <a:p>
            <a:pPr algn="l"/>
            <a:r>
              <a:rPr lang="en-US" sz="2000" dirty="0">
                <a:latin typeface="Times New Roman"/>
                <a:ea typeface="+mj-lt"/>
                <a:cs typeface="+mj-lt"/>
              </a:rPr>
              <a:t>FROM Appointment );</a:t>
            </a:r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30DB69-5403-5461-63D4-E5313385E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337" y="2396359"/>
            <a:ext cx="10405242" cy="404517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38946D-DDC0-D546-77A2-98F3E1F128F0}"/>
              </a:ext>
            </a:extLst>
          </p:cNvPr>
          <p:cNvSpPr txBox="1"/>
          <p:nvPr/>
        </p:nvSpPr>
        <p:spPr>
          <a:xfrm>
            <a:off x="4372529" y="416464"/>
            <a:ext cx="4189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/>
                <a:ea typeface="+mn-lt"/>
                <a:cs typeface="+mn-lt"/>
              </a:rPr>
              <a:t>APPOINTMENT TABLE</a:t>
            </a:r>
            <a:endParaRPr lang="en-US"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1003077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548</TotalTime>
  <Words>559</Words>
  <Application>Microsoft Office PowerPoint</Application>
  <PresentationFormat>Widescreen</PresentationFormat>
  <Paragraphs>97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Times New Roman</vt:lpstr>
      <vt:lpstr>Tw Cen MT</vt:lpstr>
      <vt:lpstr>Wingdings</vt:lpstr>
      <vt:lpstr>Droplet</vt:lpstr>
      <vt:lpstr>Welcome</vt:lpstr>
      <vt:lpstr>Hospital Management System  Team Name : Team_Tetra </vt:lpstr>
      <vt:lpstr>Introduction</vt:lpstr>
      <vt:lpstr>Table overview</vt:lpstr>
      <vt:lpstr>Department table</vt:lpstr>
      <vt:lpstr>Doctor table</vt:lpstr>
      <vt:lpstr>Staff table</vt:lpstr>
      <vt:lpstr>Patient table</vt:lpstr>
      <vt:lpstr>SELECT * FROM Appointment WHERE Appointment_Date = ( SELECT MIN(Appointment_Date) FROM Appointment );</vt:lpstr>
      <vt:lpstr>Lab test table</vt:lpstr>
      <vt:lpstr>Surgery table</vt:lpstr>
      <vt:lpstr>Ward table</vt:lpstr>
      <vt:lpstr> MEDICINESTORE Table</vt:lpstr>
      <vt:lpstr>Vaccination table</vt:lpstr>
      <vt:lpstr>Billing Table</vt:lpstr>
      <vt:lpstr>Hospitalasset table</vt:lpstr>
      <vt:lpstr>PowerPoint Presentation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Ayesha Rahman</dc:creator>
  <cp:lastModifiedBy>Ayesha Rahman</cp:lastModifiedBy>
  <cp:revision>25</cp:revision>
  <dcterms:created xsi:type="dcterms:W3CDTF">2025-05-08T14:45:57Z</dcterms:created>
  <dcterms:modified xsi:type="dcterms:W3CDTF">2025-06-11T19:05:27Z</dcterms:modified>
</cp:coreProperties>
</file>