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0" r:id="rId2"/>
    <p:sldId id="261" r:id="rId3"/>
    <p:sldId id="264" r:id="rId4"/>
    <p:sldId id="263" r:id="rId5"/>
    <p:sldId id="265" r:id="rId6"/>
    <p:sldId id="266" r:id="rId7"/>
    <p:sldId id="274" r:id="rId8"/>
    <p:sldId id="275" r:id="rId9"/>
    <p:sldId id="276" r:id="rId10"/>
    <p:sldId id="268" r:id="rId11"/>
    <p:sldId id="277" r:id="rId12"/>
    <p:sldId id="269" r:id="rId13"/>
    <p:sldId id="270" r:id="rId14"/>
    <p:sldId id="285" r:id="rId15"/>
    <p:sldId id="284" r:id="rId16"/>
    <p:sldId id="286" r:id="rId17"/>
    <p:sldId id="287" r:id="rId18"/>
    <p:sldId id="280" r:id="rId19"/>
    <p:sldId id="27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5F7DDF"/>
    <a:srgbClr val="B7EEAA"/>
    <a:srgbClr val="C1D5D0"/>
    <a:srgbClr val="BACCC9"/>
    <a:srgbClr val="459CE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0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70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00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764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399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83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1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469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48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89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53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0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73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5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91BB68-0ECF-47D5-9E0F-7588781AE2CA}" type="datetimeFigureOut">
              <a:rPr lang="en-IN" smtClean="0"/>
              <a:t>09-01-2023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853CE-69D7-4F29-80B2-5D0DD2EA49D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9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9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2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371" y="1935050"/>
            <a:ext cx="10018713" cy="2096037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7256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325" y="0"/>
            <a:ext cx="6568225" cy="13136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Annual_Premium</a:t>
            </a:r>
            <a:endParaRPr lang="en-US" sz="44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6624" y="2057286"/>
            <a:ext cx="4076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he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distplot is skewed one therefore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IQR(inter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quartile range) method is suitable for treatment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outliers.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2138" y="1120625"/>
            <a:ext cx="1445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DISTPLOT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409" y="4194970"/>
            <a:ext cx="123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BOXPLOT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97" y="4185237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BOXPLOT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793" y="3700598"/>
            <a:ext cx="456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BEFORE THE OUTLIER TREATMENT 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7846" y="3661528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AFTER  THE OUTLIER TREATMENT  :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201175" y="5296435"/>
            <a:ext cx="991673" cy="276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5" y="1456404"/>
            <a:ext cx="2890312" cy="2125094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09" y="4458280"/>
            <a:ext cx="3089176" cy="2191467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97" y="4446847"/>
            <a:ext cx="3089176" cy="2252968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2329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325" y="0"/>
            <a:ext cx="6568225" cy="1313645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AGE</a:t>
            </a:r>
            <a:endParaRPr lang="en-US" sz="44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6624" y="2057286"/>
            <a:ext cx="3895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The distplot is normal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distributed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therefore using standard deviation we treat the outliers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2138" y="1120625"/>
            <a:ext cx="1445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DISTPLOT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8409" y="4194970"/>
            <a:ext cx="123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BOXPLOT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47897" y="4185237"/>
            <a:ext cx="953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>BOXPLOT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3793" y="3700598"/>
            <a:ext cx="456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BEFORE THE OUTLIER TREATMENT  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7846" y="3661528"/>
            <a:ext cx="4382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AFTER  THE OUTLIER TREATMENT  :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201175" y="5296435"/>
            <a:ext cx="991673" cy="276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38" y="1430716"/>
            <a:ext cx="2890312" cy="217647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09" y="4496915"/>
            <a:ext cx="3089175" cy="220290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49" y="4446847"/>
            <a:ext cx="3089872" cy="2243235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9885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454" y="-218941"/>
            <a:ext cx="4108360" cy="11376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skewness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19" y="645460"/>
            <a:ext cx="2907429" cy="2239001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3" y="2884462"/>
            <a:ext cx="3026536" cy="2239002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4" y="2884461"/>
            <a:ext cx="3026536" cy="2239002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3" y="645460"/>
            <a:ext cx="3026536" cy="2239002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74" y="645460"/>
            <a:ext cx="3026536" cy="2239002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05939"/>
              </p:ext>
            </p:extLst>
          </p:nvPr>
        </p:nvGraphicFramePr>
        <p:xfrm>
          <a:off x="8021219" y="2980326"/>
          <a:ext cx="3183400" cy="2239001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{073A0DAA-6AF3-43AB-8588-CEC1D06C72B9}</a:tableStyleId>
              </a:tblPr>
              <a:tblGrid>
                <a:gridCol w="1809160"/>
                <a:gridCol w="1374240"/>
              </a:tblGrid>
              <a:tr h="40101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SKEWNESS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759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Age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0.339216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759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Region_Code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-0.199077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759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Annual_Premium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1.025883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759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Policy_Sales_Channel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-0.704873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367597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Vintage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0.001080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05318" y="5282313"/>
            <a:ext cx="920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For the "Annual_Premium" we have to treat skewness because it shows 1.025883 skewness and according rule the skewness must be in the range of -1 to 1.For the other features no need to treat skewness because the skewness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is in the range of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-1 to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9409" y="6254770"/>
            <a:ext cx="10002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Using cube root we treat skewness of "Annual_Premium".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Now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skewness is </a:t>
            </a:r>
            <a:r>
              <a:rPr lang="en-US" sz="20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0.5199</a:t>
            </a:r>
          </a:p>
        </p:txBody>
      </p:sp>
    </p:spTree>
    <p:extLst>
      <p:ext uri="{BB962C8B-B14F-4D97-AF65-F5344CB8AC3E}">
        <p14:creationId xmlns:p14="http://schemas.microsoft.com/office/powerpoint/2010/main" val="32851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62" y="180304"/>
            <a:ext cx="10018713" cy="132330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Model on Train data to check </a:t>
            </a: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performance</a:t>
            </a:r>
            <a:b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</a:b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                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after the class imbalance technique and EDA(outlier &amp; skewness treatment 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85130"/>
              </p:ext>
            </p:extLst>
          </p:nvPr>
        </p:nvGraphicFramePr>
        <p:xfrm>
          <a:off x="718987" y="1234440"/>
          <a:ext cx="11193970" cy="485609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{073A0DAA-6AF3-43AB-8588-CEC1D06C72B9}</a:tableStyleId>
              </a:tblPr>
              <a:tblGrid>
                <a:gridCol w="1334027"/>
                <a:gridCol w="1255998"/>
                <a:gridCol w="893233"/>
                <a:gridCol w="932641"/>
                <a:gridCol w="775012"/>
                <a:gridCol w="853827"/>
                <a:gridCol w="51492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CONFUSION MATRIX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ACCURACY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PRECISION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RECALL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  <a:p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REMARK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558419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Logistic Regression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[[9392, 1716], [ 7, 7569]]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90.7782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1.00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0.85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and accuracy are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good. Precision for 0 is 1.00 &amp; recall for 1 is 1.00 which is not good. 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[[8169, 1138], [1230, 8147]]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87.3260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0.87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0.88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0.87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and accuracy are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good. Precision, recall &amp; f1-score are also good. So we can say that it is best algorithm 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8948, 1396],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451, 7889]]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90.1145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0.95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0.87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0.91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also good as compared to the Decision Tree having 87.32 accuracy. Precision, recall &amp; f1-score are also good. So we can say that Random Forest is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Adaboost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[[7683, 984], [1716, 8301]]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85.5491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0.89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0.85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good but less than the accuracy of Random Forest. Precision, recall &amp; f1-score are also good. As compared to Random Forest Adaboost is not best suited.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Xgboost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[[9280, 1558], [ 119, 7727]]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91.0244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0.99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0.86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good and more than the random forest. f1-score is good but precision for 0 is 0.99 which is not good. As compared to Random Forest Xgboost is not best suited.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[[7521, 2702], [1878, 6583]]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75.4870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0.80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0.74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0.77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not that much good. precision, recall &amp; precision are good. As compared to random forest Naive Bayes is not best suited.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68450" y="6330109"/>
            <a:ext cx="972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So we can conclude that Random Forest is best suited for our model having accuracy 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90.11</a:t>
            </a:r>
            <a:endParaRPr lang="en-US" u="sng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3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496" y="0"/>
            <a:ext cx="8393785" cy="11945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Feature selection technique</a:t>
            </a:r>
            <a:endParaRPr lang="en-US" sz="32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7141" y="992656"/>
            <a:ext cx="680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3175" cmpd="sng">
                  <a:noFill/>
                </a:ln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Recursive </a:t>
            </a:r>
            <a:r>
              <a:rPr lang="en-US" sz="2400" dirty="0">
                <a:ln w="3175" cmpd="sng">
                  <a:noFill/>
                </a:ln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feature </a:t>
            </a:r>
            <a:r>
              <a:rPr lang="en-US" sz="2400" dirty="0">
                <a:ln w="3175" cmpd="sng">
                  <a:noFill/>
                </a:ln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elimination(RFE)</a:t>
            </a:r>
            <a:endParaRPr lang="en-US" sz="2400" dirty="0">
              <a:ln w="3175" cmpd="sng">
                <a:noFill/>
              </a:ln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7214"/>
              </p:ext>
            </p:extLst>
          </p:nvPr>
        </p:nvGraphicFramePr>
        <p:xfrm>
          <a:off x="2434103" y="1918950"/>
          <a:ext cx="4353060" cy="413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2733"/>
                <a:gridCol w="1738648"/>
                <a:gridCol w="1841679"/>
              </a:tblGrid>
              <a:tr h="28350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100" b="1" kern="1200" dirty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</a:b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No.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FEATURE</a:t>
                      </a:r>
                      <a:r>
                        <a:rPr lang="en-US" sz="1100" b="1" kern="1200" baseline="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 SUPPORT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COLUMN</a:t>
                      </a:r>
                    </a:p>
                    <a:p>
                      <a:pPr marL="0" algn="ctr" defTabSz="457200" rtl="0" eaLnBrk="1" latinLnBrk="0" hangingPunct="1"/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Region_Code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Vehicle_Damage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Annual_Premium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Vintage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Driving_License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Previously_Insured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Vehicle_Age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Policy_Sales_Channel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7775" y="3026535"/>
            <a:ext cx="4855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ccording </a:t>
            </a:r>
            <a:r>
              <a:rPr lang="en-US" b="1" dirty="0"/>
              <a:t>to feature selection technique we drop the </a:t>
            </a:r>
            <a:r>
              <a:rPr lang="en-US" b="1" dirty="0" smtClean="0"/>
              <a:t>unnecessary </a:t>
            </a:r>
            <a:r>
              <a:rPr lang="en-US" b="1" dirty="0"/>
              <a:t>columns that are "</a:t>
            </a:r>
            <a:r>
              <a:rPr lang="en-US" b="1" dirty="0"/>
              <a:t>Policy_Sales_Channel</a:t>
            </a:r>
            <a:r>
              <a:rPr lang="en-US" b="1" dirty="0" smtClean="0"/>
              <a:t>", "</a:t>
            </a:r>
            <a:r>
              <a:rPr lang="en-US" b="1" dirty="0"/>
              <a:t>Driving_License</a:t>
            </a:r>
            <a:r>
              <a:rPr lang="en-US" b="1" dirty="0" smtClean="0"/>
              <a:t>", "</a:t>
            </a:r>
            <a:r>
              <a:rPr lang="en-US" b="1" dirty="0"/>
              <a:t>Gender</a:t>
            </a:r>
            <a:r>
              <a:rPr lang="en-US" b="1" dirty="0" smtClean="0"/>
              <a:t>", "</a:t>
            </a:r>
            <a:r>
              <a:rPr lang="en-US" b="1" dirty="0"/>
              <a:t>Previously_Insured</a:t>
            </a:r>
            <a:r>
              <a:rPr lang="en-US" b="1" dirty="0" smtClean="0"/>
              <a:t>", "</a:t>
            </a:r>
            <a:r>
              <a:rPr lang="en-US" b="1" dirty="0"/>
              <a:t>Vehicle_Age"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62" y="180304"/>
            <a:ext cx="10018713" cy="132330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Model on Train data to check </a:t>
            </a: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performance</a:t>
            </a:r>
            <a:b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</a:b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                </a:t>
            </a: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                         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after 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the 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feature selection technique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736"/>
              </p:ext>
            </p:extLst>
          </p:nvPr>
        </p:nvGraphicFramePr>
        <p:xfrm>
          <a:off x="656822" y="1221561"/>
          <a:ext cx="11384921" cy="4884063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{073A0DAA-6AF3-43AB-8588-CEC1D06C72B9}</a:tableStyleId>
              </a:tblPr>
              <a:tblGrid>
                <a:gridCol w="1356783"/>
                <a:gridCol w="1231870"/>
                <a:gridCol w="1094705"/>
                <a:gridCol w="1060360"/>
                <a:gridCol w="807076"/>
                <a:gridCol w="914400"/>
                <a:gridCol w="4919727"/>
              </a:tblGrid>
              <a:tr h="580127"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CONFUSION MATRIX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ACCURACY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PRECISION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RECALL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  <a:p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REMARK</a:t>
                      </a:r>
                      <a:endParaRPr lang="en-US" sz="11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714002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Logistic Regression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[[9397, 1713], [ 2, 7572]]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90.8210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1.00 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0.85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1.00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and accuracy are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good. Precision for 0 is 1.00 &amp; recall for 1 is 1.00 which is not good. 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5621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[[8116, 1291], [1283, 7994]]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86.2235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and accuracy are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good. Precision, recall &amp; f1-score are also good. So we can say that it is best algorithm 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0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[[8736, 1452], [ 663, 7833]]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88.6801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0.93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0.84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0.86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0.92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0.88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also good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but less than Logistic Regression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Precision, recall &amp; f1-score are also good.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7140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Adaboost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[[8095, 1310], [1304, 7975]]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86.0094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0.86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also good  but less than Logistic Regression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Precision, recall &amp; f1-score are also good.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35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Xgboost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[[9356, 1682], [ 43, 7603]]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90.7675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1.00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0.82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0.85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0.99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0.92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also good  but less than Logistic Regression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Precision, recall &amp; f1-score are also good.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6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[[6521, 2509], [2878, 6776]]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71.1678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0.69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0.73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0.72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0.70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0.71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0.72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accuracy good.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recision, recall &amp; precision are good.as compared to Logistic Regression is not best suited 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9966" y="6330109"/>
            <a:ext cx="98523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So after feature selection we have best algorithm as Random Forest having accuracy </a:t>
            </a:r>
            <a:r>
              <a:rPr lang="en-US" sz="17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88.68</a:t>
            </a:r>
            <a:endParaRPr lang="en-US" sz="1700" u="sng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9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615" y="121834"/>
            <a:ext cx="5972555" cy="1687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Conclusion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2202287" y="1959064"/>
            <a:ext cx="802353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So after feature selection we have best algorithm as Random Forest having accuracy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88.68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But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without feature selection we have best algorithm as Random Forest with accuracy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90.11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So we can conclude that the Feature Selection is not best suited for our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So we can conclude that Random Forest is best suited for our model having accuracy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90.11 after the class imbalance technique &amp; EDA (without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feature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selection).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" pitchFamily="34" charset="0"/>
            </a:endParaRPr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6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360" y="247918"/>
            <a:ext cx="4117998" cy="10142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Random Forest</a:t>
            </a:r>
            <a:endParaRPr lang="en-US" sz="36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3670" y="1416676"/>
            <a:ext cx="3535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Confusion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matrix  :</a:t>
            </a:r>
            <a:endParaRPr lang="en-US" sz="2000" dirty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306" y="5358895"/>
            <a:ext cx="368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Classification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Report 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8592"/>
              </p:ext>
            </p:extLst>
          </p:nvPr>
        </p:nvGraphicFramePr>
        <p:xfrm>
          <a:off x="3664754" y="5786911"/>
          <a:ext cx="6502400" cy="944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ACCURACY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PRECISION</a:t>
                      </a:r>
                    </a:p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RECALL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F1-SCORE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90.1145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0.95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0.85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0.87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0.91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84" y="2059136"/>
            <a:ext cx="3639058" cy="2896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15954" y="1416676"/>
            <a:ext cx="2691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AUC-ROC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curve :</a:t>
            </a:r>
            <a:endParaRPr lang="en-US" sz="2000" dirty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8" y="1842121"/>
            <a:ext cx="4568026" cy="35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729" y="436741"/>
            <a:ext cx="5924282" cy="79527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TEST DATA</a:t>
            </a:r>
            <a:br>
              <a:rPr lang="en-US" sz="32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</a:br>
            <a:endParaRPr lang="en-US" sz="32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3447" y="2733794"/>
            <a:ext cx="98652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unique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feature :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Test  data having a  unique feature  " 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"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. so we dropped the  "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id "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feature.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NULL 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VALUES : 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Test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data is not having any missing values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  <a:latin typeface="Bahnschrift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DATA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TYPE CONVERSION :</a:t>
            </a: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"Gender","Vehicle_Age","Vehicle_Damage" this three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features are having categorical (object) data types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that's why we converted categorical into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numeric(int/float) features with the help of LableEncoder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3448" y="2106156"/>
            <a:ext cx="270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DATA CLEANING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34732" y="1232011"/>
            <a:ext cx="887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The test data having 127037 rows and 11 columns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We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 SemiBold" pitchFamily="34" charset="0"/>
              </a:rPr>
              <a:t>have to predict the target column " Response " </a:t>
            </a:r>
          </a:p>
        </p:txBody>
      </p:sp>
    </p:spTree>
    <p:extLst>
      <p:ext uri="{BB962C8B-B14F-4D97-AF65-F5344CB8AC3E}">
        <p14:creationId xmlns:p14="http://schemas.microsoft.com/office/powerpoint/2010/main" val="3673064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1173" y="282193"/>
            <a:ext cx="7593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Prediction </a:t>
            </a:r>
            <a:r>
              <a:rPr lang="en-US" sz="2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of target </a:t>
            </a:r>
            <a:r>
              <a:rPr lang="en-US" sz="24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column  </a:t>
            </a:r>
            <a:r>
              <a:rPr lang="en-US" sz="2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" Response "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28326" y="2331075"/>
            <a:ext cx="5233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So we fitted the Random Forest model 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test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data as it is best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algorithm for our train data and created a sample submission file containing two features first one is 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unique 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ID for the </a:t>
            </a:r>
            <a:r>
              <a:rPr lang="en-US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customer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" id "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and second one is target column which is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predicted " Response " which shows 0 for customer is not interested in insurance and 1 for customer is interested in vehicle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insurance.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26389"/>
              </p:ext>
            </p:extLst>
          </p:nvPr>
        </p:nvGraphicFramePr>
        <p:xfrm>
          <a:off x="2730318" y="1647580"/>
          <a:ext cx="3374266" cy="4125456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183011"/>
                <a:gridCol w="1183011"/>
                <a:gridCol w="1008244"/>
              </a:tblGrid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Obs. No.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   id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16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381126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9211" y="5799971"/>
            <a:ext cx="4108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alligraphy" pitchFamily="66" charset="0"/>
              </a:rPr>
              <a:t>Sample of sample submission file</a:t>
            </a:r>
          </a:p>
        </p:txBody>
      </p:sp>
    </p:spTree>
    <p:extLst>
      <p:ext uri="{BB962C8B-B14F-4D97-AF65-F5344CB8AC3E}">
        <p14:creationId xmlns:p14="http://schemas.microsoft.com/office/powerpoint/2010/main" val="329871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554" y="2189380"/>
            <a:ext cx="8574622" cy="1992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br>
              <a:rPr lang="en-US" dirty="0" smtClean="0"/>
            </a:br>
            <a:r>
              <a:rPr lang="en-US" sz="5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Cross-Sell Prediction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0811" y="1199280"/>
            <a:ext cx="2547281" cy="777439"/>
          </a:xfrm>
        </p:spPr>
        <p:txBody>
          <a:bodyPr>
            <a:normAutofit/>
          </a:bodyPr>
          <a:lstStyle/>
          <a:p>
            <a:r>
              <a:rPr lang="en-US" sz="3600" dirty="0">
                <a:ln w="3175" cmpd="sng">
                  <a:noFill/>
                </a:ln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070" y="4182035"/>
            <a:ext cx="6642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Problem Statement</a:t>
            </a:r>
            <a:r>
              <a:rPr lang="en-US" b="1" dirty="0"/>
              <a:t>: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>
                <a:latin typeface="Bookman Old Style" pitchFamily="18" charset="0"/>
              </a:rPr>
              <a:t>P</a:t>
            </a:r>
            <a:r>
              <a:rPr lang="en-US" dirty="0" smtClean="0">
                <a:latin typeface="Bookman Old Style" pitchFamily="18" charset="0"/>
              </a:rPr>
              <a:t>redict </a:t>
            </a:r>
            <a:r>
              <a:rPr lang="en-US" dirty="0">
                <a:latin typeface="Bookman Old Style" pitchFamily="18" charset="0"/>
              </a:rPr>
              <a:t>whether the policyholders (customers) from past year will also be interested in Vehicle Insurance provided by the company.</a:t>
            </a:r>
          </a:p>
        </p:txBody>
      </p:sp>
    </p:spTree>
    <p:extLst>
      <p:ext uri="{BB962C8B-B14F-4D97-AF65-F5344CB8AC3E}">
        <p14:creationId xmlns:p14="http://schemas.microsoft.com/office/powerpoint/2010/main" val="241735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438" y="1394138"/>
            <a:ext cx="10018713" cy="1752599"/>
          </a:xfrm>
        </p:spPr>
        <p:txBody>
          <a:bodyPr>
            <a:normAutofit/>
          </a:bodyPr>
          <a:lstStyle/>
          <a:p>
            <a:r>
              <a:rPr lang="en-IN" sz="96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7411" y="3501777"/>
            <a:ext cx="49165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ANY 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603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88" y="231821"/>
            <a:ext cx="10863708" cy="4899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INFORMATION ABOUT COLUMNS(FEATURES</a:t>
            </a:r>
            <a:r>
              <a:rPr lang="en-US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) of train data</a:t>
            </a:r>
            <a:endParaRPr lang="en-US" dirty="0">
              <a:solidFill>
                <a:schemeClr val="accent1">
                  <a:lumMod val="50000"/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6823"/>
              </p:ext>
            </p:extLst>
          </p:nvPr>
        </p:nvGraphicFramePr>
        <p:xfrm>
          <a:off x="2820073" y="834629"/>
          <a:ext cx="8127999" cy="54036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536389"/>
                <a:gridCol w="2673312"/>
                <a:gridCol w="4918298"/>
              </a:tblGrid>
              <a:tr h="42750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ln w="3175" cmpd="sng">
                            <a:noFill/>
                          </a:ln>
                          <a:solidFill>
                            <a:schemeClr val="bg1">
                              <a:alpha val="83000"/>
                            </a:schemeClr>
                          </a:solidFill>
                          <a:effectLst>
                            <a:reflection blurRad="127000" endPos="32000" dist="50800" dir="5400000" sy="-100000" algn="bl" rotWithShape="0"/>
                          </a:effectLst>
                          <a:latin typeface="Arial Narrow" pitchFamily="34" charset="0"/>
                          <a:ea typeface="+mj-ea"/>
                          <a:cs typeface="+mj-cs"/>
                        </a:rPr>
                        <a:t>No.</a:t>
                      </a:r>
                      <a:endParaRPr lang="en-US" sz="1800" b="1" kern="1200" dirty="0">
                        <a:ln w="3175" cmpd="sng">
                          <a:noFill/>
                        </a:ln>
                        <a:solidFill>
                          <a:schemeClr val="bg1">
                            <a:alpha val="83000"/>
                          </a:schemeClr>
                        </a:solidFill>
                        <a:effectLst>
                          <a:reflection blurRad="127000" endPos="32000" dist="50800" dir="5400000" sy="-100000" algn="bl" rotWithShape="0"/>
                        </a:effectLst>
                        <a:latin typeface="Arial Narrow" pitchFamily="34" charset="0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ln w="3175" cmpd="sng">
                            <a:noFill/>
                          </a:ln>
                          <a:solidFill>
                            <a:schemeClr val="bg1">
                              <a:alpha val="83000"/>
                            </a:schemeClr>
                          </a:solidFill>
                          <a:effectLst>
                            <a:reflection blurRad="127000" endPos="32000" dist="50800" dir="5400000" sy="-100000" algn="bl" rotWithShape="0"/>
                          </a:effectLst>
                          <a:latin typeface="Arial Narrow" pitchFamily="34" charset="0"/>
                          <a:ea typeface="+mj-ea"/>
                          <a:cs typeface="+mj-cs"/>
                        </a:rPr>
                        <a:t>FEATURES(COLUMNS)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1" kern="1200" dirty="0" smtClean="0">
                          <a:ln w="3175" cmpd="sng">
                            <a:noFill/>
                          </a:ln>
                          <a:solidFill>
                            <a:schemeClr val="bg1">
                              <a:alpha val="83000"/>
                            </a:schemeClr>
                          </a:solidFill>
                          <a:effectLst>
                            <a:reflection blurRad="127000" endPos="32000" dist="50800" dir="5400000" sy="-100000" algn="bl" rotWithShape="0"/>
                          </a:effectLst>
                          <a:latin typeface="Arial Narrow" pitchFamily="34" charset="0"/>
                          <a:ea typeface="+mj-ea"/>
                          <a:cs typeface="+mj-cs"/>
                        </a:rPr>
                        <a:t>DEFINATION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</a:br>
                      <a:endParaRPr lang="en-US" b="1" i="0" u="none" strike="noStrike" dirty="0"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ngravers MT" pitchFamily="18" charset="0"/>
                        </a:rPr>
                        <a:t>1</a:t>
                      </a:r>
                      <a:endParaRPr lang="en-US" sz="1200" dirty="0">
                        <a:latin typeface="Engravers M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Rounded MT Bold" pitchFamily="34" charset="0"/>
                        </a:rPr>
                        <a:t>id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Unique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ID for the customer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ngravers MT" pitchFamily="18" charset="0"/>
                        </a:rPr>
                        <a:t>2</a:t>
                      </a:r>
                      <a:endParaRPr lang="en-US" sz="1200" dirty="0">
                        <a:latin typeface="Engravers M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Rounded MT Bold" pitchFamily="34" charset="0"/>
                        </a:rPr>
                        <a:t>Gender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Gender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 the customer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ngravers MT" pitchFamily="18" charset="0"/>
                        </a:rPr>
                        <a:t>3</a:t>
                      </a:r>
                      <a:endParaRPr lang="en-US" sz="1200" dirty="0">
                        <a:latin typeface="Engravers M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Rounded MT Bold" pitchFamily="34" charset="0"/>
                        </a:rPr>
                        <a:t>Age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Age of the customer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Engravers MT" pitchFamily="18" charset="0"/>
                        </a:rPr>
                        <a:t>4</a:t>
                      </a:r>
                      <a:endParaRPr lang="en-US" sz="1200" dirty="0">
                        <a:latin typeface="Engravers MT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Rounded MT Bold" pitchFamily="34" charset="0"/>
                        </a:rPr>
                        <a:t>Driving_License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Customer does not have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DL</a:t>
                      </a:r>
                    </a:p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Customer already has DL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5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 Rounded MT Bold" pitchFamily="34" charset="0"/>
                        </a:rPr>
                        <a:t>Region_Code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Unique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code for the region of the customer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6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Previously_Insured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Customer already has Vehicle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Insurance</a:t>
                      </a:r>
                    </a:p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Customer doesn't have Vehicle Insurance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7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Vehicle_Age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 the Vehicle 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8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Vehicle_Damage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: Customer got his/her vehicle damaged in the past</a:t>
                      </a:r>
                      <a:b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 : Customer didn't get his/her vehicle damaged in the past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9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Annual_Premium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The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amount customer needs to pay as premium in the year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10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Policy_Sales_Channel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Anonymised Code for the channel of outreaching to the customer i.e. Different Agents, Over Mail, Over Phone, In Person, etc.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12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Vintage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of Days, Customer has been associated with the company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dirty="0" smtClean="0">
                          <a:latin typeface="Engravers MT" pitchFamily="18" charset="0"/>
                        </a:rPr>
                        <a:t>13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Engravers MT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Arial Rounded MT Bold" pitchFamily="34" charset="0"/>
                          <a:ea typeface="+mn-ea"/>
                          <a:cs typeface="+mn-cs"/>
                        </a:rPr>
                        <a:t>Response</a:t>
                      </a:r>
                      <a:endParaRPr lang="en-US" sz="1200" dirty="0">
                        <a:latin typeface="Arial Rounded MT Bold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 Customer is interested, 0 : Customer is not interested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5018" y="6411395"/>
            <a:ext cx="705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Rows of train data    </a:t>
            </a:r>
            <a:r>
              <a:rPr lang="en-US" dirty="0">
                <a:latin typeface="Bookman Old Style" pitchFamily="18" charset="0"/>
              </a:rPr>
              <a:t>:  381109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2" y="321973"/>
            <a:ext cx="3466609" cy="111978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Libraries 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5469" y="1691491"/>
            <a:ext cx="9182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NumPy </a:t>
            </a:r>
            <a:r>
              <a:rPr lang="en-US" dirty="0">
                <a:solidFill>
                  <a:schemeClr val="dk1"/>
                </a:solidFill>
              </a:rPr>
              <a:t>:         </a:t>
            </a:r>
            <a:r>
              <a:rPr lang="en-US" dirty="0" smtClean="0">
                <a:solidFill>
                  <a:schemeClr val="dk1"/>
                </a:solidFill>
              </a:rPr>
              <a:t>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Used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for working with arrays. It also has functions for working in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domain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of linear algebra, fourier transform, and matrices.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Pandas :        </a:t>
            </a:r>
            <a:r>
              <a:rPr lang="en-US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 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Analyze data. learning by reading. munging and preparation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Scikit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: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Learn for machine learning. Built on NumPy, SciPy  &amp;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matplotlib</a:t>
            </a:r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 this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library contains a lot of efficient tools for machine learning 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  and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statistical modeling including classification, regression,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clustering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and dimensionality reduction.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Matplotlib :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For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plotting vast variety of graphs, starting from histograms to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line plots to heat plots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SCIPY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:               used for solving mathematical, scientific, engineering, and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technical</a:t>
            </a:r>
          </a:p>
          <a:p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                      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problems.</a:t>
            </a:r>
          </a:p>
          <a:p>
            <a:endParaRPr lang="en-US" dirty="0" smtClean="0">
              <a:solidFill>
                <a:schemeClr val="dk1"/>
              </a:solidFill>
              <a:latin typeface="Bahnschrift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Seaborn :         </a:t>
            </a:r>
            <a:r>
              <a:rPr lang="en-US" dirty="0" smtClean="0">
                <a:solidFill>
                  <a:schemeClr val="dk1"/>
                </a:solidFill>
                <a:latin typeface="Bahnschrift Light" pitchFamily="34" charset="0"/>
              </a:rPr>
              <a:t>Python </a:t>
            </a:r>
            <a:r>
              <a:rPr lang="en-US" dirty="0">
                <a:solidFill>
                  <a:schemeClr val="dk1"/>
                </a:solidFill>
                <a:latin typeface="Bahnschrift Light" pitchFamily="34" charset="0"/>
              </a:rPr>
              <a:t>data visualization library based on matplotlib.</a:t>
            </a: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3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014" y="557012"/>
            <a:ext cx="8384147" cy="79527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DATA CLEANING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4203" y="2150772"/>
            <a:ext cx="1021723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unique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feature :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Train  data having a  unique feature  " id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"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. so we dropped the  "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id " </a:t>
            </a:r>
            <a:endParaRPr lang="en-US" dirty="0" smtClean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feature.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n w="3175" cmpd="sng">
                <a:noFill/>
              </a:ln>
              <a:solidFill>
                <a:schemeClr val="tx1">
                  <a:alpha val="83000"/>
                </a:schemeClr>
              </a:solidFill>
              <a:effectLst>
                <a:reflection blurRad="127000" endPos="32000" dist="50800" dir="5400000" sy="-100000" algn="bl" rotWithShape="0"/>
              </a:effectLst>
              <a:latin typeface="Algerian" panose="04020705040A02060702" pitchFamily="82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NULL 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VALUES :  </a:t>
            </a: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Train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data is not having any missing values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  <a:latin typeface="Bahnschrift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DATA </a:t>
            </a:r>
            <a:r>
              <a:rPr lang="en-US" sz="20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TYPE CONVERSION :</a:t>
            </a:r>
            <a:r>
              <a:rPr lang="en-US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"Gender","Vehicle_Age","Vehicle_Damage" this three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features are having categorical (object) data types 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that's why we converted categorical into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                                                  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numeric(int/float) features with the help of LableEncoder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  <a:p>
            <a:endParaRPr lang="en-US" dirty="0">
              <a:solidFill>
                <a:schemeClr val="dk1"/>
              </a:solidFill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162" y="180304"/>
            <a:ext cx="10018713" cy="132330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Model on Train data to check </a:t>
            </a: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performance</a:t>
            </a:r>
            <a:b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</a:br>
            <a:r>
              <a:rPr lang="en-US" sz="31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                                                              </a:t>
            </a:r>
            <a:r>
              <a:rPr lang="en-US" sz="18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after the data cleaning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60556"/>
              </p:ext>
            </p:extLst>
          </p:nvPr>
        </p:nvGraphicFramePr>
        <p:xfrm>
          <a:off x="1220634" y="1273739"/>
          <a:ext cx="10524900" cy="4815840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{073A0DAA-6AF3-43AB-8588-CEC1D06C72B9}</a:tableStyleId>
              </a:tblPr>
              <a:tblGrid>
                <a:gridCol w="1342264"/>
                <a:gridCol w="1481070"/>
                <a:gridCol w="953037"/>
                <a:gridCol w="965915"/>
                <a:gridCol w="772733"/>
                <a:gridCol w="837126"/>
                <a:gridCol w="41727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CONFUSION MATRIX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ACCURACY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PRECISION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RECALL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F1-SCORE</a:t>
                      </a:r>
                    </a:p>
                    <a:p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Bahnschrift" pitchFamily="34" charset="0"/>
                          <a:ea typeface="+mn-ea"/>
                          <a:cs typeface="+mn-cs"/>
                        </a:rPr>
                        <a:t>REMARK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Bahnschrif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</a:tr>
              <a:tr h="558419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Logistic Regression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 Rounded MT Bold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[[66240, 8853], [ 764, 365]]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87.3829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0.04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0.88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0.93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confusion matrix is good. The accuracy is good. Precision, recall &amp; f1-score shows high difference for 0 &amp; 1.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So it is not good algorithm.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5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[[59884, 6356], [ 7120, 2862]]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82.3200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0.90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0.90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 matrix is good. The accuracy is good but not that much. Precision, recall &amp; f1-score shows high difference for 0 &amp; 1.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[[64968, 8097], [ 2036, 1121]]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86.7059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0.97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0.93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 matrix is  good. The accuracy is good. Precision, recall &amp; f1-score shows high difference for 0 &amp; 1.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Adaboost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[[63618, 7769], [ 3386, 1449]]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85.3651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0.95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0.92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 good. The accuracy is good but not that much. Precision, recall &amp; f1-score shows high difference for 0 &amp; 1.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6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Xgboost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[[66730, 8987], [ 274, 231]]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87.8499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1.00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0.88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0.94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good. The accuracy is good. Precision, recall &amp; f1-score shows high difference for 0 &amp; 1.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Arial Rounded MT Bold" pitchFamily="34" charset="0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[[46398, 4665], [20606, 4553]]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66.8455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0.69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0.91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0: 0.79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1: 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confusion matrix is  good.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accuracy is not good.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Precision, recall &amp; f1-score shows high difference for 0 &amp; 1.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it is not good algorithm.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55324" y="6180892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As we haven't found a good model yet so we will apply some techniques &amp; do  EDA.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855" y="4934"/>
            <a:ext cx="10018713" cy="1752599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We will check the balance-imbalance condition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585" y="1190862"/>
            <a:ext cx="6812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Count plot of  target column  " Response " 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5" y="1669642"/>
            <a:ext cx="3863664" cy="2477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8678" y="1892656"/>
            <a:ext cx="6074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The value count for 0 is 334399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 and for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1 is 46710.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The train data having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class-imbalance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problem therefore we have to use class imbalance technique.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We use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under-sampling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here because the train data is highest data as it contain 381109 rows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We use Near Miss under-sampling.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hnschrift" pitchFamily="34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583" y="4261055"/>
            <a:ext cx="10896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Bar plot </a:t>
            </a:r>
            <a:r>
              <a:rPr lang="en-US" sz="16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of  target column  </a:t>
            </a:r>
            <a:r>
              <a:rPr lang="en-US" sz="16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" </a:t>
            </a:r>
            <a:r>
              <a:rPr lang="en-US" sz="16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Response "  </a:t>
            </a:r>
            <a:r>
              <a:rPr lang="en-US" sz="16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after  </a:t>
            </a:r>
            <a:r>
              <a:rPr lang="en-US" sz="16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the Near Miss </a:t>
            </a:r>
            <a:r>
              <a:rPr lang="en-US" sz="16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under-sampling  </a:t>
            </a:r>
            <a:r>
              <a:rPr lang="en-US" sz="1600" dirty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10" y="4565480"/>
            <a:ext cx="3296990" cy="22151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1717" y="6560080"/>
            <a:ext cx="132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Response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853026" y="5400483"/>
            <a:ext cx="811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Count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4889" y="5026732"/>
            <a:ext cx="362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itchFamily="34" charset="0"/>
              </a:rPr>
              <a:t>Now the class-imbalance problem resolved.</a:t>
            </a:r>
          </a:p>
        </p:txBody>
      </p:sp>
    </p:spTree>
    <p:extLst>
      <p:ext uri="{BB962C8B-B14F-4D97-AF65-F5344CB8AC3E}">
        <p14:creationId xmlns:p14="http://schemas.microsoft.com/office/powerpoint/2010/main" val="186038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67" y="0"/>
            <a:ext cx="9475609" cy="98845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EXPLORATORY DATA  ANALYSIS(EDA)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5617" y="907527"/>
            <a:ext cx="1042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3175" cmpd="sng">
                  <a:noFill/>
                </a:ln>
                <a:solidFill>
                  <a:schemeClr val="tx1"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  <a:ea typeface="+mj-ea"/>
                <a:cs typeface="+mj-cs"/>
              </a:rPr>
              <a:t>Data visualization : Heatmap 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307636"/>
            <a:ext cx="10427594" cy="54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8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3831" y="241111"/>
            <a:ext cx="4644980" cy="70041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Outlier Treatment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778068" y="191207"/>
            <a:ext cx="7675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  <a:alpha val="83000"/>
                  </a:schemeClr>
                </a:solidFill>
                <a:effectLst>
                  <a:reflection blurRad="127000" endPos="32000" dist="50800" dir="5400000" sy="-100000" algn="bl" rotWithShape="0"/>
                </a:effectLst>
                <a:latin typeface="Algerian" panose="04020705040A02060702" pitchFamily="82" charset="0"/>
              </a:rPr>
              <a:t>EXPLORATORY DATA  ANALYSIS(EDA) 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096" y="896754"/>
            <a:ext cx="9602540" cy="3971459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Rectangle 4"/>
          <p:cNvSpPr/>
          <p:nvPr/>
        </p:nvSpPr>
        <p:spPr>
          <a:xfrm>
            <a:off x="5899514" y="4868214"/>
            <a:ext cx="1165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lgerian" pitchFamily="82" charset="0"/>
              </a:rPr>
              <a:t>FIG. BOXPLOT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3652" y="5324168"/>
            <a:ext cx="9929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According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boxplot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"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"Driving_License" , 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Previously_Insured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"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," Vehicle_Damage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 &amp;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Annual_Premium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",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this five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having outliers.  only "Annual_Premium"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&amp;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 "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column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need outlier treatment because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other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itchFamily="34" charset="0"/>
              </a:rPr>
              <a:t>are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1267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17852</TotalTime>
  <Words>2237</Words>
  <Application>Microsoft Office PowerPoint</Application>
  <PresentationFormat>Custom</PresentationFormat>
  <Paragraphs>465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Parallax</vt:lpstr>
      <vt:lpstr>WELCOME</vt:lpstr>
      <vt:lpstr>    Cross-Sell Prediction </vt:lpstr>
      <vt:lpstr>INFORMATION ABOUT COLUMNS(FEATURES) of train data</vt:lpstr>
      <vt:lpstr>Libraries : </vt:lpstr>
      <vt:lpstr>DATA CLEANING</vt:lpstr>
      <vt:lpstr>Model on Train data to check performance                                                               after the data cleaning </vt:lpstr>
      <vt:lpstr>We will check the balance-imbalance condition </vt:lpstr>
      <vt:lpstr>EXPLORATORY DATA  ANALYSIS(EDA)</vt:lpstr>
      <vt:lpstr>Outlier Treatment </vt:lpstr>
      <vt:lpstr>Annual_Premium</vt:lpstr>
      <vt:lpstr>AGE</vt:lpstr>
      <vt:lpstr>skewness</vt:lpstr>
      <vt:lpstr>Model on Train data to check performance                  after the class imbalance technique and EDA(outlier &amp; skewness treatment  </vt:lpstr>
      <vt:lpstr>Feature selection technique</vt:lpstr>
      <vt:lpstr>Model on Train data to check performance                                            after the feature selection technique  </vt:lpstr>
      <vt:lpstr>Conclusion</vt:lpstr>
      <vt:lpstr>Random Forest</vt:lpstr>
      <vt:lpstr>TEST DATA 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TOPIC-SKEWNESS</dc:title>
  <dc:creator>hp</dc:creator>
  <cp:lastModifiedBy>HP</cp:lastModifiedBy>
  <cp:revision>210</cp:revision>
  <dcterms:created xsi:type="dcterms:W3CDTF">2022-08-29T10:38:45Z</dcterms:created>
  <dcterms:modified xsi:type="dcterms:W3CDTF">2023-01-13T08:35:31Z</dcterms:modified>
</cp:coreProperties>
</file>