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5"/>
  </p:notesMasterIdLst>
  <p:sldIdLst>
    <p:sldId id="276" r:id="rId5"/>
    <p:sldId id="283" r:id="rId6"/>
    <p:sldId id="257" r:id="rId7"/>
    <p:sldId id="282" r:id="rId8"/>
    <p:sldId id="266" r:id="rId9"/>
    <p:sldId id="267" r:id="rId10"/>
    <p:sldId id="268" r:id="rId11"/>
    <p:sldId id="272" r:id="rId12"/>
    <p:sldId id="307" r:id="rId13"/>
    <p:sldId id="310" r:id="rId14"/>
    <p:sldId id="309" r:id="rId15"/>
    <p:sldId id="287"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57"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Verdana" panose="020B060403050404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Verdana" panose="020B0604030504040204" pitchFamily="34" charset="0"/>
              </a:defRPr>
            </a:lvl1pPr>
          </a:lstStyle>
          <a:p>
            <a:fld id="{EDE0A0D5-8F98-4CC1-A28E-021F0B6B475C}" type="datetimeFigureOut">
              <a:rPr lang="en-US" smtClean="0"/>
              <a:pPr/>
              <a:t>6/23/2022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Verdan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Verdana" panose="020B0604030504040204" pitchFamily="34" charset="0"/>
              </a:defRPr>
            </a:lvl1pPr>
          </a:lstStyle>
          <a:p>
            <a:fld id="{5603C52C-5E29-41AF-BAA3-8217E886DA08}" type="slidenum">
              <a:rPr lang="en-US" smtClean="0"/>
              <a:pPr/>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anose="020B0604030504040204" pitchFamily="34" charset="0"/>
        <a:ea typeface="+mn-ea"/>
        <a:cs typeface="+mn-cs"/>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17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3F7C6B-C82D-4D42-9929-D6E7E11D9A64}"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25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F4779-62E8-4B21-A5D7-0AFB9DBD4358}"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Verdana" panose="020B0604030504040204"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Verdana" panose="020B0604030504040204" pitchFamily="34" charset="0"/>
              </a:rPr>
              <a:t>”</a:t>
            </a:r>
          </a:p>
        </p:txBody>
      </p:sp>
    </p:spTree>
    <p:extLst>
      <p:ext uri="{BB962C8B-B14F-4D97-AF65-F5344CB8AC3E}">
        <p14:creationId xmlns:p14="http://schemas.microsoft.com/office/powerpoint/2010/main" val="422159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9D3375-5CD0-4576-BF96-ADFF24726FF8}"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2681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Verdana" panose="020B0604030504040204"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Verdana" panose="020B0604030504040204" pitchFamily="34" charset="0"/>
              </a:rPr>
              <a:t>”</a:t>
            </a:r>
          </a:p>
        </p:txBody>
      </p:sp>
    </p:spTree>
    <p:extLst>
      <p:ext uri="{BB962C8B-B14F-4D97-AF65-F5344CB8AC3E}">
        <p14:creationId xmlns:p14="http://schemas.microsoft.com/office/powerpoint/2010/main" val="4867593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7931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026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169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a:effectLst>
            <a:outerShdw blurRad="50800" dist="50800" dir="10500000" algn="ctr" rotWithShape="0">
              <a:srgbClr val="000000">
                <a:alpha val="25000"/>
              </a:srgbClr>
            </a:outerShdw>
          </a:effectLst>
        </p:spPr>
        <p:txBody>
          <a:bodyPr/>
          <a:lstStyle>
            <a:lvl1pPr>
              <a:defRPr b="1" i="0"/>
            </a:lvl1p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B75B4BE-627A-4EC1-99E1-6F1AA97AB802}"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924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77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121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82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01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65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394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136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6/23/2022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6390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5BB-50EA-40E7-ADA7-BCE1B19E0409}"/>
              </a:ext>
            </a:extLst>
          </p:cNvPr>
          <p:cNvSpPr>
            <a:spLocks noGrp="1"/>
          </p:cNvSpPr>
          <p:nvPr>
            <p:ph type="title"/>
          </p:nvPr>
        </p:nvSpPr>
        <p:spPr>
          <a:xfrm>
            <a:off x="1937657" y="2312479"/>
            <a:ext cx="8316685" cy="927235"/>
          </a:xfrm>
        </p:spPr>
        <p:txBody>
          <a:bodyPr>
            <a:normAutofit fontScale="90000"/>
          </a:bodyPr>
          <a:lstStyle/>
          <a:p>
            <a:r>
              <a:rPr lang="en-US" b="1" dirty="0">
                <a:solidFill>
                  <a:srgbClr val="FF0000"/>
                </a:solidFill>
                <a:latin typeface="Bookman Old Style" panose="02050604050505020204" pitchFamily="18" charset="0"/>
              </a:rPr>
              <a:t>        </a:t>
            </a:r>
            <a:r>
              <a:rPr lang="en-US" sz="5400" b="1" dirty="0">
                <a:solidFill>
                  <a:srgbClr val="FF0000"/>
                </a:solidFill>
                <a:latin typeface="Bookman Old Style" panose="02050604050505020204" pitchFamily="18" charset="0"/>
                <a:cs typeface="Arial" panose="020B0604020202020204" pitchFamily="34" charset="0"/>
              </a:rPr>
              <a:t>MINI PROJECT ON	</a:t>
            </a:r>
            <a:endParaRPr lang="en-IN" b="1" dirty="0">
              <a:solidFill>
                <a:srgbClr val="FF0000"/>
              </a:solidFill>
              <a:latin typeface="Bookman Old Style" panose="02050604050505020204" pitchFamily="18" charset="0"/>
              <a:cs typeface="Arial" panose="020B0604020202020204" pitchFamily="34" charset="0"/>
            </a:endParaRPr>
          </a:p>
        </p:txBody>
      </p:sp>
      <p:sp>
        <p:nvSpPr>
          <p:cNvPr id="8" name="TextBox 7">
            <a:extLst>
              <a:ext uri="{FF2B5EF4-FFF2-40B4-BE49-F238E27FC236}">
                <a16:creationId xmlns:a16="http://schemas.microsoft.com/office/drawing/2014/main" id="{FAD8FB73-B3CF-49DC-939D-E0C148DFF810}"/>
              </a:ext>
            </a:extLst>
          </p:cNvPr>
          <p:cNvSpPr txBox="1"/>
          <p:nvPr/>
        </p:nvSpPr>
        <p:spPr>
          <a:xfrm flipH="1">
            <a:off x="-224666" y="5278983"/>
            <a:ext cx="7682543" cy="523220"/>
          </a:xfrm>
          <a:prstGeom prst="rect">
            <a:avLst/>
          </a:prstGeom>
          <a:noFill/>
        </p:spPr>
        <p:txBody>
          <a:bodyPr wrap="square" rtlCol="0">
            <a:spAutoFit/>
          </a:bodyPr>
          <a:lstStyle/>
          <a:p>
            <a:pPr algn="ctr"/>
            <a:r>
              <a:rPr lang="en-IN" sz="2000" b="1" dirty="0">
                <a:solidFill>
                  <a:schemeClr val="tx1">
                    <a:lumMod val="85000"/>
                    <a:lumOff val="15000"/>
                  </a:schemeClr>
                </a:solidFill>
              </a:rPr>
              <a:t>INTERNAL GUIDE : MR. T. SANDEEP</a:t>
            </a:r>
            <a:r>
              <a:rPr lang="en-IN" sz="2800" b="1" dirty="0">
                <a:solidFill>
                  <a:schemeClr val="tx1">
                    <a:lumMod val="85000"/>
                    <a:lumOff val="15000"/>
                  </a:schemeClr>
                </a:solidFill>
              </a:rPr>
              <a:t> </a:t>
            </a:r>
          </a:p>
        </p:txBody>
      </p:sp>
      <p:sp>
        <p:nvSpPr>
          <p:cNvPr id="3" name="TextBox 2">
            <a:extLst>
              <a:ext uri="{FF2B5EF4-FFF2-40B4-BE49-F238E27FC236}">
                <a16:creationId xmlns:a16="http://schemas.microsoft.com/office/drawing/2014/main" id="{AF2D7825-C407-4E9E-A7F7-60E58F8875AD}"/>
              </a:ext>
            </a:extLst>
          </p:cNvPr>
          <p:cNvSpPr txBox="1"/>
          <p:nvPr/>
        </p:nvSpPr>
        <p:spPr>
          <a:xfrm>
            <a:off x="2404716" y="3307617"/>
            <a:ext cx="9025666" cy="646331"/>
          </a:xfrm>
          <a:prstGeom prst="rect">
            <a:avLst/>
          </a:prstGeom>
          <a:noFill/>
        </p:spPr>
        <p:txBody>
          <a:bodyPr wrap="square" rtlCol="0">
            <a:spAutoFit/>
          </a:bodyPr>
          <a:lstStyle/>
          <a:p>
            <a:r>
              <a:rPr lang="en-US" sz="3600" b="1" dirty="0">
                <a:latin typeface="Bookman Old Style" panose="02050604050505020204" pitchFamily="18" charset="0"/>
              </a:rPr>
              <a:t>PLAGIARISM DETECTION TOOL</a:t>
            </a:r>
            <a:endParaRPr lang="en-IN" sz="3600" b="1" dirty="0">
              <a:latin typeface="Bookman Old Style" panose="02050604050505020204" pitchFamily="18" charset="0"/>
            </a:endParaRPr>
          </a:p>
        </p:txBody>
      </p:sp>
      <p:sp>
        <p:nvSpPr>
          <p:cNvPr id="4" name="TextBox 3">
            <a:extLst>
              <a:ext uri="{FF2B5EF4-FFF2-40B4-BE49-F238E27FC236}">
                <a16:creationId xmlns:a16="http://schemas.microsoft.com/office/drawing/2014/main" id="{00190FF0-0147-4EB3-8647-55B613A8457D}"/>
              </a:ext>
            </a:extLst>
          </p:cNvPr>
          <p:cNvSpPr txBox="1"/>
          <p:nvPr/>
        </p:nvSpPr>
        <p:spPr>
          <a:xfrm>
            <a:off x="6242250" y="5330922"/>
            <a:ext cx="6592388" cy="1354217"/>
          </a:xfrm>
          <a:prstGeom prst="rect">
            <a:avLst/>
          </a:prstGeom>
          <a:noFill/>
        </p:spPr>
        <p:txBody>
          <a:bodyPr wrap="square" rtlCol="0">
            <a:spAutoFit/>
          </a:bodyPr>
          <a:lstStyle/>
          <a:p>
            <a:r>
              <a:rPr lang="en-US" sz="2200" b="1" dirty="0"/>
              <a:t>       </a:t>
            </a:r>
            <a:r>
              <a:rPr lang="en-US" sz="2000" b="1" dirty="0"/>
              <a:t> PRESENTED BY:</a:t>
            </a:r>
          </a:p>
          <a:p>
            <a:r>
              <a:rPr lang="en-US" sz="2000" b="1" dirty="0"/>
              <a:t>        AYESHA JAHAN    (160619737055)</a:t>
            </a:r>
          </a:p>
          <a:p>
            <a:r>
              <a:rPr lang="en-US" sz="2000" b="1" dirty="0"/>
              <a:t>        K. SANGEETHA     (160619737074)</a:t>
            </a:r>
          </a:p>
          <a:p>
            <a:r>
              <a:rPr lang="en-US" sz="2000" b="1" dirty="0"/>
              <a:t>        K. SATHVIKA        (160619727075)</a:t>
            </a:r>
            <a:endParaRPr lang="en-IN" sz="2000" b="1" dirty="0"/>
          </a:p>
        </p:txBody>
      </p:sp>
      <p:pic>
        <p:nvPicPr>
          <p:cNvPr id="7" name="Picture 6">
            <a:extLst>
              <a:ext uri="{FF2B5EF4-FFF2-40B4-BE49-F238E27FC236}">
                <a16:creationId xmlns:a16="http://schemas.microsoft.com/office/drawing/2014/main" id="{F3962678-5B6A-4BD5-87F1-0A657A7F7373}"/>
              </a:ext>
            </a:extLst>
          </p:cNvPr>
          <p:cNvPicPr>
            <a:picLocks noChangeAspect="1"/>
          </p:cNvPicPr>
          <p:nvPr/>
        </p:nvPicPr>
        <p:blipFill>
          <a:blip r:embed="rId2"/>
          <a:stretch>
            <a:fillRect/>
          </a:stretch>
        </p:blipFill>
        <p:spPr>
          <a:xfrm>
            <a:off x="184676" y="0"/>
            <a:ext cx="2558524" cy="2264229"/>
          </a:xfrm>
          <a:prstGeom prst="rect">
            <a:avLst/>
          </a:prstGeom>
        </p:spPr>
      </p:pic>
      <p:sp>
        <p:nvSpPr>
          <p:cNvPr id="9" name="TextBox 8">
            <a:extLst>
              <a:ext uri="{FF2B5EF4-FFF2-40B4-BE49-F238E27FC236}">
                <a16:creationId xmlns:a16="http://schemas.microsoft.com/office/drawing/2014/main" id="{35440E76-A4DC-F254-30B4-5220F3FEA409}"/>
              </a:ext>
            </a:extLst>
          </p:cNvPr>
          <p:cNvSpPr txBox="1"/>
          <p:nvPr/>
        </p:nvSpPr>
        <p:spPr>
          <a:xfrm>
            <a:off x="2743200" y="29450"/>
            <a:ext cx="9448800" cy="1061829"/>
          </a:xfrm>
          <a:prstGeom prst="rect">
            <a:avLst/>
          </a:prstGeom>
          <a:noFill/>
        </p:spPr>
        <p:txBody>
          <a:bodyPr wrap="square" rtlCol="0">
            <a:spAutoFit/>
          </a:bodyPr>
          <a:lstStyle/>
          <a:p>
            <a:pPr algn="ctr"/>
            <a:r>
              <a:rPr lang="en-IN" sz="2100" b="1" dirty="0">
                <a:latin typeface="Bookman Old Style" panose="02050604050505020204" pitchFamily="18" charset="0"/>
              </a:rPr>
              <a:t>STANLEY COLLEGE OF ENGINEERING AND TECHNOLOGY FOR WOMEN (AUTONOMOUS)</a:t>
            </a:r>
          </a:p>
          <a:p>
            <a:pPr algn="ctr"/>
            <a:r>
              <a:rPr lang="en-US" sz="2100" b="1" dirty="0">
                <a:latin typeface="Bookman Old Style" panose="02050604050505020204" pitchFamily="18" charset="0"/>
              </a:rPr>
              <a:t>Approved by AICTE, Accredited by NBA and NAAC with ‘A’ grade</a:t>
            </a:r>
            <a:endParaRPr lang="en-IN" sz="2100" b="1" dirty="0">
              <a:latin typeface="Bookman Old Style" panose="02050604050505020204" pitchFamily="18" charset="0"/>
            </a:endParaRPr>
          </a:p>
        </p:txBody>
      </p:sp>
      <p:sp>
        <p:nvSpPr>
          <p:cNvPr id="10" name="TextBox 9">
            <a:extLst>
              <a:ext uri="{FF2B5EF4-FFF2-40B4-BE49-F238E27FC236}">
                <a16:creationId xmlns:a16="http://schemas.microsoft.com/office/drawing/2014/main" id="{9FF68787-E75F-9A4D-05D1-4A4FC9963B34}"/>
              </a:ext>
            </a:extLst>
          </p:cNvPr>
          <p:cNvSpPr txBox="1"/>
          <p:nvPr/>
        </p:nvSpPr>
        <p:spPr>
          <a:xfrm>
            <a:off x="3808972" y="1094466"/>
            <a:ext cx="9025666" cy="584775"/>
          </a:xfrm>
          <a:prstGeom prst="rect">
            <a:avLst/>
          </a:prstGeom>
          <a:noFill/>
        </p:spPr>
        <p:txBody>
          <a:bodyPr wrap="square" rtlCol="0">
            <a:spAutoFit/>
          </a:bodyPr>
          <a:lstStyle/>
          <a:p>
            <a:r>
              <a:rPr lang="en-US" sz="3200" b="1" dirty="0">
                <a:latin typeface="Bookman Old Style" panose="02050604050505020204" pitchFamily="18" charset="0"/>
              </a:rPr>
              <a:t>INFORMATION TECHNOLOGY</a:t>
            </a:r>
            <a:endParaRPr lang="en-IN" sz="3200" b="1" dirty="0">
              <a:latin typeface="Bookman Old Style" panose="02050604050505020204" pitchFamily="18" charset="0"/>
            </a:endParaRPr>
          </a:p>
        </p:txBody>
      </p:sp>
    </p:spTree>
    <p:extLst>
      <p:ext uri="{BB962C8B-B14F-4D97-AF65-F5344CB8AC3E}">
        <p14:creationId xmlns:p14="http://schemas.microsoft.com/office/powerpoint/2010/main" val="3750547388"/>
      </p:ext>
    </p:extLst>
  </p:cSld>
  <p:clrMapOvr>
    <a:masterClrMapping/>
  </p:clrMapOvr>
  <mc:AlternateContent xmlns:mc="http://schemas.openxmlformats.org/markup-compatibility/2006" xmlns:p15="http://schemas.microsoft.com/office/powerpoint/2012/main">
    <mc:Choice Requires="p15">
      <p:transition>
        <p15:prstTrans prst="peelOff"/>
        <p:sndAc>
          <p:endSnd/>
        </p:sndAc>
      </p:transition>
    </mc:Choice>
    <mc:Fallback xmlns="">
      <p:transition>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ABB4FB60-FA54-887B-279A-3AC9F241F69B}"/>
              </a:ext>
            </a:extLst>
          </p:cNvPr>
          <p:cNvSpPr/>
          <p:nvPr/>
        </p:nvSpPr>
        <p:spPr>
          <a:xfrm>
            <a:off x="3301093" y="468086"/>
            <a:ext cx="5023756" cy="2492828"/>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IF </a:t>
            </a:r>
          </a:p>
          <a:p>
            <a:pPr algn="ctr"/>
            <a:r>
              <a:rPr lang="en-US" b="1" dirty="0">
                <a:solidFill>
                  <a:schemeClr val="tx1"/>
                </a:solidFill>
              </a:rPr>
              <a:t>LCS SCORE&gt;=0.6 OR HISTOGRAM PIXEL MATCHING SCORE &gt;=2200</a:t>
            </a:r>
          </a:p>
        </p:txBody>
      </p:sp>
      <p:cxnSp>
        <p:nvCxnSpPr>
          <p:cNvPr id="5" name="Straight Arrow Connector 4">
            <a:extLst>
              <a:ext uri="{FF2B5EF4-FFF2-40B4-BE49-F238E27FC236}">
                <a16:creationId xmlns:a16="http://schemas.microsoft.com/office/drawing/2014/main" id="{68F0E691-A664-AF9E-B5C6-FD8B86C88F09}"/>
              </a:ext>
            </a:extLst>
          </p:cNvPr>
          <p:cNvCxnSpPr>
            <a:cxnSpLocks/>
            <a:stCxn id="4" idx="2"/>
          </p:cNvCxnSpPr>
          <p:nvPr/>
        </p:nvCxnSpPr>
        <p:spPr>
          <a:xfrm>
            <a:off x="5812971" y="2960914"/>
            <a:ext cx="0" cy="623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Flowchart: Data 5">
            <a:extLst>
              <a:ext uri="{FF2B5EF4-FFF2-40B4-BE49-F238E27FC236}">
                <a16:creationId xmlns:a16="http://schemas.microsoft.com/office/drawing/2014/main" id="{E6898A04-C753-1E84-9623-33E8CE881AA0}"/>
              </a:ext>
            </a:extLst>
          </p:cNvPr>
          <p:cNvSpPr/>
          <p:nvPr/>
        </p:nvSpPr>
        <p:spPr>
          <a:xfrm>
            <a:off x="3439889" y="3584120"/>
            <a:ext cx="4463140" cy="849086"/>
          </a:xfrm>
          <a:prstGeom prst="flowChartInputOutp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PLAGIARISM DETECTED</a:t>
            </a:r>
          </a:p>
        </p:txBody>
      </p:sp>
      <p:cxnSp>
        <p:nvCxnSpPr>
          <p:cNvPr id="7" name="Straight Connector 6">
            <a:extLst>
              <a:ext uri="{FF2B5EF4-FFF2-40B4-BE49-F238E27FC236}">
                <a16:creationId xmlns:a16="http://schemas.microsoft.com/office/drawing/2014/main" id="{23AA86D5-69AF-9A0F-9F0A-2BF22F121759}"/>
              </a:ext>
            </a:extLst>
          </p:cNvPr>
          <p:cNvCxnSpPr>
            <a:stCxn id="4" idx="3"/>
          </p:cNvCxnSpPr>
          <p:nvPr/>
        </p:nvCxnSpPr>
        <p:spPr>
          <a:xfrm>
            <a:off x="8324849" y="1714500"/>
            <a:ext cx="2060122" cy="16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EABA4D-8503-AAE0-0E9A-A106F8729F8E}"/>
              </a:ext>
            </a:extLst>
          </p:cNvPr>
          <p:cNvCxnSpPr/>
          <p:nvPr/>
        </p:nvCxnSpPr>
        <p:spPr>
          <a:xfrm>
            <a:off x="10384971" y="1763486"/>
            <a:ext cx="0" cy="1836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Data 8">
            <a:extLst>
              <a:ext uri="{FF2B5EF4-FFF2-40B4-BE49-F238E27FC236}">
                <a16:creationId xmlns:a16="http://schemas.microsoft.com/office/drawing/2014/main" id="{27141BF5-C43D-DE5C-3345-729E67812D22}"/>
              </a:ext>
            </a:extLst>
          </p:cNvPr>
          <p:cNvSpPr/>
          <p:nvPr/>
        </p:nvSpPr>
        <p:spPr>
          <a:xfrm>
            <a:off x="8324849" y="3600446"/>
            <a:ext cx="3736523" cy="849086"/>
          </a:xfrm>
          <a:prstGeom prst="flowChartInputOutp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PLAGIARISM DETECTED</a:t>
            </a:r>
          </a:p>
        </p:txBody>
      </p:sp>
      <p:cxnSp>
        <p:nvCxnSpPr>
          <p:cNvPr id="10" name="Straight Connector 9">
            <a:extLst>
              <a:ext uri="{FF2B5EF4-FFF2-40B4-BE49-F238E27FC236}">
                <a16:creationId xmlns:a16="http://schemas.microsoft.com/office/drawing/2014/main" id="{C5DF4032-57D6-28DB-594A-A5C4A12E9248}"/>
              </a:ext>
            </a:extLst>
          </p:cNvPr>
          <p:cNvCxnSpPr/>
          <p:nvPr/>
        </p:nvCxnSpPr>
        <p:spPr>
          <a:xfrm>
            <a:off x="5812971" y="4449532"/>
            <a:ext cx="0" cy="612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0DD4EF-68C4-D464-9B95-DCC8C9DE8CEA}"/>
              </a:ext>
            </a:extLst>
          </p:cNvPr>
          <p:cNvCxnSpPr/>
          <p:nvPr/>
        </p:nvCxnSpPr>
        <p:spPr>
          <a:xfrm>
            <a:off x="10384971" y="4449532"/>
            <a:ext cx="0" cy="61232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CA4CC4A-5CDE-F3CA-E9F1-6FEC4A6E8FB4}"/>
              </a:ext>
            </a:extLst>
          </p:cNvPr>
          <p:cNvCxnSpPr/>
          <p:nvPr/>
        </p:nvCxnSpPr>
        <p:spPr>
          <a:xfrm>
            <a:off x="5812971" y="5061857"/>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0E5B97-9370-1E9A-5F36-AAD4BBF7B046}"/>
              </a:ext>
            </a:extLst>
          </p:cNvPr>
          <p:cNvCxnSpPr/>
          <p:nvPr/>
        </p:nvCxnSpPr>
        <p:spPr>
          <a:xfrm>
            <a:off x="7903029" y="5061857"/>
            <a:ext cx="0"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21B87F8-7AA9-E160-0BBE-07ACA5659DB7}"/>
              </a:ext>
            </a:extLst>
          </p:cNvPr>
          <p:cNvSpPr/>
          <p:nvPr/>
        </p:nvSpPr>
        <p:spPr>
          <a:xfrm>
            <a:off x="5987143" y="5758543"/>
            <a:ext cx="3842657" cy="88174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STOP</a:t>
            </a:r>
          </a:p>
        </p:txBody>
      </p:sp>
      <p:sp>
        <p:nvSpPr>
          <p:cNvPr id="15" name="Subtitle 41">
            <a:extLst>
              <a:ext uri="{FF2B5EF4-FFF2-40B4-BE49-F238E27FC236}">
                <a16:creationId xmlns:a16="http://schemas.microsoft.com/office/drawing/2014/main" id="{9C5F289F-1F18-F475-E6E0-C189F2FBB536}"/>
              </a:ext>
            </a:extLst>
          </p:cNvPr>
          <p:cNvSpPr txBox="1">
            <a:spLocks/>
          </p:cNvSpPr>
          <p:nvPr/>
        </p:nvSpPr>
        <p:spPr>
          <a:xfrm>
            <a:off x="5812971" y="3088008"/>
            <a:ext cx="711880" cy="3606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t>YES</a:t>
            </a:r>
          </a:p>
        </p:txBody>
      </p:sp>
      <p:sp>
        <p:nvSpPr>
          <p:cNvPr id="16" name="Subtitle 41">
            <a:extLst>
              <a:ext uri="{FF2B5EF4-FFF2-40B4-BE49-F238E27FC236}">
                <a16:creationId xmlns:a16="http://schemas.microsoft.com/office/drawing/2014/main" id="{79E73EA5-CD38-6253-94C2-BB3A43FF4F80}"/>
              </a:ext>
            </a:extLst>
          </p:cNvPr>
          <p:cNvSpPr txBox="1">
            <a:spLocks/>
          </p:cNvSpPr>
          <p:nvPr/>
        </p:nvSpPr>
        <p:spPr>
          <a:xfrm>
            <a:off x="8708571" y="1402808"/>
            <a:ext cx="711880" cy="36067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b="1" dirty="0"/>
              <a:t>NO</a:t>
            </a:r>
          </a:p>
        </p:txBody>
      </p:sp>
      <p:cxnSp>
        <p:nvCxnSpPr>
          <p:cNvPr id="17" name="Straight Arrow Connector 16">
            <a:extLst>
              <a:ext uri="{FF2B5EF4-FFF2-40B4-BE49-F238E27FC236}">
                <a16:creationId xmlns:a16="http://schemas.microsoft.com/office/drawing/2014/main" id="{56B690AB-7824-B3BE-7040-43874022BDC4}"/>
              </a:ext>
            </a:extLst>
          </p:cNvPr>
          <p:cNvCxnSpPr/>
          <p:nvPr/>
        </p:nvCxnSpPr>
        <p:spPr>
          <a:xfrm>
            <a:off x="5812971" y="0"/>
            <a:ext cx="0" cy="468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23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CC6A-E369-CDE7-805F-AA9268E00EB0}"/>
              </a:ext>
            </a:extLst>
          </p:cNvPr>
          <p:cNvSpPr>
            <a:spLocks noGrp="1"/>
          </p:cNvSpPr>
          <p:nvPr>
            <p:ph type="title"/>
          </p:nvPr>
        </p:nvSpPr>
        <p:spPr>
          <a:xfrm>
            <a:off x="2001384" y="667653"/>
            <a:ext cx="8911687" cy="1280890"/>
          </a:xfrm>
        </p:spPr>
        <p:txBody>
          <a:bodyPr/>
          <a:lstStyle/>
          <a:p>
            <a:r>
              <a:rPr lang="en-US" dirty="0"/>
              <a:t>ALGORITHM:</a:t>
            </a:r>
          </a:p>
        </p:txBody>
      </p:sp>
      <p:sp>
        <p:nvSpPr>
          <p:cNvPr id="3" name="Content Placeholder 2">
            <a:extLst>
              <a:ext uri="{FF2B5EF4-FFF2-40B4-BE49-F238E27FC236}">
                <a16:creationId xmlns:a16="http://schemas.microsoft.com/office/drawing/2014/main" id="{54DB44D9-1460-3DC7-0C99-797650B758BC}"/>
              </a:ext>
            </a:extLst>
          </p:cNvPr>
          <p:cNvSpPr>
            <a:spLocks noGrp="1"/>
          </p:cNvSpPr>
          <p:nvPr>
            <p:ph idx="1"/>
          </p:nvPr>
        </p:nvSpPr>
        <p:spPr>
          <a:xfrm>
            <a:off x="2001384" y="1540189"/>
            <a:ext cx="9951130" cy="5143640"/>
          </a:xfrm>
        </p:spPr>
        <p:txBody>
          <a:bodyPr/>
          <a:lstStyle/>
          <a:p>
            <a:r>
              <a:rPr lang="en-US" dirty="0"/>
              <a:t>Step 1: START</a:t>
            </a:r>
          </a:p>
          <a:p>
            <a:r>
              <a:rPr lang="en-US" dirty="0"/>
              <a:t>Step 2: Processing text/image files in database </a:t>
            </a:r>
          </a:p>
          <a:p>
            <a:r>
              <a:rPr lang="en-US" dirty="0"/>
              <a:t>Step 3: Upload suspicious text/image file respectively</a:t>
            </a:r>
          </a:p>
          <a:p>
            <a:r>
              <a:rPr lang="en-US" dirty="0"/>
              <a:t>Step 4: Check for plagiarism</a:t>
            </a:r>
          </a:p>
          <a:p>
            <a:r>
              <a:rPr lang="en-US" dirty="0"/>
              <a:t>Step 5: If LCS score&gt;=0.6 for text file or Histogram pixel 				  matching score&gt;=2200 for image file, then 						  Plagiarism is detected</a:t>
            </a:r>
          </a:p>
          <a:p>
            <a:r>
              <a:rPr lang="en-US" dirty="0"/>
              <a:t>Step 6: Else, No Plagiarism is detected </a:t>
            </a:r>
          </a:p>
          <a:p>
            <a:r>
              <a:rPr lang="en-US" dirty="0"/>
              <a:t>Step 7: STOP</a:t>
            </a:r>
          </a:p>
          <a:p>
            <a:endParaRPr lang="en-US" dirty="0"/>
          </a:p>
        </p:txBody>
      </p:sp>
    </p:spTree>
    <p:extLst>
      <p:ext uri="{BB962C8B-B14F-4D97-AF65-F5344CB8AC3E}">
        <p14:creationId xmlns:p14="http://schemas.microsoft.com/office/powerpoint/2010/main" val="22019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A7DC-9D58-65E7-0050-BC163B6E04B4}"/>
              </a:ext>
            </a:extLst>
          </p:cNvPr>
          <p:cNvSpPr>
            <a:spLocks noGrp="1"/>
          </p:cNvSpPr>
          <p:nvPr>
            <p:ph type="title"/>
          </p:nvPr>
        </p:nvSpPr>
        <p:spPr>
          <a:xfrm>
            <a:off x="2211925" y="656767"/>
            <a:ext cx="8911687" cy="1280890"/>
          </a:xfrm>
        </p:spPr>
        <p:txBody>
          <a:bodyPr/>
          <a:lstStyle/>
          <a:p>
            <a:r>
              <a:rPr lang="en-US" dirty="0"/>
              <a:t>SEQUENCE  DIAGRAM:</a:t>
            </a:r>
          </a:p>
        </p:txBody>
      </p:sp>
      <p:sp>
        <p:nvSpPr>
          <p:cNvPr id="3" name="Content Placeholder 2">
            <a:extLst>
              <a:ext uri="{FF2B5EF4-FFF2-40B4-BE49-F238E27FC236}">
                <a16:creationId xmlns:a16="http://schemas.microsoft.com/office/drawing/2014/main" id="{FD67A505-F71F-DA54-BC53-509E393031DF}"/>
              </a:ext>
            </a:extLst>
          </p:cNvPr>
          <p:cNvSpPr>
            <a:spLocks noGrp="1"/>
          </p:cNvSpPr>
          <p:nvPr>
            <p:ph idx="1"/>
          </p:nvPr>
        </p:nvSpPr>
        <p:spPr>
          <a:xfrm>
            <a:off x="7826828" y="1710326"/>
            <a:ext cx="3939041" cy="4354565"/>
          </a:xfrm>
        </p:spPr>
        <p:txBody>
          <a:bodyPr>
            <a:noAutofit/>
          </a:bodyPr>
          <a:lstStyle/>
          <a:p>
            <a:pPr marL="0" indent="0">
              <a:buNone/>
            </a:pPr>
            <a:r>
              <a:rPr lang="en-US" b="0" i="0" dirty="0">
                <a:solidFill>
                  <a:srgbClr val="273239"/>
                </a:solidFill>
                <a:effectLst/>
              </a:rPr>
              <a:t>A sequence diagram simply depicts interaction between objects in a sequential order i.e. the order in which these interactions take place.</a:t>
            </a:r>
          </a:p>
          <a:p>
            <a:pPr marL="0" indent="0">
              <a:buNone/>
            </a:pPr>
            <a:r>
              <a:rPr lang="en-US" b="0" i="0" dirty="0">
                <a:solidFill>
                  <a:srgbClr val="273239"/>
                </a:solidFill>
                <a:effectLst/>
              </a:rPr>
              <a:t>Sequence diagrams describe how and in what order the objects in a system function.</a:t>
            </a:r>
            <a:endParaRPr lang="en-US" dirty="0">
              <a:effectLs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077445-9556-860D-C11A-141673BDB3B8}"/>
              </a:ext>
            </a:extLst>
          </p:cNvPr>
          <p:cNvPicPr>
            <a:picLocks noChangeAspect="1"/>
          </p:cNvPicPr>
          <p:nvPr/>
        </p:nvPicPr>
        <p:blipFill rotWithShape="1">
          <a:blip r:embed="rId2"/>
          <a:srcRect r="4845"/>
          <a:stretch/>
        </p:blipFill>
        <p:spPr bwMode="auto">
          <a:xfrm>
            <a:off x="1752601" y="1655263"/>
            <a:ext cx="5715000" cy="4892812"/>
          </a:xfrm>
          <a:prstGeom prst="rect">
            <a:avLst/>
          </a:prstGeom>
          <a:noFill/>
          <a:ln w="9525">
            <a:noFill/>
            <a:miter lim="800000"/>
            <a:headEnd/>
            <a:tailEnd/>
          </a:ln>
        </p:spPr>
      </p:pic>
    </p:spTree>
    <p:extLst>
      <p:ext uri="{BB962C8B-B14F-4D97-AF65-F5344CB8AC3E}">
        <p14:creationId xmlns:p14="http://schemas.microsoft.com/office/powerpoint/2010/main" val="27341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9AE4-EF0A-82E0-7FA2-D0A34D0F0C61}"/>
              </a:ext>
            </a:extLst>
          </p:cNvPr>
          <p:cNvSpPr>
            <a:spLocks noGrp="1"/>
          </p:cNvSpPr>
          <p:nvPr>
            <p:ph type="title"/>
          </p:nvPr>
        </p:nvSpPr>
        <p:spPr>
          <a:xfrm>
            <a:off x="172720" y="132081"/>
            <a:ext cx="11181080" cy="772159"/>
          </a:xfrm>
          <a:effectLst>
            <a:outerShdw blurRad="50800" dist="50800" dir="10500000" algn="ctr" rotWithShape="0">
              <a:srgbClr val="000000">
                <a:alpha val="36000"/>
              </a:srgbClr>
            </a:outerShdw>
          </a:effectLst>
        </p:spPr>
        <p:txBody>
          <a:bodyPr/>
          <a:lstStyle/>
          <a:p>
            <a:r>
              <a:rPr lang="en-US" b="1" dirty="0">
                <a:ea typeface="Verdana" panose="020B0604030504040204" pitchFamily="34" charset="0"/>
              </a:rPr>
              <a:t>CODE:</a:t>
            </a:r>
          </a:p>
        </p:txBody>
      </p:sp>
      <p:sp>
        <p:nvSpPr>
          <p:cNvPr id="3" name="Content Placeholder 2">
            <a:extLst>
              <a:ext uri="{FF2B5EF4-FFF2-40B4-BE49-F238E27FC236}">
                <a16:creationId xmlns:a16="http://schemas.microsoft.com/office/drawing/2014/main" id="{39F60827-0B5B-EEB4-260D-E3218EAFED12}"/>
              </a:ext>
            </a:extLst>
          </p:cNvPr>
          <p:cNvSpPr>
            <a:spLocks noGrp="1"/>
          </p:cNvSpPr>
          <p:nvPr>
            <p:ph idx="1"/>
          </p:nvPr>
        </p:nvSpPr>
        <p:spPr>
          <a:xfrm>
            <a:off x="172720" y="904240"/>
            <a:ext cx="11765280" cy="5598159"/>
          </a:xfrm>
        </p:spPr>
        <p:txBody>
          <a:bodyPr>
            <a:noAutofit/>
          </a:bodyPr>
          <a:lstStyle/>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django.shortcuts</a:t>
            </a:r>
            <a:r>
              <a:rPr lang="en-US" sz="1600" dirty="0">
                <a:effectLst/>
                <a:latin typeface="Consolas" panose="020B0609020204030204" pitchFamily="49" charset="0"/>
              </a:rPr>
              <a:t> import render</a:t>
            </a: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django.template</a:t>
            </a:r>
            <a:r>
              <a:rPr lang="en-US" sz="1600" dirty="0">
                <a:effectLst/>
                <a:latin typeface="Consolas" panose="020B0609020204030204" pitchFamily="49" charset="0"/>
              </a:rPr>
              <a:t> import RequestContext</a:t>
            </a: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django.contrib</a:t>
            </a:r>
            <a:r>
              <a:rPr lang="en-US" sz="1600" dirty="0">
                <a:effectLst/>
                <a:latin typeface="Consolas" panose="020B0609020204030204" pitchFamily="49" charset="0"/>
              </a:rPr>
              <a:t> import messages</a:t>
            </a:r>
          </a:p>
          <a:p>
            <a:pPr marL="0" indent="0">
              <a:buNone/>
            </a:pPr>
            <a:r>
              <a:rPr lang="en-US" sz="1600" dirty="0">
                <a:effectLst/>
                <a:latin typeface="Consolas" panose="020B0609020204030204" pitchFamily="49" charset="0"/>
              </a:rPr>
              <a:t>import </a:t>
            </a:r>
            <a:r>
              <a:rPr lang="en-US" sz="1600" dirty="0" err="1">
                <a:effectLst/>
                <a:latin typeface="Consolas" panose="020B0609020204030204" pitchFamily="49" charset="0"/>
              </a:rPr>
              <a:t>pymysql</a:t>
            </a:r>
            <a:endParaRPr lang="en-US" sz="1600" dirty="0">
              <a:effectLst/>
              <a:latin typeface="Consolas" panose="020B0609020204030204" pitchFamily="49" charset="0"/>
            </a:endParaRP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django.http</a:t>
            </a:r>
            <a:r>
              <a:rPr lang="en-US" sz="1600" dirty="0">
                <a:effectLst/>
                <a:latin typeface="Consolas" panose="020B0609020204030204" pitchFamily="49" charset="0"/>
              </a:rPr>
              <a:t> import </a:t>
            </a:r>
            <a:r>
              <a:rPr lang="en-US" sz="1600" dirty="0" err="1">
                <a:effectLst/>
                <a:latin typeface="Consolas" panose="020B0609020204030204" pitchFamily="49" charset="0"/>
              </a:rPr>
              <a:t>HttpResponse</a:t>
            </a:r>
            <a:endParaRPr lang="en-US" sz="1600" dirty="0">
              <a:effectLst/>
              <a:latin typeface="Consolas" panose="020B0609020204030204" pitchFamily="49" charset="0"/>
            </a:endParaRP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django.conf</a:t>
            </a:r>
            <a:r>
              <a:rPr lang="en-US" sz="1600" dirty="0">
                <a:effectLst/>
                <a:latin typeface="Consolas" panose="020B0609020204030204" pitchFamily="49" charset="0"/>
              </a:rPr>
              <a:t> import settings</a:t>
            </a: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django.core.files.storage</a:t>
            </a:r>
            <a:r>
              <a:rPr lang="en-US" sz="1600" dirty="0">
                <a:effectLst/>
                <a:latin typeface="Consolas" panose="020B0609020204030204" pitchFamily="49" charset="0"/>
              </a:rPr>
              <a:t> import FileSystemStorage</a:t>
            </a:r>
          </a:p>
          <a:p>
            <a:pPr marL="0" indent="0">
              <a:buNone/>
            </a:pPr>
            <a:r>
              <a:rPr lang="en-US" sz="1600" dirty="0">
                <a:effectLst/>
                <a:latin typeface="Consolas" panose="020B0609020204030204" pitchFamily="49" charset="0"/>
              </a:rPr>
              <a:t>import </a:t>
            </a:r>
            <a:r>
              <a:rPr lang="en-US" sz="1600" dirty="0" err="1">
                <a:effectLst/>
                <a:latin typeface="Consolas" panose="020B0609020204030204" pitchFamily="49" charset="0"/>
              </a:rPr>
              <a:t>matplotlib.pyplot</a:t>
            </a:r>
            <a:r>
              <a:rPr lang="en-US" sz="1600" dirty="0">
                <a:effectLst/>
                <a:latin typeface="Consolas" panose="020B0609020204030204" pitchFamily="49" charset="0"/>
              </a:rPr>
              <a:t> as </a:t>
            </a:r>
            <a:r>
              <a:rPr lang="en-US" sz="1600" dirty="0" err="1">
                <a:effectLst/>
                <a:latin typeface="Consolas" panose="020B0609020204030204" pitchFamily="49" charset="0"/>
              </a:rPr>
              <a:t>plt</a:t>
            </a:r>
            <a:endParaRPr lang="en-US" sz="1600" dirty="0">
              <a:effectLst/>
              <a:latin typeface="Consolas" panose="020B0609020204030204" pitchFamily="49" charset="0"/>
            </a:endParaRPr>
          </a:p>
          <a:p>
            <a:pPr marL="0" indent="0">
              <a:buNone/>
            </a:pPr>
            <a:r>
              <a:rPr lang="en-US" sz="1600" dirty="0">
                <a:effectLst/>
                <a:latin typeface="Consolas" panose="020B0609020204030204" pitchFamily="49" charset="0"/>
              </a:rPr>
              <a:t>import re</a:t>
            </a:r>
          </a:p>
          <a:p>
            <a:pPr marL="0" indent="0">
              <a:buNone/>
            </a:pPr>
            <a:r>
              <a:rPr lang="en-US" sz="1600" dirty="0">
                <a:effectLst/>
                <a:latin typeface="Consolas" panose="020B0609020204030204" pitchFamily="49" charset="0"/>
              </a:rPr>
              <a:t>import cv2</a:t>
            </a:r>
          </a:p>
          <a:p>
            <a:pPr marL="0" indent="0">
              <a:buNone/>
            </a:pPr>
            <a:r>
              <a:rPr lang="en-US" sz="1600" dirty="0">
                <a:effectLst/>
                <a:latin typeface="Consolas" panose="020B0609020204030204" pitchFamily="49" charset="0"/>
              </a:rPr>
              <a:t>import </a:t>
            </a:r>
            <a:r>
              <a:rPr lang="en-US" sz="1600" dirty="0" err="1">
                <a:effectLst/>
                <a:latin typeface="Consolas" panose="020B0609020204030204" pitchFamily="49" charset="0"/>
              </a:rPr>
              <a:t>numpy</a:t>
            </a:r>
            <a:r>
              <a:rPr lang="en-US" sz="1600" dirty="0">
                <a:effectLst/>
                <a:latin typeface="Consolas" panose="020B0609020204030204" pitchFamily="49" charset="0"/>
              </a:rPr>
              <a:t> as np</a:t>
            </a:r>
          </a:p>
          <a:p>
            <a:pPr marL="0" indent="0">
              <a:buNone/>
            </a:pPr>
            <a:r>
              <a:rPr lang="en-US" sz="1600" dirty="0">
                <a:effectLst/>
                <a:latin typeface="Consolas" panose="020B0609020204030204" pitchFamily="49" charset="0"/>
              </a:rPr>
              <a:t>from string import punctuation</a:t>
            </a:r>
          </a:p>
          <a:p>
            <a:pPr marL="0" indent="0">
              <a:buNone/>
            </a:pPr>
            <a:r>
              <a:rPr lang="en-US" sz="1600" dirty="0">
                <a:effectLst/>
                <a:latin typeface="Consolas" panose="020B0609020204030204" pitchFamily="49" charset="0"/>
              </a:rPr>
              <a:t>from </a:t>
            </a:r>
            <a:r>
              <a:rPr lang="en-US" sz="1600" dirty="0" err="1">
                <a:effectLst/>
                <a:latin typeface="Consolas" panose="020B0609020204030204" pitchFamily="49" charset="0"/>
              </a:rPr>
              <a:t>nltk.corpus</a:t>
            </a:r>
            <a:r>
              <a:rPr lang="en-US" sz="1600" dirty="0">
                <a:effectLst/>
                <a:latin typeface="Consolas" panose="020B0609020204030204" pitchFamily="49" charset="0"/>
              </a:rPr>
              <a:t> import </a:t>
            </a:r>
            <a:r>
              <a:rPr lang="en-US" sz="1600" dirty="0" err="1">
                <a:effectLst/>
                <a:latin typeface="Consolas" panose="020B0609020204030204" pitchFamily="49" charset="0"/>
              </a:rPr>
              <a:t>stopwords</a:t>
            </a:r>
            <a:endParaRPr lang="en-US" sz="1600" dirty="0">
              <a:effectLst/>
              <a:latin typeface="Consolas" panose="020B0609020204030204" pitchFamily="49" charset="0"/>
            </a:endParaRPr>
          </a:p>
          <a:p>
            <a:pPr marL="0" indent="0">
              <a:buNone/>
            </a:pPr>
            <a:r>
              <a:rPr lang="en-US" sz="1600" b="0" dirty="0">
                <a:effectLst/>
                <a:latin typeface="Consolas" panose="020B0609020204030204" pitchFamily="49" charset="0"/>
              </a:rPr>
              <a:t>import </a:t>
            </a:r>
            <a:r>
              <a:rPr lang="en-US" sz="1600" b="0" dirty="0" err="1">
                <a:effectLst/>
                <a:latin typeface="Consolas" panose="020B0609020204030204" pitchFamily="49" charset="0"/>
              </a:rPr>
              <a:t>nltk</a:t>
            </a:r>
            <a:endParaRPr lang="en-US" sz="1600" b="0" dirty="0">
              <a:effectLst/>
              <a:latin typeface="Consolas" panose="020B0609020204030204" pitchFamily="49" charset="0"/>
            </a:endParaRPr>
          </a:p>
          <a:p>
            <a:pPr marL="0" indent="0">
              <a:buNone/>
            </a:pPr>
            <a:r>
              <a:rPr lang="en-US" sz="1600" b="0" dirty="0">
                <a:effectLst/>
                <a:latin typeface="Consolas" panose="020B0609020204030204" pitchFamily="49" charset="0"/>
              </a:rPr>
              <a:t>from </a:t>
            </a:r>
            <a:r>
              <a:rPr lang="en-US" sz="1600" b="0" dirty="0" err="1">
                <a:effectLst/>
                <a:latin typeface="Consolas" panose="020B0609020204030204" pitchFamily="49" charset="0"/>
              </a:rPr>
              <a:t>nltk.stem</a:t>
            </a:r>
            <a:r>
              <a:rPr lang="en-US" sz="1600" b="0" dirty="0">
                <a:effectLst/>
                <a:latin typeface="Consolas" panose="020B0609020204030204" pitchFamily="49" charset="0"/>
              </a:rPr>
              <a:t> import </a:t>
            </a:r>
            <a:r>
              <a:rPr lang="en-US" sz="1600" b="0" dirty="0" err="1">
                <a:effectLst/>
                <a:latin typeface="Consolas" panose="020B0609020204030204" pitchFamily="49" charset="0"/>
              </a:rPr>
              <a:t>WordNetLemmatizer</a:t>
            </a:r>
            <a:endParaRPr lang="en-US" sz="1600" b="0" dirty="0">
              <a:effectLst/>
              <a:latin typeface="Consolas" panose="020B0609020204030204" pitchFamily="49" charset="0"/>
            </a:endParaRPr>
          </a:p>
          <a:p>
            <a:pPr marL="0" indent="0">
              <a:buNone/>
            </a:pPr>
            <a:r>
              <a:rPr lang="en-US" sz="1600" b="0" dirty="0">
                <a:effectLst/>
                <a:latin typeface="Consolas" panose="020B0609020204030204" pitchFamily="49" charset="0"/>
              </a:rPr>
              <a:t>from </a:t>
            </a:r>
            <a:r>
              <a:rPr lang="en-US" sz="1600" b="0" dirty="0" err="1">
                <a:effectLst/>
                <a:latin typeface="Consolas" panose="020B0609020204030204" pitchFamily="49" charset="0"/>
              </a:rPr>
              <a:t>nltk.stem</a:t>
            </a:r>
            <a:r>
              <a:rPr lang="en-US" sz="1600" b="0" dirty="0">
                <a:effectLst/>
                <a:latin typeface="Consolas" panose="020B0609020204030204" pitchFamily="49" charset="0"/>
              </a:rPr>
              <a:t> import </a:t>
            </a:r>
            <a:r>
              <a:rPr lang="en-US" sz="1600" b="0" dirty="0" err="1">
                <a:effectLst/>
                <a:latin typeface="Consolas" panose="020B0609020204030204" pitchFamily="49" charset="0"/>
              </a:rPr>
              <a:t>PorterStemmer</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113541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23946B6-B10F-5CEE-A8F1-5D3B5BB953EC}"/>
              </a:ext>
            </a:extLst>
          </p:cNvPr>
          <p:cNvSpPr txBox="1">
            <a:spLocks/>
          </p:cNvSpPr>
          <p:nvPr/>
        </p:nvSpPr>
        <p:spPr>
          <a:xfrm>
            <a:off x="116840" y="179704"/>
            <a:ext cx="1192276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import os</a:t>
            </a:r>
          </a:p>
          <a:p>
            <a:pPr marL="0" indent="0">
              <a:buFont typeface="Arial" panose="020B0604020202020204" pitchFamily="34" charset="0"/>
              <a:buNone/>
            </a:pPr>
            <a:r>
              <a:rPr lang="en-US" sz="1600">
                <a:latin typeface="Consolas" panose="020B0609020204030204" pitchFamily="49" charset="0"/>
              </a:rPr>
              <a:t>from nltk.tokenize import word_tokenize</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stop_words = set(stopwords.words('english'))</a:t>
            </a:r>
          </a:p>
          <a:p>
            <a:pPr marL="0" indent="0">
              <a:buFont typeface="Arial" panose="020B0604020202020204" pitchFamily="34" charset="0"/>
              <a:buNone/>
            </a:pPr>
            <a:r>
              <a:rPr lang="en-US" sz="1600">
                <a:latin typeface="Consolas" panose="020B0609020204030204" pitchFamily="49" charset="0"/>
              </a:rPr>
              <a:t>lemmatizer = WordNetLemmatizer()</a:t>
            </a:r>
          </a:p>
          <a:p>
            <a:pPr marL="0" indent="0">
              <a:buFont typeface="Arial" panose="020B0604020202020204" pitchFamily="34" charset="0"/>
              <a:buNone/>
            </a:pPr>
            <a:r>
              <a:rPr lang="en-US" sz="1600">
                <a:latin typeface="Consolas" panose="020B0609020204030204" pitchFamily="49" charset="0"/>
              </a:rPr>
              <a:t>porter = PorterStemmer()</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LCS(l1,l2): #LCS method</a:t>
            </a:r>
          </a:p>
          <a:p>
            <a:pPr marL="0" indent="0">
              <a:buFont typeface="Arial" panose="020B0604020202020204" pitchFamily="34" charset="0"/>
              <a:buNone/>
            </a:pPr>
            <a:r>
              <a:rPr lang="en-US" sz="1600">
                <a:latin typeface="Consolas" panose="020B0609020204030204" pitchFamily="49" charset="0"/>
              </a:rPr>
              <a:t>    s1 = word_tokenize(l1)</a:t>
            </a:r>
          </a:p>
          <a:p>
            <a:pPr marL="0" indent="0">
              <a:buFont typeface="Arial" panose="020B0604020202020204" pitchFamily="34" charset="0"/>
              <a:buNone/>
            </a:pPr>
            <a:r>
              <a:rPr lang="en-US" sz="1600">
                <a:latin typeface="Consolas" panose="020B0609020204030204" pitchFamily="49" charset="0"/>
              </a:rPr>
              <a:t>    s2 = word_tokenize(l2)</a:t>
            </a:r>
          </a:p>
          <a:p>
            <a:pPr marL="0" indent="0">
              <a:buFont typeface="Arial" panose="020B0604020202020204" pitchFamily="34" charset="0"/>
              <a:buNone/>
            </a:pPr>
            <a:r>
              <a:rPr lang="en-US" sz="1600">
                <a:latin typeface="Consolas" panose="020B0609020204030204" pitchFamily="49" charset="0"/>
              </a:rPr>
              <a:t>    dp = [[None]*(len(s1)+1) for i in range(len(s2)+1)]</a:t>
            </a:r>
          </a:p>
          <a:p>
            <a:pPr marL="0" indent="0">
              <a:buFont typeface="Arial" panose="020B0604020202020204" pitchFamily="34" charset="0"/>
              <a:buNone/>
            </a:pPr>
            <a:r>
              <a:rPr lang="en-US" sz="1600">
                <a:latin typeface="Consolas" panose="020B0609020204030204" pitchFamily="49" charset="0"/>
              </a:rPr>
              <a:t>    for i in range(len(s2)+1): </a:t>
            </a:r>
          </a:p>
          <a:p>
            <a:pPr marL="0" indent="0">
              <a:buFont typeface="Arial" panose="020B0604020202020204" pitchFamily="34" charset="0"/>
              <a:buNone/>
            </a:pPr>
            <a:r>
              <a:rPr lang="en-US" sz="1600">
                <a:latin typeface="Consolas" panose="020B0609020204030204" pitchFamily="49" charset="0"/>
              </a:rPr>
              <a:t>        for j in range(len(s1)+1): </a:t>
            </a:r>
          </a:p>
          <a:p>
            <a:pPr marL="0" indent="0">
              <a:buFont typeface="Arial" panose="020B0604020202020204" pitchFamily="34" charset="0"/>
              <a:buNone/>
            </a:pPr>
            <a:r>
              <a:rPr lang="en-US" sz="1600">
                <a:latin typeface="Consolas" panose="020B0609020204030204" pitchFamily="49" charset="0"/>
              </a:rPr>
              <a:t>            if i == 0 or j == 0: </a:t>
            </a:r>
          </a:p>
          <a:p>
            <a:pPr marL="0" indent="0">
              <a:buFont typeface="Arial" panose="020B0604020202020204" pitchFamily="34" charset="0"/>
              <a:buNone/>
            </a:pPr>
            <a:r>
              <a:rPr lang="en-US" sz="1600">
                <a:latin typeface="Consolas" panose="020B0609020204030204" pitchFamily="49" charset="0"/>
              </a:rPr>
              <a:t>                dp[i][j] = 0</a:t>
            </a:r>
          </a:p>
          <a:p>
            <a:pPr marL="0" indent="0">
              <a:buFont typeface="Arial" panose="020B0604020202020204" pitchFamily="34" charset="0"/>
              <a:buNone/>
            </a:pPr>
            <a:r>
              <a:rPr lang="en-US" sz="1600">
                <a:latin typeface="Consolas" panose="020B0609020204030204" pitchFamily="49" charset="0"/>
              </a:rPr>
              <a:t>            elif s2[i-1] == s1[j-1]: </a:t>
            </a:r>
          </a:p>
          <a:p>
            <a:pPr marL="0" indent="0">
              <a:buFont typeface="Arial" panose="020B0604020202020204" pitchFamily="34" charset="0"/>
              <a:buNone/>
            </a:pPr>
            <a:r>
              <a:rPr lang="en-US" sz="1600">
                <a:latin typeface="Consolas" panose="020B0609020204030204" pitchFamily="49" charset="0"/>
              </a:rPr>
              <a:t>                dp[i][j] = dp[i-1][j-1]+1</a:t>
            </a:r>
          </a:p>
          <a:p>
            <a:pPr marL="0" indent="0">
              <a:buFont typeface="Arial" panose="020B0604020202020204" pitchFamily="34" charset="0"/>
              <a:buNone/>
            </a:pPr>
            <a:r>
              <a:rPr lang="en-US" sz="1600">
                <a:latin typeface="Consolas" panose="020B0609020204030204" pitchFamily="49" charset="0"/>
              </a:rPr>
              <a:t>            else: </a:t>
            </a:r>
          </a:p>
          <a:p>
            <a:pPr marL="0" indent="0">
              <a:buFont typeface="Arial" panose="020B0604020202020204" pitchFamily="34" charset="0"/>
              <a:buNone/>
            </a:pPr>
            <a:r>
              <a:rPr lang="en-US" sz="1600">
                <a:latin typeface="Consolas" panose="020B0609020204030204" pitchFamily="49" charset="0"/>
              </a:rPr>
              <a:t>                dp[i][j] = max(dp[i-1][j] , dp[i][j-1]) </a:t>
            </a:r>
          </a:p>
          <a:p>
            <a:pPr marL="0" indent="0">
              <a:buFont typeface="Arial" panose="020B0604020202020204" pitchFamily="34" charset="0"/>
              <a:buNone/>
            </a:pPr>
            <a:r>
              <a:rPr lang="en-US" sz="1600">
                <a:latin typeface="Consolas" panose="020B0609020204030204" pitchFamily="49" charset="0"/>
              </a:rPr>
              <a:t>    return dp[len(s2)][len(s1)]</a:t>
            </a:r>
            <a:endParaRPr lang="en-US" sz="1600" dirty="0">
              <a:latin typeface="Consolas" panose="020B0609020204030204" pitchFamily="49" charset="0"/>
            </a:endParaRPr>
          </a:p>
        </p:txBody>
      </p:sp>
    </p:spTree>
    <p:extLst>
      <p:ext uri="{BB962C8B-B14F-4D97-AF65-F5344CB8AC3E}">
        <p14:creationId xmlns:p14="http://schemas.microsoft.com/office/powerpoint/2010/main" val="415121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93BEBFD-8995-267F-6CE5-5C4AC47B3FAE}"/>
              </a:ext>
            </a:extLst>
          </p:cNvPr>
          <p:cNvSpPr txBox="1">
            <a:spLocks/>
          </p:cNvSpPr>
          <p:nvPr/>
        </p:nvSpPr>
        <p:spPr>
          <a:xfrm>
            <a:off x="116840" y="179704"/>
            <a:ext cx="1192276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def cleanPost(doc):</a:t>
            </a:r>
          </a:p>
          <a:p>
            <a:pPr marL="0" indent="0">
              <a:buFont typeface="Arial" panose="020B0604020202020204" pitchFamily="34" charset="0"/>
              <a:buNone/>
            </a:pPr>
            <a:r>
              <a:rPr lang="en-US" sz="1600">
                <a:latin typeface="Consolas" panose="020B0609020204030204" pitchFamily="49" charset="0"/>
              </a:rPr>
              <a:t>    tokens = doc.split()</a:t>
            </a:r>
          </a:p>
          <a:p>
            <a:pPr marL="0" indent="0">
              <a:buFont typeface="Arial" panose="020B0604020202020204" pitchFamily="34" charset="0"/>
              <a:buNone/>
            </a:pPr>
            <a:r>
              <a:rPr lang="en-US" sz="1600">
                <a:latin typeface="Consolas" panose="020B0609020204030204" pitchFamily="49" charset="0"/>
              </a:rPr>
              <a:t>    table = str.maketrans('', '', punctuation)</a:t>
            </a:r>
          </a:p>
          <a:p>
            <a:pPr marL="0" indent="0">
              <a:buFont typeface="Arial" panose="020B0604020202020204" pitchFamily="34" charset="0"/>
              <a:buNone/>
            </a:pPr>
            <a:r>
              <a:rPr lang="en-US" sz="1600">
                <a:latin typeface="Consolas" panose="020B0609020204030204" pitchFamily="49" charset="0"/>
              </a:rPr>
              <a:t>    tokens = [w.translate(table) for w in tokens]</a:t>
            </a:r>
          </a:p>
          <a:p>
            <a:pPr marL="0" indent="0">
              <a:buFont typeface="Arial" panose="020B0604020202020204" pitchFamily="34" charset="0"/>
              <a:buNone/>
            </a:pPr>
            <a:r>
              <a:rPr lang="en-US" sz="1600">
                <a:latin typeface="Consolas" panose="020B0609020204030204" pitchFamily="49" charset="0"/>
              </a:rPr>
              <a:t>    tokens = [word for word in tokens if word.isalpha()]</a:t>
            </a:r>
          </a:p>
          <a:p>
            <a:pPr marL="0" indent="0">
              <a:buFont typeface="Arial" panose="020B0604020202020204" pitchFamily="34" charset="0"/>
              <a:buNone/>
            </a:pPr>
            <a:r>
              <a:rPr lang="en-US" sz="1600">
                <a:latin typeface="Consolas" panose="020B0609020204030204" pitchFamily="49" charset="0"/>
              </a:rPr>
              <a:t>    tokens = [w for w in tokens if not w in stop_words]</a:t>
            </a:r>
          </a:p>
          <a:p>
            <a:pPr marL="0" indent="0">
              <a:buFont typeface="Arial" panose="020B0604020202020204" pitchFamily="34" charset="0"/>
              <a:buNone/>
            </a:pPr>
            <a:r>
              <a:rPr lang="en-US" sz="1600">
                <a:latin typeface="Consolas" panose="020B0609020204030204" pitchFamily="49" charset="0"/>
              </a:rPr>
              <a:t>    tokens = [word for word in tokens if len(word) &gt; 1]</a:t>
            </a:r>
          </a:p>
          <a:p>
            <a:pPr marL="0" indent="0">
              <a:buFont typeface="Arial" panose="020B0604020202020204" pitchFamily="34" charset="0"/>
              <a:buNone/>
            </a:pPr>
            <a:r>
              <a:rPr lang="en-US" sz="1600">
                <a:latin typeface="Consolas" panose="020B0609020204030204" pitchFamily="49" charset="0"/>
              </a:rPr>
              <a:t>    tokens = [lemmatizer.lemmatize(token) for token in tokens]</a:t>
            </a:r>
          </a:p>
          <a:p>
            <a:pPr marL="0" indent="0">
              <a:buFont typeface="Arial" panose="020B0604020202020204" pitchFamily="34" charset="0"/>
              <a:buNone/>
            </a:pPr>
            <a:r>
              <a:rPr lang="en-US" sz="1600">
                <a:latin typeface="Consolas" panose="020B0609020204030204" pitchFamily="49" charset="0"/>
              </a:rPr>
              <a:t>    tokens = [porter.stem(token) for token in tokens]</a:t>
            </a:r>
          </a:p>
          <a:p>
            <a:pPr marL="0" indent="0">
              <a:buFont typeface="Arial" panose="020B0604020202020204" pitchFamily="34" charset="0"/>
              <a:buNone/>
            </a:pPr>
            <a:r>
              <a:rPr lang="en-US" sz="1600">
                <a:latin typeface="Consolas" panose="020B0609020204030204" pitchFamily="49" charset="0"/>
              </a:rPr>
              <a:t>    tokens = ' '.join(tokens)</a:t>
            </a:r>
          </a:p>
          <a:p>
            <a:pPr marL="0" indent="0">
              <a:buFont typeface="Arial" panose="020B0604020202020204" pitchFamily="34" charset="0"/>
              <a:buNone/>
            </a:pPr>
            <a:r>
              <a:rPr lang="en-US" sz="1600">
                <a:latin typeface="Consolas" panose="020B0609020204030204" pitchFamily="49" charset="0"/>
              </a:rPr>
              <a:t>    return tokens</a:t>
            </a:r>
            <a:br>
              <a:rPr lang="en-US" sz="1600">
                <a:latin typeface="Consolas" panose="020B0609020204030204" pitchFamily="49" charset="0"/>
              </a:rPr>
            </a:br>
            <a:br>
              <a:rPr lang="en-US" sz="1600">
                <a:latin typeface="Consolas" panose="020B0609020204030204" pitchFamily="49" charset="0"/>
              </a:rPr>
            </a:br>
            <a:r>
              <a:rPr lang="en-US" sz="1600">
                <a:latin typeface="Consolas" panose="020B0609020204030204" pitchFamily="49" charset="0"/>
              </a:rPr>
              <a:t>text_files = []</a:t>
            </a:r>
          </a:p>
          <a:p>
            <a:pPr marL="0" indent="0">
              <a:buFont typeface="Arial" panose="020B0604020202020204" pitchFamily="34" charset="0"/>
              <a:buNone/>
            </a:pPr>
            <a:r>
              <a:rPr lang="en-US" sz="1600">
                <a:latin typeface="Consolas" panose="020B0609020204030204" pitchFamily="49" charset="0"/>
              </a:rPr>
              <a:t>text_data = []</a:t>
            </a:r>
          </a:p>
          <a:p>
            <a:pPr marL="0" indent="0">
              <a:buFont typeface="Arial" panose="020B0604020202020204" pitchFamily="34" charset="0"/>
              <a:buNone/>
            </a:pPr>
            <a:r>
              <a:rPr lang="en-US" sz="1600">
                <a:latin typeface="Consolas" panose="020B0609020204030204" pitchFamily="49" charset="0"/>
              </a:rPr>
              <a:t>image_files = []</a:t>
            </a:r>
          </a:p>
          <a:p>
            <a:pPr marL="0" indent="0">
              <a:buFont typeface="Arial" panose="020B0604020202020204" pitchFamily="34" charset="0"/>
              <a:buNone/>
            </a:pPr>
            <a:r>
              <a:rPr lang="en-US" sz="1600">
                <a:latin typeface="Consolas" panose="020B0609020204030204" pitchFamily="49" charset="0"/>
              </a:rPr>
              <a:t>image_data = []</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index(request):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return render(request, 'index.html', {})</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249203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FC4E8F6-0EFD-BD05-E40D-5FAAEA96C11D}"/>
              </a:ext>
            </a:extLst>
          </p:cNvPr>
          <p:cNvSpPr txBox="1">
            <a:spLocks/>
          </p:cNvSpPr>
          <p:nvPr/>
        </p:nvSpPr>
        <p:spPr>
          <a:xfrm>
            <a:off x="116840" y="179704"/>
            <a:ext cx="1192276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def Register(request):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return render(request, 'Register.html', {})</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Login(request):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return render(request, 'Login.html', {})</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UploadSuspiciousFile(request):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return render(request, 'UploadSuspiciousFile.html', {})</a:t>
            </a:r>
            <a:br>
              <a:rPr lang="en-US" sz="1600">
                <a:latin typeface="Consolas" panose="020B0609020204030204" pitchFamily="49" charset="0"/>
              </a:rPr>
            </a:br>
            <a:br>
              <a:rPr lang="en-US" sz="1600">
                <a:latin typeface="Consolas" panose="020B0609020204030204" pitchFamily="49" charset="0"/>
              </a:rPr>
            </a:br>
            <a:r>
              <a:rPr lang="en-US" sz="1600">
                <a:latin typeface="Consolas" panose="020B0609020204030204" pitchFamily="49" charset="0"/>
              </a:rPr>
              <a:t>def UploadSuspiciousImage(request):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return render(request, 'UploadSuspiciousImage.html', {})</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FMM(name):#five modules algorithm</a:t>
            </a:r>
          </a:p>
          <a:p>
            <a:pPr marL="0" indent="0">
              <a:buFont typeface="Arial" panose="020B0604020202020204" pitchFamily="34" charset="0"/>
              <a:buNone/>
            </a:pPr>
            <a:r>
              <a:rPr lang="en-US" sz="1600">
                <a:latin typeface="Consolas" panose="020B0609020204030204" pitchFamily="49" charset="0"/>
              </a:rPr>
              <a:t>    img = cv2.imread(name)</a:t>
            </a:r>
          </a:p>
          <a:p>
            <a:pPr marL="0" indent="0">
              <a:buFont typeface="Arial" panose="020B0604020202020204" pitchFamily="34" charset="0"/>
              <a:buNone/>
            </a:pPr>
            <a:r>
              <a:rPr lang="en-US" sz="1600">
                <a:latin typeface="Consolas" panose="020B0609020204030204" pitchFamily="49" charset="0"/>
              </a:rPr>
              <a:t>    img = cv2.resize(img,(50,50))</a:t>
            </a:r>
          </a:p>
          <a:p>
            <a:pPr marL="0" indent="0">
              <a:buFont typeface="Arial" panose="020B0604020202020204" pitchFamily="34" charset="0"/>
              <a:buNone/>
            </a:pPr>
            <a:r>
              <a:rPr lang="en-US" sz="1600">
                <a:latin typeface="Consolas" panose="020B0609020204030204" pitchFamily="49" charset="0"/>
              </a:rPr>
              <a:t>    img = cv2.cvtColor(img, cv2.COLOR_BGR2GRAY)</a:t>
            </a:r>
          </a:p>
          <a:p>
            <a:pPr marL="0" indent="0">
              <a:buFont typeface="Arial" panose="020B0604020202020204" pitchFamily="34" charset="0"/>
              <a:buNone/>
            </a:pPr>
            <a:r>
              <a:rPr lang="en-US" sz="1600">
                <a:latin typeface="Consolas" panose="020B0609020204030204" pitchFamily="49" charset="0"/>
              </a:rPr>
              <a:t>    rows,cols = img.shape</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244273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020FE7F-065E-4F7A-93D2-4F7E938DC650}"/>
              </a:ext>
            </a:extLst>
          </p:cNvPr>
          <p:cNvSpPr txBox="1">
            <a:spLocks/>
          </p:cNvSpPr>
          <p:nvPr/>
        </p:nvSpPr>
        <p:spPr>
          <a:xfrm>
            <a:off x="0" y="0"/>
            <a:ext cx="11948160" cy="6715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for i in range(rows):</a:t>
            </a:r>
          </a:p>
          <a:p>
            <a:pPr marL="0" indent="0">
              <a:buFont typeface="Arial" panose="020B0604020202020204" pitchFamily="34" charset="0"/>
              <a:buNone/>
            </a:pPr>
            <a:r>
              <a:rPr lang="en-US" sz="1600">
                <a:latin typeface="Consolas" panose="020B0609020204030204" pitchFamily="49" charset="0"/>
              </a:rPr>
              <a:t>        for j in range(cols):</a:t>
            </a:r>
          </a:p>
          <a:p>
            <a:pPr marL="0" indent="0">
              <a:buFont typeface="Arial" panose="020B0604020202020204" pitchFamily="34" charset="0"/>
              <a:buNone/>
            </a:pPr>
            <a:r>
              <a:rPr lang="en-US" sz="1600">
                <a:latin typeface="Consolas" panose="020B0609020204030204" pitchFamily="49" charset="0"/>
              </a:rPr>
              <a:t>            if img[i,j] &lt; 120:</a:t>
            </a:r>
          </a:p>
          <a:p>
            <a:pPr marL="0" indent="0">
              <a:buFont typeface="Arial" panose="020B0604020202020204" pitchFamily="34" charset="0"/>
              <a:buNone/>
            </a:pPr>
            <a:r>
              <a:rPr lang="en-US" sz="1600">
                <a:latin typeface="Consolas" panose="020B0609020204030204" pitchFamily="49" charset="0"/>
              </a:rPr>
              <a:t>                img[i,j] = 210</a:t>
            </a:r>
          </a:p>
          <a:p>
            <a:pPr marL="0" indent="0">
              <a:buFont typeface="Arial" panose="020B0604020202020204" pitchFamily="34" charset="0"/>
              <a:buNone/>
            </a:pPr>
            <a:r>
              <a:rPr lang="en-US" sz="1600">
                <a:latin typeface="Consolas" panose="020B0609020204030204" pitchFamily="49" charset="0"/>
              </a:rPr>
              <a:t>    for i in range(rows):</a:t>
            </a:r>
          </a:p>
          <a:p>
            <a:pPr marL="0" indent="0">
              <a:buFont typeface="Arial" panose="020B0604020202020204" pitchFamily="34" charset="0"/>
              <a:buNone/>
            </a:pPr>
            <a:r>
              <a:rPr lang="en-US" sz="1600">
                <a:latin typeface="Consolas" panose="020B0609020204030204" pitchFamily="49" charset="0"/>
              </a:rPr>
              <a:t>        for j in range(cols):</a:t>
            </a:r>
          </a:p>
          <a:p>
            <a:pPr marL="0" indent="0">
              <a:buFont typeface="Arial" panose="020B0604020202020204" pitchFamily="34" charset="0"/>
              <a:buNone/>
            </a:pPr>
            <a:r>
              <a:rPr lang="en-US" sz="1600">
                <a:latin typeface="Consolas" panose="020B0609020204030204" pitchFamily="49" charset="0"/>
              </a:rPr>
              <a:t>            k = img[i,j]</a:t>
            </a:r>
          </a:p>
          <a:p>
            <a:pPr marL="0" indent="0">
              <a:buFont typeface="Arial" panose="020B0604020202020204" pitchFamily="34" charset="0"/>
              <a:buNone/>
            </a:pPr>
            <a:r>
              <a:rPr lang="en-US" sz="1600">
                <a:latin typeface="Consolas" panose="020B0609020204030204" pitchFamily="49" charset="0"/>
              </a:rPr>
              <a:t>            if (k % 5) == 4:</a:t>
            </a:r>
          </a:p>
          <a:p>
            <a:pPr marL="0" indent="0">
              <a:buFont typeface="Arial" panose="020B0604020202020204" pitchFamily="34" charset="0"/>
              <a:buNone/>
            </a:pPr>
            <a:r>
              <a:rPr lang="en-US" sz="1600">
                <a:latin typeface="Consolas" panose="020B0609020204030204" pitchFamily="49" charset="0"/>
              </a:rPr>
              <a:t>                img[i,j] = k + 1</a:t>
            </a:r>
          </a:p>
          <a:p>
            <a:pPr marL="0" indent="0">
              <a:buFont typeface="Arial" panose="020B0604020202020204" pitchFamily="34" charset="0"/>
              <a:buNone/>
            </a:pPr>
            <a:r>
              <a:rPr lang="en-US" sz="1600">
                <a:latin typeface="Consolas" panose="020B0609020204030204" pitchFamily="49" charset="0"/>
              </a:rPr>
              <a:t>            elif (k % 5) == 3:</a:t>
            </a:r>
          </a:p>
          <a:p>
            <a:pPr marL="0" indent="0">
              <a:buFont typeface="Arial" panose="020B0604020202020204" pitchFamily="34" charset="0"/>
              <a:buNone/>
            </a:pPr>
            <a:r>
              <a:rPr lang="en-US" sz="1600">
                <a:latin typeface="Consolas" panose="020B0609020204030204" pitchFamily="49" charset="0"/>
              </a:rPr>
              <a:t>                img[i,j] = k + 2</a:t>
            </a:r>
          </a:p>
          <a:p>
            <a:pPr marL="0" indent="0">
              <a:buFont typeface="Arial" panose="020B0604020202020204" pitchFamily="34" charset="0"/>
              <a:buNone/>
            </a:pPr>
            <a:r>
              <a:rPr lang="en-US" sz="1600">
                <a:latin typeface="Consolas" panose="020B0609020204030204" pitchFamily="49" charset="0"/>
              </a:rPr>
              <a:t>            elif (k % 5) == 2:</a:t>
            </a:r>
          </a:p>
          <a:p>
            <a:pPr marL="0" indent="0">
              <a:buFont typeface="Arial" panose="020B0604020202020204" pitchFamily="34" charset="0"/>
              <a:buNone/>
            </a:pPr>
            <a:r>
              <a:rPr lang="en-US" sz="1600">
                <a:latin typeface="Consolas" panose="020B0609020204030204" pitchFamily="49" charset="0"/>
              </a:rPr>
              <a:t>                img[i,j] = k - 2</a:t>
            </a:r>
          </a:p>
          <a:p>
            <a:pPr marL="0" indent="0">
              <a:buFont typeface="Arial" panose="020B0604020202020204" pitchFamily="34" charset="0"/>
              <a:buNone/>
            </a:pPr>
            <a:r>
              <a:rPr lang="en-US" sz="1600">
                <a:latin typeface="Consolas" panose="020B0609020204030204" pitchFamily="49" charset="0"/>
              </a:rPr>
              <a:t>            elif (k % 5) == 1:</a:t>
            </a:r>
          </a:p>
          <a:p>
            <a:pPr marL="0" indent="0">
              <a:buFont typeface="Arial" panose="020B0604020202020204" pitchFamily="34" charset="0"/>
              <a:buNone/>
            </a:pPr>
            <a:r>
              <a:rPr lang="en-US" sz="1600">
                <a:latin typeface="Consolas" panose="020B0609020204030204" pitchFamily="49" charset="0"/>
              </a:rPr>
              <a:t>                img[i,j] = k - 1</a:t>
            </a:r>
          </a:p>
          <a:p>
            <a:pPr marL="0" indent="0">
              <a:buFont typeface="Arial" panose="020B0604020202020204" pitchFamily="34" charset="0"/>
              <a:buNone/>
            </a:pPr>
            <a:r>
              <a:rPr lang="en-US" sz="1600">
                <a:latin typeface="Consolas" panose="020B0609020204030204" pitchFamily="49" charset="0"/>
              </a:rPr>
              <a:t>    for i in range(rows):</a:t>
            </a:r>
          </a:p>
          <a:p>
            <a:pPr marL="0" indent="0">
              <a:buFont typeface="Arial" panose="020B0604020202020204" pitchFamily="34" charset="0"/>
              <a:buNone/>
            </a:pPr>
            <a:r>
              <a:rPr lang="en-US" sz="1600">
                <a:latin typeface="Consolas" panose="020B0609020204030204" pitchFamily="49" charset="0"/>
              </a:rPr>
              <a:t>        for j in range(cols):</a:t>
            </a:r>
          </a:p>
          <a:p>
            <a:pPr marL="0" indent="0">
              <a:buFont typeface="Arial" panose="020B0604020202020204" pitchFamily="34" charset="0"/>
              <a:buNone/>
            </a:pPr>
            <a:r>
              <a:rPr lang="en-US" sz="1600">
                <a:latin typeface="Consolas" panose="020B0609020204030204" pitchFamily="49" charset="0"/>
              </a:rPr>
              <a:t>            k = img[i,j]</a:t>
            </a:r>
          </a:p>
          <a:p>
            <a:pPr marL="0" indent="0">
              <a:buFont typeface="Arial" panose="020B0604020202020204" pitchFamily="34" charset="0"/>
              <a:buNone/>
            </a:pPr>
            <a:r>
              <a:rPr lang="en-US" sz="1600">
                <a:latin typeface="Consolas" panose="020B0609020204030204" pitchFamily="49" charset="0"/>
              </a:rPr>
              <a:t>            k = k / 5</a:t>
            </a:r>
          </a:p>
          <a:p>
            <a:pPr marL="0" indent="0">
              <a:buFont typeface="Arial" panose="020B0604020202020204" pitchFamily="34" charset="0"/>
              <a:buNone/>
            </a:pPr>
            <a:r>
              <a:rPr lang="en-US" sz="1600">
                <a:latin typeface="Consolas" panose="020B0609020204030204" pitchFamily="49" charset="0"/>
              </a:rPr>
              <a:t>            img[i,j] = k</a:t>
            </a:r>
            <a:endParaRPr lang="en-US" sz="1600" dirty="0">
              <a:latin typeface="Consolas" panose="020B0609020204030204" pitchFamily="49" charset="0"/>
            </a:endParaRPr>
          </a:p>
        </p:txBody>
      </p:sp>
    </p:spTree>
    <p:extLst>
      <p:ext uri="{BB962C8B-B14F-4D97-AF65-F5344CB8AC3E}">
        <p14:creationId xmlns:p14="http://schemas.microsoft.com/office/powerpoint/2010/main" val="245806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1D05B38-5769-FF4D-4061-D5F5715CB7E7}"/>
              </a:ext>
            </a:extLst>
          </p:cNvPr>
          <p:cNvSpPr txBox="1">
            <a:spLocks/>
          </p:cNvSpPr>
          <p:nvPr/>
        </p:nvSpPr>
        <p:spPr>
          <a:xfrm>
            <a:off x="134620" y="125412"/>
            <a:ext cx="1192276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temp = img.ravel()</a:t>
            </a:r>
          </a:p>
          <a:p>
            <a:pPr marL="0" indent="0">
              <a:buFont typeface="Arial" panose="020B0604020202020204" pitchFamily="34" charset="0"/>
              <a:buNone/>
            </a:pPr>
            <a:r>
              <a:rPr lang="en-US" sz="1600">
                <a:latin typeface="Consolas" panose="020B0609020204030204" pitchFamily="49" charset="0"/>
              </a:rPr>
              <a:t>    temp = np.min(img)</a:t>
            </a:r>
          </a:p>
          <a:p>
            <a:pPr marL="0" indent="0">
              <a:buFont typeface="Arial" panose="020B0604020202020204" pitchFamily="34" charset="0"/>
              <a:buNone/>
            </a:pPr>
            <a:r>
              <a:rPr lang="en-US" sz="1600">
                <a:latin typeface="Consolas" panose="020B0609020204030204" pitchFamily="49" charset="0"/>
              </a:rPr>
              <a:t>    for i in range(rows):</a:t>
            </a:r>
          </a:p>
          <a:p>
            <a:pPr marL="0" indent="0">
              <a:buFont typeface="Arial" panose="020B0604020202020204" pitchFamily="34" charset="0"/>
              <a:buNone/>
            </a:pPr>
            <a:r>
              <a:rPr lang="en-US" sz="1600">
                <a:latin typeface="Consolas" panose="020B0609020204030204" pitchFamily="49" charset="0"/>
              </a:rPr>
              <a:t>        for j in range(cols):</a:t>
            </a:r>
          </a:p>
          <a:p>
            <a:pPr marL="0" indent="0">
              <a:buFont typeface="Arial" panose="020B0604020202020204" pitchFamily="34" charset="0"/>
              <a:buNone/>
            </a:pPr>
            <a:r>
              <a:rPr lang="en-US" sz="1600">
                <a:latin typeface="Consolas" panose="020B0609020204030204" pitchFamily="49" charset="0"/>
              </a:rPr>
              <a:t>            if img[i,j] &gt; 0:</a:t>
            </a:r>
          </a:p>
          <a:p>
            <a:pPr marL="0" indent="0">
              <a:buFont typeface="Arial" panose="020B0604020202020204" pitchFamily="34" charset="0"/>
              <a:buNone/>
            </a:pPr>
            <a:r>
              <a:rPr lang="en-US" sz="1600">
                <a:latin typeface="Consolas" panose="020B0609020204030204" pitchFamily="49" charset="0"/>
              </a:rPr>
              <a:t>                img[i,j] = img[i,j] - temp       </a:t>
            </a:r>
          </a:p>
          <a:p>
            <a:pPr marL="0" indent="0">
              <a:buFont typeface="Arial" panose="020B0604020202020204" pitchFamily="34" charset="0"/>
              <a:buNone/>
            </a:pPr>
            <a:r>
              <a:rPr lang="en-US" sz="1600">
                <a:latin typeface="Consolas" panose="020B0609020204030204" pitchFamily="49" charset="0"/>
              </a:rPr>
              <a:t>    hist = cv2.calcHist([img], [0], None, [256], [0, 256])</a:t>
            </a:r>
          </a:p>
          <a:p>
            <a:pPr marL="0" indent="0">
              <a:buFont typeface="Arial" panose="020B0604020202020204" pitchFamily="34" charset="0"/>
              <a:buNone/>
            </a:pPr>
            <a:r>
              <a:rPr lang="en-US" sz="1600">
                <a:latin typeface="Consolas" panose="020B0609020204030204" pitchFamily="49" charset="0"/>
              </a:rPr>
              <a:t>    return hist    </a:t>
            </a:r>
            <a:br>
              <a:rPr lang="en-US" sz="1600">
                <a:latin typeface="Consolas" panose="020B0609020204030204" pitchFamily="49" charset="0"/>
              </a:rPr>
            </a:br>
            <a:br>
              <a:rPr lang="en-US" sz="1600">
                <a:latin typeface="Consolas" panose="020B0609020204030204" pitchFamily="49" charset="0"/>
              </a:rPr>
            </a:br>
            <a:r>
              <a:rPr lang="en-US" sz="1600">
                <a:latin typeface="Consolas" panose="020B0609020204030204" pitchFamily="49" charset="0"/>
              </a:rPr>
              <a:t>def UploadSuspiciousImageAction(request):</a:t>
            </a:r>
          </a:p>
          <a:p>
            <a:pPr marL="0" indent="0">
              <a:buFont typeface="Arial" panose="020B0604020202020204" pitchFamily="34" charset="0"/>
              <a:buNone/>
            </a:pPr>
            <a:r>
              <a:rPr lang="en-US" sz="1600">
                <a:latin typeface="Consolas" panose="020B0609020204030204" pitchFamily="49" charset="0"/>
              </a:rPr>
              <a:t>    if request.method == 'POST' and request.FILES['t1']:</a:t>
            </a:r>
          </a:p>
          <a:p>
            <a:pPr marL="0" indent="0">
              <a:buFont typeface="Arial" panose="020B0604020202020204" pitchFamily="34" charset="0"/>
              <a:buNone/>
            </a:pPr>
            <a:r>
              <a:rPr lang="en-US" sz="1600">
                <a:latin typeface="Consolas" panose="020B0609020204030204" pitchFamily="49" charset="0"/>
              </a:rPr>
              <a:t>        output = ''</a:t>
            </a:r>
          </a:p>
          <a:p>
            <a:pPr marL="0" indent="0">
              <a:buFont typeface="Arial" panose="020B0604020202020204" pitchFamily="34" charset="0"/>
              <a:buNone/>
            </a:pPr>
            <a:r>
              <a:rPr lang="en-US" sz="1600">
                <a:latin typeface="Consolas" panose="020B0609020204030204" pitchFamily="49" charset="0"/>
              </a:rPr>
              <a:t>        myfile = request.FILES['t1']</a:t>
            </a:r>
          </a:p>
          <a:p>
            <a:pPr marL="0" indent="0">
              <a:buFont typeface="Arial" panose="020B0604020202020204" pitchFamily="34" charset="0"/>
              <a:buNone/>
            </a:pPr>
            <a:r>
              <a:rPr lang="en-US" sz="1600">
                <a:latin typeface="Consolas" panose="020B0609020204030204" pitchFamily="49" charset="0"/>
              </a:rPr>
              <a:t>        fs = FileSystemStorage()</a:t>
            </a:r>
          </a:p>
          <a:p>
            <a:pPr marL="0" indent="0">
              <a:buFont typeface="Arial" panose="020B0604020202020204" pitchFamily="34" charset="0"/>
              <a:buNone/>
            </a:pPr>
            <a:r>
              <a:rPr lang="en-US" sz="1600">
                <a:latin typeface="Consolas" panose="020B0609020204030204" pitchFamily="49" charset="0"/>
              </a:rPr>
              <a:t>        name = str(myfile)</a:t>
            </a:r>
          </a:p>
          <a:p>
            <a:pPr marL="0" indent="0">
              <a:buFont typeface="Arial" panose="020B0604020202020204" pitchFamily="34" charset="0"/>
              <a:buNone/>
            </a:pPr>
            <a:r>
              <a:rPr lang="en-US" sz="1600">
                <a:latin typeface="Consolas" panose="020B0609020204030204" pitchFamily="49" charset="0"/>
              </a:rPr>
              <a:t>        filename = fs.save(name, myfile)</a:t>
            </a:r>
          </a:p>
          <a:p>
            <a:pPr marL="0" indent="0">
              <a:buFont typeface="Arial" panose="020B0604020202020204" pitchFamily="34" charset="0"/>
              <a:buNone/>
            </a:pPr>
            <a:r>
              <a:rPr lang="en-US" sz="1600">
                <a:latin typeface="Consolas" panose="020B0609020204030204" pitchFamily="49" charset="0"/>
              </a:rPr>
              <a:t>        hist = FMM(name)</a:t>
            </a:r>
          </a:p>
          <a:p>
            <a:pPr marL="0" indent="0">
              <a:buFont typeface="Arial" panose="020B0604020202020204" pitchFamily="34" charset="0"/>
              <a:buNone/>
            </a:pPr>
            <a:r>
              <a:rPr lang="en-US" sz="1600">
                <a:latin typeface="Consolas" panose="020B0609020204030204" pitchFamily="49" charset="0"/>
              </a:rPr>
              <a:t>        os.remove(name)</a:t>
            </a:r>
          </a:p>
          <a:p>
            <a:pPr marL="0" indent="0">
              <a:buFont typeface="Arial" panose="020B0604020202020204" pitchFamily="34" charset="0"/>
              <a:buNone/>
            </a:pPr>
            <a:r>
              <a:rPr lang="en-US" sz="1600">
                <a:latin typeface="Consolas" panose="020B0609020204030204" pitchFamily="49" charset="0"/>
              </a:rPr>
              <a:t>        similarity = 0</a:t>
            </a:r>
          </a:p>
          <a:p>
            <a:pPr marL="0" indent="0">
              <a:buFont typeface="Arial" panose="020B0604020202020204" pitchFamily="34" charset="0"/>
              <a:buNone/>
            </a:pPr>
            <a:r>
              <a:rPr lang="en-US" sz="1600">
                <a:latin typeface="Consolas" panose="020B0609020204030204" pitchFamily="49" charset="0"/>
              </a:rPr>
              <a:t>        file = 'No Match Found'</a:t>
            </a:r>
            <a:endParaRPr lang="en-US" sz="1600" dirty="0">
              <a:latin typeface="Consolas" panose="020B0609020204030204" pitchFamily="49" charset="0"/>
            </a:endParaRPr>
          </a:p>
        </p:txBody>
      </p:sp>
    </p:spTree>
    <p:extLst>
      <p:ext uri="{BB962C8B-B14F-4D97-AF65-F5344CB8AC3E}">
        <p14:creationId xmlns:p14="http://schemas.microsoft.com/office/powerpoint/2010/main" val="209198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59FF374-6B4B-AF79-3849-145BC6A1EF11}"/>
              </a:ext>
            </a:extLst>
          </p:cNvPr>
          <p:cNvSpPr txBox="1">
            <a:spLocks/>
          </p:cNvSpPr>
          <p:nvPr/>
        </p:nvSpPr>
        <p:spPr>
          <a:xfrm>
            <a:off x="116840" y="179704"/>
            <a:ext cx="1192276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hist1 = 0</a:t>
            </a:r>
          </a:p>
          <a:p>
            <a:pPr marL="0" indent="0">
              <a:buFont typeface="Arial" panose="020B0604020202020204" pitchFamily="34" charset="0"/>
              <a:buNone/>
            </a:pPr>
            <a:r>
              <a:rPr lang="en-US" sz="1600">
                <a:latin typeface="Consolas" panose="020B0609020204030204" pitchFamily="49" charset="0"/>
              </a:rPr>
              <a:t>        for i in range(len(image_files)):</a:t>
            </a:r>
          </a:p>
          <a:p>
            <a:pPr marL="0" indent="0">
              <a:buFont typeface="Arial" panose="020B0604020202020204" pitchFamily="34" charset="0"/>
              <a:buNone/>
            </a:pPr>
            <a:r>
              <a:rPr lang="en-US" sz="1600">
                <a:latin typeface="Consolas" panose="020B0609020204030204" pitchFamily="49" charset="0"/>
              </a:rPr>
              <a:t>            metric_val = cv2.compareHist(hist, image_data[i], cv2.HISTCMP_INTERSECT)</a:t>
            </a:r>
          </a:p>
          <a:p>
            <a:pPr marL="0" indent="0">
              <a:buFont typeface="Arial" panose="020B0604020202020204" pitchFamily="34" charset="0"/>
              <a:buNone/>
            </a:pPr>
            <a:r>
              <a:rPr lang="en-US" sz="1600">
                <a:latin typeface="Consolas" panose="020B0609020204030204" pitchFamily="49" charset="0"/>
              </a:rPr>
              <a:t>            if metric_val &gt; similarity:</a:t>
            </a:r>
          </a:p>
          <a:p>
            <a:pPr marL="0" indent="0">
              <a:buFont typeface="Arial" panose="020B0604020202020204" pitchFamily="34" charset="0"/>
              <a:buNone/>
            </a:pPr>
            <a:r>
              <a:rPr lang="en-US" sz="1600">
                <a:latin typeface="Consolas" panose="020B0609020204030204" pitchFamily="49" charset="0"/>
              </a:rPr>
              <a:t>                similarity = metric_val</a:t>
            </a:r>
          </a:p>
          <a:p>
            <a:pPr marL="0" indent="0">
              <a:buFont typeface="Arial" panose="020B0604020202020204" pitchFamily="34" charset="0"/>
              <a:buNone/>
            </a:pPr>
            <a:r>
              <a:rPr lang="en-US" sz="1600">
                <a:latin typeface="Consolas" panose="020B0609020204030204" pitchFamily="49" charset="0"/>
              </a:rPr>
              <a:t>                file = image_files[i]</a:t>
            </a:r>
          </a:p>
          <a:p>
            <a:pPr marL="0" indent="0">
              <a:buFont typeface="Arial" panose="020B0604020202020204" pitchFamily="34" charset="0"/>
              <a:buNone/>
            </a:pPr>
            <a:r>
              <a:rPr lang="en-US" sz="1600">
                <a:latin typeface="Consolas" panose="020B0609020204030204" pitchFamily="49" charset="0"/>
              </a:rPr>
              <a:t>                hist1 = image_data[i]</a:t>
            </a:r>
          </a:p>
          <a:p>
            <a:pPr marL="0" indent="0">
              <a:buFont typeface="Arial" panose="020B0604020202020204" pitchFamily="34" charset="0"/>
              <a:buNone/>
            </a:pPr>
            <a:endParaRPr lang="en-US" sz="1600">
              <a:latin typeface="Consolas" panose="020B0609020204030204" pitchFamily="49" charset="0"/>
            </a:endParaRPr>
          </a:p>
          <a:p>
            <a:pPr marL="0" indent="0">
              <a:buFont typeface="Arial" panose="020B0604020202020204" pitchFamily="34" charset="0"/>
              <a:buNone/>
            </a:pPr>
            <a:r>
              <a:rPr lang="en-US" sz="1600">
                <a:latin typeface="Consolas" panose="020B0609020204030204" pitchFamily="49" charset="0"/>
              </a:rPr>
              <a:t>        output = '&lt;table border=1 align=center&gt;&lt;tr&gt;&lt;th&gt;Source Original Image Name&lt;/th&gt;&lt;th&gt;Suspicious Image Name&lt;/th&gt;&lt;th&gt;Histogram Matching Score&lt;/th&gt;&lt;th&gt;Plagiarism Result&lt;/th&gt;&lt;/tr&gt;'</a:t>
            </a:r>
          </a:p>
          <a:p>
            <a:pPr marL="0" indent="0">
              <a:buFont typeface="Arial" panose="020B0604020202020204" pitchFamily="34" charset="0"/>
              <a:buNone/>
            </a:pPr>
            <a:r>
              <a:rPr lang="en-US" sz="1600">
                <a:latin typeface="Consolas" panose="020B0609020204030204" pitchFamily="49" charset="0"/>
              </a:rPr>
              <a:t>        result = 'No Plagiarism Detected'</a:t>
            </a:r>
          </a:p>
          <a:p>
            <a:pPr marL="0" indent="0">
              <a:buFont typeface="Arial" panose="020B0604020202020204" pitchFamily="34" charset="0"/>
              <a:buNone/>
            </a:pPr>
            <a:r>
              <a:rPr lang="en-US" sz="1600">
                <a:latin typeface="Consolas" panose="020B0609020204030204" pitchFamily="49" charset="0"/>
              </a:rPr>
              <a:t>        print(str(name)+" "+str(similarity))</a:t>
            </a:r>
          </a:p>
          <a:p>
            <a:pPr marL="0" indent="0">
              <a:buFont typeface="Arial" panose="020B0604020202020204" pitchFamily="34" charset="0"/>
              <a:buNone/>
            </a:pPr>
            <a:r>
              <a:rPr lang="en-US" sz="1600">
                <a:latin typeface="Consolas" panose="020B0609020204030204" pitchFamily="49" charset="0"/>
              </a:rPr>
              <a:t>        if similarity &gt;= 2200:</a:t>
            </a:r>
          </a:p>
          <a:p>
            <a:pPr marL="0" indent="0">
              <a:buFont typeface="Arial" panose="020B0604020202020204" pitchFamily="34" charset="0"/>
              <a:buNone/>
            </a:pPr>
            <a:r>
              <a:rPr lang="en-US" sz="1600">
                <a:latin typeface="Consolas" panose="020B0609020204030204" pitchFamily="49" charset="0"/>
              </a:rPr>
              <a:t>            result = 'Plagiarism Detected'</a:t>
            </a:r>
          </a:p>
          <a:p>
            <a:pPr marL="0" indent="0">
              <a:buFont typeface="Arial" panose="020B0604020202020204" pitchFamily="34" charset="0"/>
              <a:buNone/>
            </a:pPr>
            <a:r>
              <a:rPr lang="en-US" sz="1600">
                <a:latin typeface="Consolas" panose="020B0609020204030204" pitchFamily="49" charset="0"/>
              </a:rPr>
              <a:t>        output+='&lt;tr&gt;&lt;td&gt;&lt;font size="" color="white"&gt;'+file+'&lt;/td&gt;&lt;td&gt;&lt;font size="" color="white"&gt;'+name+'&lt;/td&gt;'</a:t>
            </a:r>
          </a:p>
          <a:p>
            <a:pPr marL="0" indent="0">
              <a:buFont typeface="Arial" panose="020B0604020202020204" pitchFamily="34" charset="0"/>
              <a:buNone/>
            </a:pPr>
            <a:r>
              <a:rPr lang="en-US" sz="1600">
                <a:latin typeface="Consolas" panose="020B0609020204030204" pitchFamily="49" charset="0"/>
              </a:rPr>
              <a:t>        output+='&lt;td&gt;&lt;font size="" color="white"&gt;'+str(similarity)+'&lt;/td&gt;&lt;td&gt;&lt;font size="" color="white"&gt;'+result+'&lt;/td&gt;&lt;/tr&gt;'</a:t>
            </a:r>
          </a:p>
          <a:p>
            <a:pPr marL="0" indent="0">
              <a:buFont typeface="Arial" panose="020B0604020202020204" pitchFamily="34" charset="0"/>
              <a:buNone/>
            </a:pPr>
            <a:r>
              <a:rPr lang="en-US" sz="1600">
                <a:latin typeface="Consolas" panose="020B0609020204030204" pitchFamily="49" charset="0"/>
              </a:rPr>
              <a:t>        context= {'data':output}</a:t>
            </a:r>
          </a:p>
          <a:p>
            <a:pPr marL="0" indent="0">
              <a:buFont typeface="Arial" panose="020B0604020202020204" pitchFamily="34" charset="0"/>
              <a:buNone/>
            </a:pPr>
            <a:r>
              <a:rPr lang="en-US" sz="1600">
                <a:latin typeface="Consolas" panose="020B0609020204030204" pitchFamily="49" charset="0"/>
              </a:rPr>
              <a:t>        fig, ax = plt.subplots(2,1)</a:t>
            </a:r>
            <a:endParaRPr lang="en-US" sz="1600" dirty="0">
              <a:latin typeface="Consolas" panose="020B0609020204030204" pitchFamily="49" charset="0"/>
            </a:endParaRPr>
          </a:p>
        </p:txBody>
      </p:sp>
    </p:spTree>
    <p:extLst>
      <p:ext uri="{BB962C8B-B14F-4D97-AF65-F5344CB8AC3E}">
        <p14:creationId xmlns:p14="http://schemas.microsoft.com/office/powerpoint/2010/main" val="115582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2589212" y="1632857"/>
            <a:ext cx="8915400" cy="4833257"/>
          </a:xfrm>
        </p:spPr>
        <p:txBody>
          <a:bodyPr>
            <a:normAutofit fontScale="77500" lnSpcReduction="20000"/>
          </a:bodyPr>
          <a:lstStyle/>
          <a:p>
            <a:pPr marL="0" indent="0">
              <a:buNone/>
            </a:pPr>
            <a:r>
              <a:rPr lang="en-US" sz="2800" dirty="0">
                <a:latin typeface="Bookman Old Style" panose="02050604050505020204" pitchFamily="18" charset="0"/>
              </a:rPr>
              <a:t>1. </a:t>
            </a:r>
            <a:r>
              <a:rPr lang="en-US" sz="2800" dirty="0"/>
              <a:t>Abstract</a:t>
            </a:r>
          </a:p>
          <a:p>
            <a:pPr marL="0" indent="0">
              <a:buNone/>
            </a:pPr>
            <a:r>
              <a:rPr lang="en-US" sz="2800" dirty="0"/>
              <a:t>2. Introduction to Project</a:t>
            </a:r>
          </a:p>
          <a:p>
            <a:pPr marL="0" indent="0">
              <a:buNone/>
            </a:pPr>
            <a:r>
              <a:rPr lang="en-US" sz="2800" dirty="0"/>
              <a:t>3. Existing System</a:t>
            </a:r>
          </a:p>
          <a:p>
            <a:pPr marL="0" indent="0">
              <a:buNone/>
            </a:pPr>
            <a:r>
              <a:rPr lang="en-US" sz="2800" dirty="0"/>
              <a:t>4. Proposed System</a:t>
            </a:r>
          </a:p>
          <a:p>
            <a:pPr marL="0" indent="0">
              <a:buNone/>
            </a:pPr>
            <a:r>
              <a:rPr lang="en-US" sz="2800" dirty="0"/>
              <a:t>5. System Requirements</a:t>
            </a:r>
          </a:p>
          <a:p>
            <a:pPr marL="0" indent="0">
              <a:buNone/>
            </a:pPr>
            <a:r>
              <a:rPr lang="en-US" sz="2800" dirty="0"/>
              <a:t>6. Flowchart</a:t>
            </a:r>
          </a:p>
          <a:p>
            <a:pPr marL="0" indent="0">
              <a:buNone/>
            </a:pPr>
            <a:r>
              <a:rPr lang="en-US" sz="2800" dirty="0"/>
              <a:t>7. Algorithm</a:t>
            </a:r>
          </a:p>
          <a:p>
            <a:pPr marL="0" indent="0">
              <a:buNone/>
            </a:pPr>
            <a:r>
              <a:rPr lang="en-US" sz="2800" dirty="0"/>
              <a:t>8. Sequence Diagram</a:t>
            </a:r>
          </a:p>
          <a:p>
            <a:pPr marL="0" indent="0">
              <a:buNone/>
            </a:pPr>
            <a:r>
              <a:rPr lang="en-US" sz="2800" dirty="0"/>
              <a:t>9. Code</a:t>
            </a:r>
          </a:p>
          <a:p>
            <a:pPr marL="0" indent="0">
              <a:buNone/>
            </a:pPr>
            <a:r>
              <a:rPr lang="en-US" sz="2800" dirty="0"/>
              <a:t>10. Output Screens</a:t>
            </a:r>
          </a:p>
          <a:p>
            <a:pPr marL="0" indent="0">
              <a:buNone/>
            </a:pPr>
            <a:r>
              <a:rPr lang="en-US" sz="2800" dirty="0"/>
              <a:t>11. Conclusion</a:t>
            </a:r>
          </a:p>
          <a:p>
            <a:pPr marL="0" indent="0">
              <a:buNone/>
            </a:pPr>
            <a:r>
              <a:rPr lang="en-US" sz="2800" dirty="0"/>
              <a:t>12. References</a:t>
            </a:r>
          </a:p>
          <a:p>
            <a:pPr marL="0" indent="0">
              <a:buNone/>
            </a:pPr>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368422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0CEE3A9-9912-E0CE-BB04-0D826AB3DBC4}"/>
              </a:ext>
            </a:extLst>
          </p:cNvPr>
          <p:cNvSpPr txBox="1">
            <a:spLocks/>
          </p:cNvSpPr>
          <p:nvPr/>
        </p:nvSpPr>
        <p:spPr>
          <a:xfrm>
            <a:off x="81280" y="125412"/>
            <a:ext cx="1184148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ax[0].plot(hist1, color = 'b')</a:t>
            </a:r>
          </a:p>
          <a:p>
            <a:pPr marL="0" indent="0">
              <a:buFont typeface="Arial" panose="020B0604020202020204" pitchFamily="34" charset="0"/>
              <a:buNone/>
            </a:pPr>
            <a:r>
              <a:rPr lang="en-US" sz="1600">
                <a:latin typeface="Consolas" panose="020B0609020204030204" pitchFamily="49" charset="0"/>
              </a:rPr>
              <a:t>        ax[1].plot(hist, color = 'g')</a:t>
            </a:r>
          </a:p>
          <a:p>
            <a:pPr marL="0" indent="0">
              <a:buFont typeface="Arial" panose="020B0604020202020204" pitchFamily="34" charset="0"/>
              <a:buNone/>
            </a:pPr>
            <a:r>
              <a:rPr lang="en-US" sz="1600">
                <a:latin typeface="Consolas" panose="020B0609020204030204" pitchFamily="49" charset="0"/>
              </a:rPr>
              <a:t>        plt.xlim([0, 256])</a:t>
            </a:r>
          </a:p>
          <a:p>
            <a:pPr marL="0" indent="0">
              <a:buFont typeface="Arial" panose="020B0604020202020204" pitchFamily="34" charset="0"/>
              <a:buNone/>
            </a:pPr>
            <a:r>
              <a:rPr lang="en-US" sz="1600">
                <a:latin typeface="Consolas" panose="020B0609020204030204" pitchFamily="49" charset="0"/>
              </a:rPr>
              <a:t>        ax[0].set_title('Original image')</a:t>
            </a:r>
          </a:p>
          <a:p>
            <a:pPr marL="0" indent="0">
              <a:buFont typeface="Arial" panose="020B0604020202020204" pitchFamily="34" charset="0"/>
              <a:buNone/>
            </a:pPr>
            <a:r>
              <a:rPr lang="en-US" sz="1600">
                <a:latin typeface="Consolas" panose="020B0609020204030204" pitchFamily="49" charset="0"/>
              </a:rPr>
              <a:t>        ax[1].set_title('Plagiarised image')</a:t>
            </a:r>
          </a:p>
          <a:p>
            <a:pPr marL="0" indent="0">
              <a:buFont typeface="Arial" panose="020B0604020202020204" pitchFamily="34" charset="0"/>
              <a:buNone/>
            </a:pPr>
            <a:r>
              <a:rPr lang="en-US" sz="1600">
                <a:latin typeface="Consolas" panose="020B0609020204030204" pitchFamily="49" charset="0"/>
              </a:rPr>
              <a:t>        plt.show()</a:t>
            </a:r>
          </a:p>
          <a:p>
            <a:pPr marL="0" indent="0">
              <a:buFont typeface="Arial" panose="020B0604020202020204" pitchFamily="34" charset="0"/>
              <a:buNone/>
            </a:pPr>
            <a:r>
              <a:rPr lang="en-US" sz="1600">
                <a:latin typeface="Consolas" panose="020B0609020204030204" pitchFamily="49" charset="0"/>
              </a:rPr>
              <a:t>        return render(request, 'SuspiciousImageResult.html', context)        </a:t>
            </a:r>
            <a:br>
              <a:rPr lang="en-US" sz="1600">
                <a:latin typeface="Consolas" panose="020B0609020204030204" pitchFamily="49" charset="0"/>
              </a:rPr>
            </a:br>
            <a:r>
              <a:rPr lang="en-US" sz="1600">
                <a:latin typeface="Consolas" panose="020B0609020204030204" pitchFamily="49" charset="0"/>
              </a:rPr>
              <a:t>def UploadSuspiciousFileAction(request):</a:t>
            </a:r>
          </a:p>
          <a:p>
            <a:pPr marL="0" indent="0">
              <a:buFont typeface="Arial" panose="020B0604020202020204" pitchFamily="34" charset="0"/>
              <a:buNone/>
            </a:pPr>
            <a:r>
              <a:rPr lang="en-US" sz="1600">
                <a:latin typeface="Consolas" panose="020B0609020204030204" pitchFamily="49" charset="0"/>
              </a:rPr>
              <a:t>    if request.method == 'POST' and request.FILES['t1']:</a:t>
            </a:r>
          </a:p>
          <a:p>
            <a:pPr marL="0" indent="0">
              <a:buFont typeface="Arial" panose="020B0604020202020204" pitchFamily="34" charset="0"/>
              <a:buNone/>
            </a:pPr>
            <a:r>
              <a:rPr lang="en-US" sz="1600">
                <a:latin typeface="Consolas" panose="020B0609020204030204" pitchFamily="49" charset="0"/>
              </a:rPr>
              <a:t>        output = ''</a:t>
            </a:r>
          </a:p>
          <a:p>
            <a:pPr marL="0" indent="0">
              <a:buFont typeface="Arial" panose="020B0604020202020204" pitchFamily="34" charset="0"/>
              <a:buNone/>
            </a:pPr>
            <a:r>
              <a:rPr lang="en-US" sz="1600">
                <a:latin typeface="Consolas" panose="020B0609020204030204" pitchFamily="49" charset="0"/>
              </a:rPr>
              <a:t>        myfile = request.FILES['t1']</a:t>
            </a:r>
          </a:p>
          <a:p>
            <a:pPr marL="0" indent="0">
              <a:buFont typeface="Arial" panose="020B0604020202020204" pitchFamily="34" charset="0"/>
              <a:buNone/>
            </a:pPr>
            <a:r>
              <a:rPr lang="en-US" sz="1600">
                <a:latin typeface="Consolas" panose="020B0609020204030204" pitchFamily="49" charset="0"/>
              </a:rPr>
              <a:t>        fs = FileSystemStorage()</a:t>
            </a:r>
          </a:p>
          <a:p>
            <a:pPr marL="0" indent="0">
              <a:buFont typeface="Arial" panose="020B0604020202020204" pitchFamily="34" charset="0"/>
              <a:buNone/>
            </a:pPr>
            <a:r>
              <a:rPr lang="en-US" sz="1600">
                <a:latin typeface="Consolas" panose="020B0609020204030204" pitchFamily="49" charset="0"/>
              </a:rPr>
              <a:t>        name = str(myfile)</a:t>
            </a:r>
          </a:p>
          <a:p>
            <a:pPr marL="0" indent="0">
              <a:buFont typeface="Arial" panose="020B0604020202020204" pitchFamily="34" charset="0"/>
              <a:buNone/>
            </a:pPr>
            <a:r>
              <a:rPr lang="en-US" sz="1600">
                <a:latin typeface="Consolas" panose="020B0609020204030204" pitchFamily="49" charset="0"/>
              </a:rPr>
              <a:t>        filename = fs.save("test.txt", myfile)</a:t>
            </a:r>
          </a:p>
          <a:p>
            <a:pPr marL="0" indent="0">
              <a:buFont typeface="Arial" panose="020B0604020202020204" pitchFamily="34" charset="0"/>
              <a:buNone/>
            </a:pPr>
            <a:r>
              <a:rPr lang="en-US" sz="1600">
                <a:latin typeface="Consolas" panose="020B0609020204030204" pitchFamily="49" charset="0"/>
              </a:rPr>
              <a:t>        data = ‘’</a:t>
            </a:r>
          </a:p>
          <a:p>
            <a:pPr marL="0" indent="0">
              <a:buFont typeface="Arial" panose="020B0604020202020204" pitchFamily="34" charset="0"/>
              <a:buNone/>
            </a:pPr>
            <a:r>
              <a:rPr lang="en-US" sz="1600">
                <a:latin typeface="Consolas" panose="020B0609020204030204" pitchFamily="49" charset="0"/>
              </a:rPr>
              <a:t>        with open("test.txt", "r", encoding='iso-8859-1') as file:</a:t>
            </a:r>
          </a:p>
          <a:p>
            <a:pPr marL="0" indent="0">
              <a:buFont typeface="Arial" panose="020B0604020202020204" pitchFamily="34" charset="0"/>
              <a:buNone/>
            </a:pPr>
            <a:r>
              <a:rPr lang="en-US" sz="1600">
                <a:latin typeface="Consolas" panose="020B0609020204030204" pitchFamily="49" charset="0"/>
              </a:rPr>
              <a:t>            for line in file:</a:t>
            </a:r>
          </a:p>
          <a:p>
            <a:pPr marL="0" indent="0">
              <a:buFont typeface="Arial" panose="020B0604020202020204" pitchFamily="34" charset="0"/>
              <a:buNone/>
            </a:pPr>
            <a:r>
              <a:rPr lang="en-US" sz="1600">
                <a:latin typeface="Consolas" panose="020B0609020204030204" pitchFamily="49" charset="0"/>
              </a:rPr>
              <a:t>                line = line.strip('\n')</a:t>
            </a:r>
          </a:p>
          <a:p>
            <a:pPr marL="0" indent="0">
              <a:buFont typeface="Arial" panose="020B0604020202020204" pitchFamily="34" charset="0"/>
              <a:buNone/>
            </a:pPr>
            <a:r>
              <a:rPr lang="en-US" sz="1600">
                <a:latin typeface="Consolas" panose="020B0609020204030204" pitchFamily="49" charset="0"/>
              </a:rPr>
              <a:t>                line = line.strip()</a:t>
            </a:r>
          </a:p>
          <a:p>
            <a:pPr marL="0" indent="0">
              <a:buFont typeface="Arial" panose="020B0604020202020204" pitchFamily="34" charset="0"/>
              <a:buNone/>
            </a:pPr>
            <a:r>
              <a:rPr lang="en-US" sz="1600">
                <a:latin typeface="Consolas" panose="020B0609020204030204" pitchFamily="49" charset="0"/>
              </a:rPr>
              <a:t>                data+=line+" "</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348665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5FED9B9-52E6-50AA-0E2A-E0392A3A9E92}"/>
              </a:ext>
            </a:extLst>
          </p:cNvPr>
          <p:cNvSpPr txBox="1">
            <a:spLocks/>
          </p:cNvSpPr>
          <p:nvPr/>
        </p:nvSpPr>
        <p:spPr>
          <a:xfrm>
            <a:off x="71120" y="125412"/>
            <a:ext cx="1185164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file.close()</a:t>
            </a:r>
          </a:p>
          <a:p>
            <a:pPr marL="0" indent="0">
              <a:buFont typeface="Arial" panose="020B0604020202020204" pitchFamily="34" charset="0"/>
              <a:buNone/>
            </a:pPr>
            <a:r>
              <a:rPr lang="en-US" sz="1600">
                <a:latin typeface="Consolas" panose="020B0609020204030204" pitchFamily="49" charset="0"/>
              </a:rPr>
              <a:t>        os.remove("test.txt")</a:t>
            </a:r>
          </a:p>
          <a:p>
            <a:pPr marL="0" indent="0">
              <a:buFont typeface="Arial" panose="020B0604020202020204" pitchFamily="34" charset="0"/>
              <a:buNone/>
            </a:pPr>
            <a:r>
              <a:rPr lang="en-US" sz="1600">
                <a:latin typeface="Consolas" panose="020B0609020204030204" pitchFamily="49" charset="0"/>
              </a:rPr>
              <a:t>        data = cleanPost(data.strip().lower())</a:t>
            </a:r>
          </a:p>
          <a:p>
            <a:pPr marL="0" indent="0">
              <a:buFont typeface="Arial" panose="020B0604020202020204" pitchFamily="34" charset="0"/>
              <a:buNone/>
            </a:pPr>
            <a:r>
              <a:rPr lang="en-US" sz="1600">
                <a:latin typeface="Consolas" panose="020B0609020204030204" pitchFamily="49" charset="0"/>
              </a:rPr>
              <a:t>        sim = 0</a:t>
            </a:r>
          </a:p>
          <a:p>
            <a:pPr marL="0" indent="0">
              <a:buFont typeface="Arial" panose="020B0604020202020204" pitchFamily="34" charset="0"/>
              <a:buNone/>
            </a:pPr>
            <a:r>
              <a:rPr lang="en-US" sz="1600">
                <a:latin typeface="Consolas" panose="020B0609020204030204" pitchFamily="49" charset="0"/>
              </a:rPr>
              <a:t>        ff = 'No Match Found'</a:t>
            </a:r>
          </a:p>
          <a:p>
            <a:pPr marL="0" indent="0">
              <a:buFont typeface="Arial" panose="020B0604020202020204" pitchFamily="34" charset="0"/>
              <a:buNone/>
            </a:pPr>
            <a:r>
              <a:rPr lang="en-US" sz="1600">
                <a:latin typeface="Consolas" panose="020B0609020204030204" pitchFamily="49" charset="0"/>
              </a:rPr>
              <a:t>        for i in range(len(text_data)):</a:t>
            </a:r>
          </a:p>
          <a:p>
            <a:pPr marL="0" indent="0">
              <a:buFont typeface="Arial" panose="020B0604020202020204" pitchFamily="34" charset="0"/>
              <a:buNone/>
            </a:pPr>
            <a:r>
              <a:rPr lang="en-US" sz="1600">
                <a:latin typeface="Consolas" panose="020B0609020204030204" pitchFamily="49" charset="0"/>
              </a:rPr>
              <a:t>            similarity = LCS(text_data[i],data)</a:t>
            </a:r>
          </a:p>
          <a:p>
            <a:pPr marL="0" indent="0">
              <a:buFont typeface="Arial" panose="020B0604020202020204" pitchFamily="34" charset="0"/>
              <a:buNone/>
            </a:pPr>
            <a:r>
              <a:rPr lang="en-US" sz="1600">
                <a:latin typeface="Consolas" panose="020B0609020204030204" pitchFamily="49" charset="0"/>
              </a:rPr>
              <a:t>            if similarity &gt; sim:</a:t>
            </a:r>
          </a:p>
          <a:p>
            <a:pPr marL="0" indent="0">
              <a:buFont typeface="Arial" panose="020B0604020202020204" pitchFamily="34" charset="0"/>
              <a:buNone/>
            </a:pPr>
            <a:r>
              <a:rPr lang="en-US" sz="1600">
                <a:latin typeface="Consolas" panose="020B0609020204030204" pitchFamily="49" charset="0"/>
              </a:rPr>
              <a:t>                sim = similarity</a:t>
            </a:r>
          </a:p>
          <a:p>
            <a:pPr marL="0" indent="0">
              <a:buFont typeface="Arial" panose="020B0604020202020204" pitchFamily="34" charset="0"/>
              <a:buNone/>
            </a:pPr>
            <a:r>
              <a:rPr lang="en-US" sz="1600">
                <a:latin typeface="Consolas" panose="020B0609020204030204" pitchFamily="49" charset="0"/>
              </a:rPr>
              <a:t>                ff = text_files[i]</a:t>
            </a:r>
          </a:p>
          <a:p>
            <a:pPr marL="0" indent="0">
              <a:buFont typeface="Arial" panose="020B0604020202020204" pitchFamily="34" charset="0"/>
              <a:buNone/>
            </a:pPr>
            <a:r>
              <a:rPr lang="en-US" sz="1600">
                <a:latin typeface="Consolas" panose="020B0609020204030204" pitchFamily="49" charset="0"/>
              </a:rPr>
              <a:t>               </a:t>
            </a:r>
          </a:p>
          <a:p>
            <a:pPr marL="0" indent="0">
              <a:buFont typeface="Arial" panose="020B0604020202020204" pitchFamily="34" charset="0"/>
              <a:buNone/>
            </a:pPr>
            <a:r>
              <a:rPr lang="en-US" sz="1600">
                <a:latin typeface="Consolas" panose="020B0609020204030204" pitchFamily="49" charset="0"/>
              </a:rPr>
              <a:t>        output = '&lt;table border=1 align=center&gt;&lt;tr&gt;&lt;th&gt;Source Original File Name&lt;/th&gt;&lt;th&gt;Suspicious File Name&lt;/th&gt;&lt;th&gt;LCS Score&lt;/th&gt;&lt;th&gt;Plagiarism Result&lt;/th&gt;&lt;/tr&gt;'</a:t>
            </a:r>
          </a:p>
          <a:p>
            <a:pPr marL="0" indent="0">
              <a:buFont typeface="Arial" panose="020B0604020202020204" pitchFamily="34" charset="0"/>
              <a:buNone/>
            </a:pPr>
            <a:r>
              <a:rPr lang="en-US" sz="1600">
                <a:latin typeface="Consolas" panose="020B0609020204030204" pitchFamily="49" charset="0"/>
              </a:rPr>
              <a:t>        result = 'No Plagiarism Detected'</a:t>
            </a:r>
          </a:p>
          <a:p>
            <a:pPr marL="0" indent="0">
              <a:buFont typeface="Arial" panose="020B0604020202020204" pitchFamily="34" charset="0"/>
              <a:buNone/>
            </a:pPr>
            <a:r>
              <a:rPr lang="en-US" sz="1600">
                <a:latin typeface="Consolas" panose="020B0609020204030204" pitchFamily="49" charset="0"/>
              </a:rPr>
              <a:t>        similarity_percent = 0</a:t>
            </a:r>
          </a:p>
          <a:p>
            <a:pPr marL="0" indent="0">
              <a:buFont typeface="Arial" panose="020B0604020202020204" pitchFamily="34" charset="0"/>
              <a:buNone/>
            </a:pPr>
            <a:r>
              <a:rPr lang="en-US" sz="1600">
                <a:latin typeface="Consolas" panose="020B0609020204030204" pitchFamily="49" charset="0"/>
              </a:rPr>
              <a:t>        if sim &gt;= 0:</a:t>
            </a:r>
          </a:p>
          <a:p>
            <a:pPr marL="0" indent="0">
              <a:buFont typeface="Arial" panose="020B0604020202020204" pitchFamily="34" charset="0"/>
              <a:buNone/>
            </a:pPr>
            <a:r>
              <a:rPr lang="en-US" sz="1600">
                <a:latin typeface="Consolas" panose="020B0609020204030204" pitchFamily="49" charset="0"/>
              </a:rPr>
              <a:t>            similarity_percent = sim/len(word_tokenize(data))</a:t>
            </a:r>
          </a:p>
          <a:p>
            <a:pPr marL="0" indent="0">
              <a:buFont typeface="Arial" panose="020B0604020202020204" pitchFamily="34" charset="0"/>
              <a:buNone/>
            </a:pPr>
            <a:r>
              <a:rPr lang="en-US" sz="1600">
                <a:latin typeface="Consolas" panose="020B0609020204030204" pitchFamily="49" charset="0"/>
              </a:rPr>
              <a:t>            if similarity_percent &gt;= 0.60:</a:t>
            </a:r>
          </a:p>
          <a:p>
            <a:pPr marL="0" indent="0">
              <a:buFont typeface="Arial" panose="020B0604020202020204" pitchFamily="34" charset="0"/>
              <a:buNone/>
            </a:pPr>
            <a:r>
              <a:rPr lang="en-US" sz="1600">
                <a:latin typeface="Consolas" panose="020B0609020204030204" pitchFamily="49" charset="0"/>
              </a:rPr>
              <a:t>                result = 'Plagiarism Detected'</a:t>
            </a:r>
            <a:endParaRPr lang="en-US" sz="1600" dirty="0">
              <a:latin typeface="Consolas" panose="020B0609020204030204" pitchFamily="49" charset="0"/>
            </a:endParaRPr>
          </a:p>
        </p:txBody>
      </p:sp>
    </p:spTree>
    <p:extLst>
      <p:ext uri="{BB962C8B-B14F-4D97-AF65-F5344CB8AC3E}">
        <p14:creationId xmlns:p14="http://schemas.microsoft.com/office/powerpoint/2010/main" val="2818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1C6C407-35D3-D38D-71B3-36DA88C9319E}"/>
              </a:ext>
            </a:extLst>
          </p:cNvPr>
          <p:cNvSpPr txBox="1">
            <a:spLocks/>
          </p:cNvSpPr>
          <p:nvPr/>
        </p:nvSpPr>
        <p:spPr>
          <a:xfrm>
            <a:off x="111760" y="125412"/>
            <a:ext cx="1186434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output+='&lt;tr&gt;&lt;td&gt;&lt;font size="" color="white"&gt;'+ff+'&lt;/td&gt;&lt;td&gt;&lt;font size="" color="white"&gt;'+name+'&lt;/td&gt;'</a:t>
            </a:r>
          </a:p>
          <a:p>
            <a:pPr marL="0" indent="0">
              <a:buFont typeface="Arial" panose="020B0604020202020204" pitchFamily="34" charset="0"/>
              <a:buNone/>
            </a:pPr>
            <a:r>
              <a:rPr lang="en-US" sz="1600">
                <a:latin typeface="Consolas" panose="020B0609020204030204" pitchFamily="49" charset="0"/>
              </a:rPr>
              <a:t>        output+='&lt;td&gt;&lt;font size="" color="white"&gt;'+str(similarity_percent)+'&lt;/td&gt;&lt;td&gt;&lt;font size="" color="white"&gt;'+result+'&lt;/td&gt;&lt;/tr&gt;'</a:t>
            </a:r>
          </a:p>
          <a:p>
            <a:pPr marL="0" indent="0">
              <a:buFont typeface="Arial" panose="020B0604020202020204" pitchFamily="34" charset="0"/>
              <a:buNone/>
            </a:pPr>
            <a:r>
              <a:rPr lang="en-US" sz="1600">
                <a:latin typeface="Consolas" panose="020B0609020204030204" pitchFamily="49" charset="0"/>
              </a:rPr>
              <a:t>        context= {'data':output}</a:t>
            </a:r>
          </a:p>
          <a:p>
            <a:pPr marL="0" indent="0">
              <a:buFont typeface="Arial" panose="020B0604020202020204" pitchFamily="34" charset="0"/>
              <a:buNone/>
            </a:pPr>
            <a:r>
              <a:rPr lang="en-US" sz="1600">
                <a:latin typeface="Consolas" panose="020B0609020204030204" pitchFamily="49" charset="0"/>
              </a:rPr>
              <a:t>        return render(request, 'SuspiciousFileResult.html', context)   </a:t>
            </a:r>
            <a:br>
              <a:rPr lang="en-US" sz="1600">
                <a:latin typeface="Consolas" panose="020B0609020204030204" pitchFamily="49" charset="0"/>
              </a:rPr>
            </a:br>
            <a:r>
              <a:rPr lang="en-US" sz="1600">
                <a:latin typeface="Consolas" panose="020B0609020204030204" pitchFamily="49" charset="0"/>
              </a:rPr>
              <a:t>def UploadSourceImage(request):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if len(image_files) == 0:</a:t>
            </a:r>
          </a:p>
          <a:p>
            <a:pPr marL="0" indent="0">
              <a:buFont typeface="Arial" panose="020B0604020202020204" pitchFamily="34" charset="0"/>
              <a:buNone/>
            </a:pPr>
            <a:r>
              <a:rPr lang="en-US" sz="1600">
                <a:latin typeface="Consolas" panose="020B0609020204030204" pitchFamily="49" charset="0"/>
              </a:rPr>
              <a:t>            for root, dirs, directory in os.walk('images'):</a:t>
            </a:r>
          </a:p>
          <a:p>
            <a:pPr marL="0" indent="0">
              <a:buFont typeface="Arial" panose="020B0604020202020204" pitchFamily="34" charset="0"/>
              <a:buNone/>
            </a:pPr>
            <a:r>
              <a:rPr lang="en-US" sz="1600">
                <a:latin typeface="Consolas" panose="020B0609020204030204" pitchFamily="49" charset="0"/>
              </a:rPr>
              <a:t>                for j in range(len(directory)):</a:t>
            </a:r>
          </a:p>
          <a:p>
            <a:pPr marL="0" indent="0">
              <a:buFont typeface="Arial" panose="020B0604020202020204" pitchFamily="34" charset="0"/>
              <a:buNone/>
            </a:pPr>
            <a:r>
              <a:rPr lang="en-US" sz="1600">
                <a:latin typeface="Consolas" panose="020B0609020204030204" pitchFamily="49" charset="0"/>
              </a:rPr>
              <a:t>                    hist = FMM(root+"/"+directory[j])</a:t>
            </a:r>
          </a:p>
          <a:p>
            <a:pPr marL="0" indent="0">
              <a:buFont typeface="Arial" panose="020B0604020202020204" pitchFamily="34" charset="0"/>
              <a:buNone/>
            </a:pPr>
            <a:r>
              <a:rPr lang="en-US" sz="1600">
                <a:latin typeface="Consolas" panose="020B0609020204030204" pitchFamily="49" charset="0"/>
              </a:rPr>
              <a:t>                    image_data.append(hist)</a:t>
            </a:r>
          </a:p>
          <a:p>
            <a:pPr marL="0" indent="0">
              <a:buFont typeface="Arial" panose="020B0604020202020204" pitchFamily="34" charset="0"/>
              <a:buNone/>
            </a:pPr>
            <a:r>
              <a:rPr lang="en-US" sz="1600">
                <a:latin typeface="Consolas" panose="020B0609020204030204" pitchFamily="49" charset="0"/>
              </a:rPr>
              <a:t>                    image_files.append(directory[j])</a:t>
            </a:r>
          </a:p>
          <a:p>
            <a:pPr marL="0" indent="0">
              <a:buFont typeface="Arial" panose="020B0604020202020204" pitchFamily="34" charset="0"/>
              <a:buNone/>
            </a:pPr>
            <a:r>
              <a:rPr lang="en-US" sz="1600">
                <a:latin typeface="Consolas" panose="020B0609020204030204" pitchFamily="49" charset="0"/>
              </a:rPr>
              <a:t>        output = '&lt;table border=1 align=center&gt;&lt;tr&gt;&lt;th&gt;Source Image File Name&lt;/th&gt;&lt;th&gt;Histogram Values&lt;/th&gt;&lt;/tr&gt;'</a:t>
            </a:r>
          </a:p>
          <a:p>
            <a:pPr marL="0" indent="0">
              <a:buFont typeface="Arial" panose="020B0604020202020204" pitchFamily="34" charset="0"/>
              <a:buNone/>
            </a:pPr>
            <a:r>
              <a:rPr lang="en-US" sz="1600">
                <a:latin typeface="Consolas" panose="020B0609020204030204" pitchFamily="49" charset="0"/>
              </a:rPr>
              <a:t>        for i in range(len(image_files)):</a:t>
            </a:r>
          </a:p>
          <a:p>
            <a:pPr marL="0" indent="0">
              <a:buFont typeface="Arial" panose="020B0604020202020204" pitchFamily="34" charset="0"/>
              <a:buNone/>
            </a:pPr>
            <a:r>
              <a:rPr lang="en-US" sz="1600">
                <a:latin typeface="Consolas" panose="020B0609020204030204" pitchFamily="49" charset="0"/>
              </a:rPr>
              <a:t>            output+='&lt;tr&gt;&lt;td&gt;&lt;font size="" color="white"&gt;'+image_files[i]+'&lt;/td&gt;&lt;td&gt;&lt;font size="" color="white"&gt;'+str(image_data[i])+"&lt;/td&gt;&lt;/tr&gt;"</a:t>
            </a:r>
          </a:p>
          <a:p>
            <a:pPr marL="0" indent="0">
              <a:buFont typeface="Arial" panose="020B0604020202020204" pitchFamily="34" charset="0"/>
              <a:buNone/>
            </a:pPr>
            <a:r>
              <a:rPr lang="en-US" sz="1600">
                <a:latin typeface="Consolas" panose="020B0609020204030204" pitchFamily="49" charset="0"/>
              </a:rPr>
              <a:t>        context= {'data':output}</a:t>
            </a:r>
          </a:p>
          <a:p>
            <a:pPr marL="0" indent="0">
              <a:buFont typeface="Arial" panose="020B0604020202020204" pitchFamily="34" charset="0"/>
              <a:buNone/>
            </a:pPr>
            <a:r>
              <a:rPr lang="en-US" sz="1600">
                <a:latin typeface="Consolas" panose="020B0609020204030204" pitchFamily="49" charset="0"/>
              </a:rPr>
              <a:t>        return render(request, 'UploadSourceImage.html', context)</a:t>
            </a:r>
            <a:endParaRPr lang="en-US" sz="1600" dirty="0">
              <a:latin typeface="Consolas" panose="020B0609020204030204" pitchFamily="49" charset="0"/>
            </a:endParaRPr>
          </a:p>
        </p:txBody>
      </p:sp>
    </p:spTree>
    <p:extLst>
      <p:ext uri="{BB962C8B-B14F-4D97-AF65-F5344CB8AC3E}">
        <p14:creationId xmlns:p14="http://schemas.microsoft.com/office/powerpoint/2010/main" val="248578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F4A155C-5FFE-3B6E-A13B-2A5A0272095B}"/>
              </a:ext>
            </a:extLst>
          </p:cNvPr>
          <p:cNvSpPr txBox="1">
            <a:spLocks/>
          </p:cNvSpPr>
          <p:nvPr/>
        </p:nvSpPr>
        <p:spPr>
          <a:xfrm>
            <a:off x="71120" y="125412"/>
            <a:ext cx="11907520" cy="6607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def UploadSource(request):</a:t>
            </a:r>
          </a:p>
          <a:p>
            <a:pPr marL="0" indent="0">
              <a:buFont typeface="Arial" panose="020B0604020202020204" pitchFamily="34" charset="0"/>
              <a:buNone/>
            </a:pPr>
            <a:r>
              <a:rPr lang="en-US" sz="1600">
                <a:latin typeface="Consolas" panose="020B0609020204030204" pitchFamily="49" charset="0"/>
              </a:rPr>
              <a:t>    if request.method == 'GET':</a:t>
            </a:r>
          </a:p>
          <a:p>
            <a:pPr marL="0" indent="0">
              <a:buFont typeface="Arial" panose="020B0604020202020204" pitchFamily="34" charset="0"/>
              <a:buNone/>
            </a:pPr>
            <a:r>
              <a:rPr lang="en-US" sz="1600">
                <a:latin typeface="Consolas" panose="020B0609020204030204" pitchFamily="49" charset="0"/>
              </a:rPr>
              <a:t>        if len(text_files) == 0:</a:t>
            </a:r>
          </a:p>
          <a:p>
            <a:pPr marL="0" indent="0">
              <a:buFont typeface="Arial" panose="020B0604020202020204" pitchFamily="34" charset="0"/>
              <a:buNone/>
            </a:pPr>
            <a:r>
              <a:rPr lang="en-US" sz="1600">
                <a:latin typeface="Consolas" panose="020B0609020204030204" pitchFamily="49" charset="0"/>
              </a:rPr>
              <a:t>            for root, dirs, directory in os.walk('corpus-20090418'):</a:t>
            </a:r>
          </a:p>
          <a:p>
            <a:pPr marL="0" indent="0">
              <a:buFont typeface="Arial" panose="020B0604020202020204" pitchFamily="34" charset="0"/>
              <a:buNone/>
            </a:pPr>
            <a:r>
              <a:rPr lang="en-US" sz="1600">
                <a:latin typeface="Consolas" panose="020B0609020204030204" pitchFamily="49" charset="0"/>
              </a:rPr>
              <a:t>                for j in range(len(directory)):</a:t>
            </a:r>
          </a:p>
          <a:p>
            <a:pPr marL="0" indent="0">
              <a:buFont typeface="Arial" panose="020B0604020202020204" pitchFamily="34" charset="0"/>
              <a:buNone/>
            </a:pPr>
            <a:r>
              <a:rPr lang="en-US" sz="1600">
                <a:latin typeface="Consolas" panose="020B0609020204030204" pitchFamily="49" charset="0"/>
              </a:rPr>
              <a:t>                    data = ''</a:t>
            </a:r>
          </a:p>
          <a:p>
            <a:pPr marL="0" indent="0">
              <a:buFont typeface="Arial" panose="020B0604020202020204" pitchFamily="34" charset="0"/>
              <a:buNone/>
            </a:pPr>
            <a:r>
              <a:rPr lang="en-US" sz="1600">
                <a:latin typeface="Consolas" panose="020B0609020204030204" pitchFamily="49" charset="0"/>
              </a:rPr>
              <a:t>                    with open(root+"/"+directory[j], "r", encoding='iso-8859-1') as file:</a:t>
            </a:r>
          </a:p>
          <a:p>
            <a:pPr marL="0" indent="0">
              <a:buFont typeface="Arial" panose="020B0604020202020204" pitchFamily="34" charset="0"/>
              <a:buNone/>
            </a:pPr>
            <a:r>
              <a:rPr lang="en-US" sz="1600">
                <a:latin typeface="Consolas" panose="020B0609020204030204" pitchFamily="49" charset="0"/>
              </a:rPr>
              <a:t>                        for line in file:</a:t>
            </a:r>
          </a:p>
          <a:p>
            <a:pPr marL="0" indent="0">
              <a:buFont typeface="Arial" panose="020B0604020202020204" pitchFamily="34" charset="0"/>
              <a:buNone/>
            </a:pPr>
            <a:r>
              <a:rPr lang="en-US" sz="1600">
                <a:latin typeface="Consolas" panose="020B0609020204030204" pitchFamily="49" charset="0"/>
              </a:rPr>
              <a:t>                            line = line.strip('\n')</a:t>
            </a:r>
          </a:p>
          <a:p>
            <a:pPr marL="0" indent="0">
              <a:buFont typeface="Arial" panose="020B0604020202020204" pitchFamily="34" charset="0"/>
              <a:buNone/>
            </a:pPr>
            <a:r>
              <a:rPr lang="en-US" sz="1600">
                <a:latin typeface="Consolas" panose="020B0609020204030204" pitchFamily="49" charset="0"/>
              </a:rPr>
              <a:t>                            line = line.strip()</a:t>
            </a:r>
          </a:p>
          <a:p>
            <a:pPr marL="0" indent="0">
              <a:buFont typeface="Arial" panose="020B0604020202020204" pitchFamily="34" charset="0"/>
              <a:buNone/>
            </a:pPr>
            <a:r>
              <a:rPr lang="en-US" sz="1600">
                <a:latin typeface="Consolas" panose="020B0609020204030204" pitchFamily="49" charset="0"/>
              </a:rPr>
              <a:t>                            data+=line+" "</a:t>
            </a:r>
          </a:p>
          <a:p>
            <a:pPr marL="0" indent="0">
              <a:buFont typeface="Arial" panose="020B0604020202020204" pitchFamily="34" charset="0"/>
              <a:buNone/>
            </a:pPr>
            <a:r>
              <a:rPr lang="en-US" sz="1600">
                <a:latin typeface="Consolas" panose="020B0609020204030204" pitchFamily="49" charset="0"/>
              </a:rPr>
              <a:t>                    file.close()</a:t>
            </a:r>
          </a:p>
          <a:p>
            <a:pPr marL="0" indent="0">
              <a:buFont typeface="Arial" panose="020B0604020202020204" pitchFamily="34" charset="0"/>
              <a:buNone/>
            </a:pPr>
            <a:r>
              <a:rPr lang="en-US" sz="1600">
                <a:latin typeface="Consolas" panose="020B0609020204030204" pitchFamily="49" charset="0"/>
              </a:rPr>
              <a:t>                    data = cleanPost(data.strip().lower())</a:t>
            </a:r>
          </a:p>
          <a:p>
            <a:pPr marL="0" indent="0">
              <a:buFont typeface="Arial" panose="020B0604020202020204" pitchFamily="34" charset="0"/>
              <a:buNone/>
            </a:pPr>
            <a:r>
              <a:rPr lang="en-US" sz="1600">
                <a:latin typeface="Consolas" panose="020B0609020204030204" pitchFamily="49" charset="0"/>
              </a:rPr>
              <a:t>                    text_files.append(directory[j])</a:t>
            </a:r>
          </a:p>
          <a:p>
            <a:pPr marL="0" indent="0">
              <a:buFont typeface="Arial" panose="020B0604020202020204" pitchFamily="34" charset="0"/>
              <a:buNone/>
            </a:pPr>
            <a:r>
              <a:rPr lang="en-US" sz="1600">
                <a:latin typeface="Consolas" panose="020B0609020204030204" pitchFamily="49" charset="0"/>
              </a:rPr>
              <a:t>                    text_data.append(data)</a:t>
            </a:r>
          </a:p>
          <a:p>
            <a:pPr marL="0" indent="0">
              <a:buFont typeface="Arial" panose="020B0604020202020204" pitchFamily="34" charset="0"/>
              <a:buNone/>
            </a:pPr>
            <a:r>
              <a:rPr lang="en-US" sz="1600">
                <a:latin typeface="Consolas" panose="020B0609020204030204" pitchFamily="49" charset="0"/>
              </a:rPr>
              <a:t>        output = '&lt;table border=1 align=center&gt;&lt;tr&gt;&lt;th&gt;Source File Name&lt;/th&gt;&lt;th&gt;Words in File&lt;/th&gt;&lt;/tr&gt;'</a:t>
            </a:r>
          </a:p>
          <a:p>
            <a:pPr marL="0" indent="0">
              <a:buFont typeface="Arial" panose="020B0604020202020204" pitchFamily="34" charset="0"/>
              <a:buNone/>
            </a:pPr>
            <a:r>
              <a:rPr lang="en-US" sz="1600">
                <a:latin typeface="Consolas" panose="020B0609020204030204" pitchFamily="49" charset="0"/>
              </a:rPr>
              <a:t>        for i in range(len(text_files)):</a:t>
            </a:r>
          </a:p>
          <a:p>
            <a:pPr marL="0" indent="0">
              <a:buFont typeface="Arial" panose="020B0604020202020204" pitchFamily="34" charset="0"/>
              <a:buNone/>
            </a:pPr>
            <a:r>
              <a:rPr lang="en-US" sz="1600">
                <a:latin typeface="Consolas" panose="020B0609020204030204" pitchFamily="49" charset="0"/>
              </a:rPr>
              <a:t>            length = len(text_data[i].split(" "))</a:t>
            </a:r>
            <a:endParaRPr lang="en-US" sz="1600" dirty="0">
              <a:latin typeface="Consolas" panose="020B0609020204030204" pitchFamily="49" charset="0"/>
            </a:endParaRPr>
          </a:p>
        </p:txBody>
      </p:sp>
    </p:spTree>
    <p:extLst>
      <p:ext uri="{BB962C8B-B14F-4D97-AF65-F5344CB8AC3E}">
        <p14:creationId xmlns:p14="http://schemas.microsoft.com/office/powerpoint/2010/main" val="4227142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4308DD9-8294-5A18-9E31-BBC119451967}"/>
              </a:ext>
            </a:extLst>
          </p:cNvPr>
          <p:cNvSpPr txBox="1">
            <a:spLocks/>
          </p:cNvSpPr>
          <p:nvPr/>
        </p:nvSpPr>
        <p:spPr>
          <a:xfrm>
            <a:off x="71120" y="62706"/>
            <a:ext cx="11907520" cy="67325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output+='&lt;tr&gt;&lt;td&gt;&lt;font size="" color="white"&gt;'+text_files[i]+'&lt;/td&gt;&lt;td&gt;&lt;font size="" color="white"&gt;'+str(length)+"&lt;/td&gt;&lt;/tr&gt;"</a:t>
            </a:r>
          </a:p>
          <a:p>
            <a:pPr marL="0" indent="0">
              <a:buFont typeface="Arial" panose="020B0604020202020204" pitchFamily="34" charset="0"/>
              <a:buNone/>
            </a:pPr>
            <a:r>
              <a:rPr lang="en-US" sz="1600">
                <a:latin typeface="Consolas" panose="020B0609020204030204" pitchFamily="49" charset="0"/>
              </a:rPr>
              <a:t>	context= {'data':output}</a:t>
            </a:r>
          </a:p>
          <a:p>
            <a:pPr marL="0" indent="0">
              <a:buFont typeface="Arial" panose="020B0604020202020204" pitchFamily="34" charset="0"/>
              <a:buNone/>
            </a:pPr>
            <a:r>
              <a:rPr lang="en-US" sz="1600">
                <a:latin typeface="Consolas" panose="020B0609020204030204" pitchFamily="49" charset="0"/>
              </a:rPr>
              <a:t>        return render(request, 'UploadSource.html', context)</a:t>
            </a:r>
          </a:p>
          <a:p>
            <a:pPr marL="0" indent="0">
              <a:buFont typeface="Arial" panose="020B0604020202020204" pitchFamily="34" charset="0"/>
              <a:buNone/>
            </a:pPr>
            <a:br>
              <a:rPr lang="en-US" sz="1600">
                <a:latin typeface="Consolas" panose="020B0609020204030204" pitchFamily="49" charset="0"/>
              </a:rPr>
            </a:br>
            <a:br>
              <a:rPr lang="en-US" sz="1600">
                <a:latin typeface="Consolas" panose="020B0609020204030204" pitchFamily="49" charset="0"/>
              </a:rPr>
            </a:br>
            <a:r>
              <a:rPr lang="en-US" sz="1600">
                <a:latin typeface="Consolas" panose="020B0609020204030204" pitchFamily="49" charset="0"/>
              </a:rPr>
              <a:t>def UserLogin(request):</a:t>
            </a:r>
          </a:p>
          <a:p>
            <a:pPr marL="0" indent="0">
              <a:buFont typeface="Arial" panose="020B0604020202020204" pitchFamily="34" charset="0"/>
              <a:buNone/>
            </a:pPr>
            <a:r>
              <a:rPr lang="en-US" sz="1600">
                <a:latin typeface="Consolas" panose="020B0609020204030204" pitchFamily="49" charset="0"/>
              </a:rPr>
              <a:t>    if request.method == 'POST':</a:t>
            </a:r>
          </a:p>
          <a:p>
            <a:pPr marL="0" indent="0">
              <a:buFont typeface="Arial" panose="020B0604020202020204" pitchFamily="34" charset="0"/>
              <a:buNone/>
            </a:pPr>
            <a:r>
              <a:rPr lang="en-US" sz="1600">
                <a:latin typeface="Consolas" panose="020B0609020204030204" pitchFamily="49" charset="0"/>
              </a:rPr>
              <a:t>      username = request.POST.get('username', False)</a:t>
            </a:r>
          </a:p>
          <a:p>
            <a:pPr marL="0" indent="0">
              <a:buFont typeface="Arial" panose="020B0604020202020204" pitchFamily="34" charset="0"/>
              <a:buNone/>
            </a:pPr>
            <a:r>
              <a:rPr lang="en-US" sz="1600">
                <a:latin typeface="Consolas" panose="020B0609020204030204" pitchFamily="49" charset="0"/>
              </a:rPr>
              <a:t>      password = request.POST.get('password', False)</a:t>
            </a:r>
          </a:p>
          <a:p>
            <a:pPr marL="0" indent="0">
              <a:buFont typeface="Arial" panose="020B0604020202020204" pitchFamily="34" charset="0"/>
              <a:buNone/>
            </a:pPr>
            <a:r>
              <a:rPr lang="en-US" sz="1600">
                <a:latin typeface="Consolas" panose="020B0609020204030204" pitchFamily="49" charset="0"/>
              </a:rPr>
              <a:t>      index = 0</a:t>
            </a:r>
          </a:p>
          <a:p>
            <a:pPr marL="0" indent="0">
              <a:buFont typeface="Arial" panose="020B0604020202020204" pitchFamily="34" charset="0"/>
              <a:buNone/>
            </a:pPr>
            <a:r>
              <a:rPr lang="en-US" sz="1600">
                <a:latin typeface="Consolas" panose="020B0609020204030204" pitchFamily="49" charset="0"/>
              </a:rPr>
              <a:t>      con = pymysql.connect(host='127.0.0.1',port = 3308,user = 'root', password = 'root', database = 'plagiarism',charset='utf8')</a:t>
            </a:r>
          </a:p>
          <a:p>
            <a:pPr marL="0" indent="0">
              <a:buFont typeface="Arial" panose="020B0604020202020204" pitchFamily="34" charset="0"/>
              <a:buNone/>
            </a:pPr>
            <a:r>
              <a:rPr lang="en-US" sz="1600">
                <a:latin typeface="Consolas" panose="020B0609020204030204" pitchFamily="49" charset="0"/>
              </a:rPr>
              <a:t>      with con:    </a:t>
            </a:r>
          </a:p>
          <a:p>
            <a:pPr marL="0" indent="0">
              <a:buFont typeface="Arial" panose="020B0604020202020204" pitchFamily="34" charset="0"/>
              <a:buNone/>
            </a:pPr>
            <a:r>
              <a:rPr lang="en-US" sz="1600">
                <a:latin typeface="Consolas" panose="020B0609020204030204" pitchFamily="49" charset="0"/>
              </a:rPr>
              <a:t>          cur = con.cursor()</a:t>
            </a:r>
          </a:p>
          <a:p>
            <a:pPr marL="0" indent="0">
              <a:buFont typeface="Arial" panose="020B0604020202020204" pitchFamily="34" charset="0"/>
              <a:buNone/>
            </a:pPr>
            <a:r>
              <a:rPr lang="en-US" sz="1600">
                <a:latin typeface="Consolas" panose="020B0609020204030204" pitchFamily="49" charset="0"/>
              </a:rPr>
              <a:t>          cur.execute("select * FROM users")</a:t>
            </a:r>
          </a:p>
          <a:p>
            <a:pPr marL="0" indent="0">
              <a:buFont typeface="Arial" panose="020B0604020202020204" pitchFamily="34" charset="0"/>
              <a:buNone/>
            </a:pPr>
            <a:r>
              <a:rPr lang="en-US" sz="1600">
                <a:latin typeface="Consolas" panose="020B0609020204030204" pitchFamily="49" charset="0"/>
              </a:rPr>
              <a:t>          rows = cur.fetchall()</a:t>
            </a:r>
          </a:p>
          <a:p>
            <a:pPr marL="0" indent="0">
              <a:buFont typeface="Arial" panose="020B0604020202020204" pitchFamily="34" charset="0"/>
              <a:buNone/>
            </a:pPr>
            <a:r>
              <a:rPr lang="en-US" sz="1600">
                <a:latin typeface="Consolas" panose="020B0609020204030204" pitchFamily="49" charset="0"/>
              </a:rPr>
              <a:t>          for row in rows: </a:t>
            </a:r>
          </a:p>
          <a:p>
            <a:pPr marL="0" indent="0">
              <a:buFont typeface="Arial" panose="020B0604020202020204" pitchFamily="34" charset="0"/>
              <a:buNone/>
            </a:pPr>
            <a:r>
              <a:rPr lang="en-US" sz="1600">
                <a:latin typeface="Consolas" panose="020B0609020204030204" pitchFamily="49" charset="0"/>
              </a:rPr>
              <a:t>             if row[0] == username and password == row[1]:</a:t>
            </a:r>
          </a:p>
          <a:p>
            <a:pPr marL="0" indent="0">
              <a:buFont typeface="Arial" panose="020B0604020202020204" pitchFamily="34" charset="0"/>
              <a:buNone/>
            </a:pPr>
            <a:r>
              <a:rPr lang="en-US" sz="1600">
                <a:latin typeface="Consolas" panose="020B0609020204030204" pitchFamily="49" charset="0"/>
              </a:rPr>
              <a:t>                index = 1</a:t>
            </a:r>
          </a:p>
          <a:p>
            <a:pPr marL="0" indent="0">
              <a:buFont typeface="Arial" panose="020B0604020202020204" pitchFamily="34" charset="0"/>
              <a:buNone/>
            </a:pPr>
            <a:r>
              <a:rPr lang="en-US" sz="1600">
                <a:latin typeface="Consolas" panose="020B0609020204030204" pitchFamily="49" charset="0"/>
              </a:rPr>
              <a:t>                break</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309685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ECFC575-A71C-DE98-3169-C8453190A485}"/>
              </a:ext>
            </a:extLst>
          </p:cNvPr>
          <p:cNvSpPr txBox="1">
            <a:spLocks/>
          </p:cNvSpPr>
          <p:nvPr/>
        </p:nvSpPr>
        <p:spPr>
          <a:xfrm>
            <a:off x="71120" y="91440"/>
            <a:ext cx="11907520" cy="6515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if index == 1:</a:t>
            </a:r>
          </a:p>
          <a:p>
            <a:pPr marL="0" indent="0">
              <a:buFont typeface="Arial" panose="020B0604020202020204" pitchFamily="34" charset="0"/>
              <a:buNone/>
            </a:pPr>
            <a:r>
              <a:rPr lang="en-US" sz="1600">
                <a:latin typeface="Consolas" panose="020B0609020204030204" pitchFamily="49" charset="0"/>
              </a:rPr>
              <a:t>       file = open('session.txt','w')</a:t>
            </a:r>
          </a:p>
          <a:p>
            <a:pPr marL="0" indent="0">
              <a:buFont typeface="Arial" panose="020B0604020202020204" pitchFamily="34" charset="0"/>
              <a:buNone/>
            </a:pPr>
            <a:r>
              <a:rPr lang="en-US" sz="1600">
                <a:latin typeface="Consolas" panose="020B0609020204030204" pitchFamily="49" charset="0"/>
              </a:rPr>
              <a:t>       file.write(username)</a:t>
            </a:r>
          </a:p>
          <a:p>
            <a:pPr marL="0" indent="0">
              <a:buFont typeface="Arial" panose="020B0604020202020204" pitchFamily="34" charset="0"/>
              <a:buNone/>
            </a:pPr>
            <a:r>
              <a:rPr lang="en-US" sz="1600">
                <a:latin typeface="Consolas" panose="020B0609020204030204" pitchFamily="49" charset="0"/>
              </a:rPr>
              <a:t>       file.close()   </a:t>
            </a:r>
          </a:p>
          <a:p>
            <a:pPr marL="0" indent="0">
              <a:buFont typeface="Arial" panose="020B0604020202020204" pitchFamily="34" charset="0"/>
              <a:buNone/>
            </a:pPr>
            <a:r>
              <a:rPr lang="en-US" sz="1600">
                <a:latin typeface="Consolas" panose="020B0609020204030204" pitchFamily="49" charset="0"/>
              </a:rPr>
              <a:t>       context= {'data':'welcome '+username}</a:t>
            </a:r>
          </a:p>
          <a:p>
            <a:pPr marL="0" indent="0">
              <a:buFont typeface="Arial" panose="020B0604020202020204" pitchFamily="34" charset="0"/>
              <a:buNone/>
            </a:pPr>
            <a:r>
              <a:rPr lang="en-US" sz="1600">
                <a:latin typeface="Consolas" panose="020B0609020204030204" pitchFamily="49" charset="0"/>
              </a:rPr>
              <a:t>       return render(request, 'UserScreen.html', context)</a:t>
            </a:r>
          </a:p>
          <a:p>
            <a:pPr marL="0" indent="0">
              <a:buFont typeface="Arial" panose="020B0604020202020204" pitchFamily="34" charset="0"/>
              <a:buNone/>
            </a:pPr>
            <a:r>
              <a:rPr lang="en-US" sz="1600">
                <a:latin typeface="Consolas" panose="020B0609020204030204" pitchFamily="49" charset="0"/>
              </a:rPr>
              <a:t>      else:</a:t>
            </a:r>
          </a:p>
          <a:p>
            <a:pPr marL="0" indent="0">
              <a:buFont typeface="Arial" panose="020B0604020202020204" pitchFamily="34" charset="0"/>
              <a:buNone/>
            </a:pPr>
            <a:r>
              <a:rPr lang="en-US" sz="1600">
                <a:latin typeface="Consolas" panose="020B0609020204030204" pitchFamily="49" charset="0"/>
              </a:rPr>
              <a:t>       context= {'data':'login failed'}</a:t>
            </a:r>
          </a:p>
          <a:p>
            <a:pPr marL="0" indent="0">
              <a:buFont typeface="Arial" panose="020B0604020202020204" pitchFamily="34" charset="0"/>
              <a:buNone/>
            </a:pPr>
            <a:r>
              <a:rPr lang="en-US" sz="1600">
                <a:latin typeface="Consolas" panose="020B0609020204030204" pitchFamily="49" charset="0"/>
              </a:rPr>
              <a:t>       return render(request, 'Login.html', context)</a:t>
            </a:r>
          </a:p>
          <a:p>
            <a:pPr marL="0" indent="0">
              <a:buFont typeface="Arial" panose="020B0604020202020204" pitchFamily="34" charset="0"/>
              <a:buNone/>
            </a:pPr>
            <a:br>
              <a:rPr lang="en-US" sz="1600">
                <a:latin typeface="Consolas" panose="020B0609020204030204" pitchFamily="49" charset="0"/>
              </a:rPr>
            </a:br>
            <a:r>
              <a:rPr lang="en-US" sz="1600">
                <a:latin typeface="Consolas" panose="020B0609020204030204" pitchFamily="49" charset="0"/>
              </a:rPr>
              <a:t>def Signup(request):</a:t>
            </a:r>
          </a:p>
          <a:p>
            <a:pPr marL="0" indent="0">
              <a:buFont typeface="Arial" panose="020B0604020202020204" pitchFamily="34" charset="0"/>
              <a:buNone/>
            </a:pPr>
            <a:r>
              <a:rPr lang="en-US" sz="1600">
                <a:latin typeface="Consolas" panose="020B0609020204030204" pitchFamily="49" charset="0"/>
              </a:rPr>
              <a:t>    if request.method == 'POST':</a:t>
            </a:r>
          </a:p>
          <a:p>
            <a:pPr marL="0" indent="0">
              <a:buFont typeface="Arial" panose="020B0604020202020204" pitchFamily="34" charset="0"/>
              <a:buNone/>
            </a:pPr>
            <a:r>
              <a:rPr lang="en-US" sz="1600">
                <a:latin typeface="Consolas" panose="020B0609020204030204" pitchFamily="49" charset="0"/>
              </a:rPr>
              <a:t>      username = request.POST.get('username', False)</a:t>
            </a:r>
          </a:p>
          <a:p>
            <a:pPr marL="0" indent="0">
              <a:buFont typeface="Arial" panose="020B0604020202020204" pitchFamily="34" charset="0"/>
              <a:buNone/>
            </a:pPr>
            <a:r>
              <a:rPr lang="en-US" sz="1600">
                <a:latin typeface="Consolas" panose="020B0609020204030204" pitchFamily="49" charset="0"/>
              </a:rPr>
              <a:t>      password = request.POST.get('password', False)</a:t>
            </a:r>
          </a:p>
          <a:p>
            <a:pPr marL="0" indent="0">
              <a:buFont typeface="Arial" panose="020B0604020202020204" pitchFamily="34" charset="0"/>
              <a:buNone/>
            </a:pPr>
            <a:r>
              <a:rPr lang="en-US" sz="1600">
                <a:latin typeface="Consolas" panose="020B0609020204030204" pitchFamily="49" charset="0"/>
              </a:rPr>
              <a:t>      contact = request.POST.get('contact', False)</a:t>
            </a:r>
          </a:p>
          <a:p>
            <a:pPr marL="0" indent="0">
              <a:buFont typeface="Arial" panose="020B0604020202020204" pitchFamily="34" charset="0"/>
              <a:buNone/>
            </a:pPr>
            <a:r>
              <a:rPr lang="en-US" sz="1600">
                <a:latin typeface="Consolas" panose="020B0609020204030204" pitchFamily="49" charset="0"/>
              </a:rPr>
              <a:t>      email = request.POST.get('email', False)</a:t>
            </a:r>
          </a:p>
          <a:p>
            <a:pPr marL="0" indent="0">
              <a:buFont typeface="Arial" panose="020B0604020202020204" pitchFamily="34" charset="0"/>
              <a:buNone/>
            </a:pPr>
            <a:r>
              <a:rPr lang="en-US" sz="1600">
                <a:latin typeface="Consolas" panose="020B0609020204030204" pitchFamily="49" charset="0"/>
              </a:rPr>
              <a:t>      address = request.POST.get('address', False)</a:t>
            </a:r>
          </a:p>
          <a:p>
            <a:pPr marL="0" indent="0">
              <a:buFont typeface="Arial" panose="020B0604020202020204" pitchFamily="34" charset="0"/>
              <a:buNone/>
            </a:pPr>
            <a:r>
              <a:rPr lang="en-US" sz="1600">
                <a:latin typeface="Consolas" panose="020B0609020204030204" pitchFamily="49" charset="0"/>
              </a:rPr>
              <a:t>      db_connection = pymysql.connect(host='127.0.0.1',port = 3308,user = 'root', password = 'root', database = 'plagiarism',charset='utf8')</a:t>
            </a:r>
          </a:p>
          <a:p>
            <a:pPr marL="0" indent="0">
              <a:buFont typeface="Arial" panose="020B0604020202020204" pitchFamily="34" charset="0"/>
              <a:buNone/>
            </a:pPr>
            <a:r>
              <a:rPr lang="en-US" sz="1600">
                <a:latin typeface="Consolas" panose="020B0609020204030204" pitchFamily="49" charset="0"/>
              </a:rPr>
              <a:t>      db_cursor = db_connection.cursor()</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191476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5E3F333-DF7F-0314-9D44-0FF20B7B69FB}"/>
              </a:ext>
            </a:extLst>
          </p:cNvPr>
          <p:cNvSpPr txBox="1">
            <a:spLocks/>
          </p:cNvSpPr>
          <p:nvPr/>
        </p:nvSpPr>
        <p:spPr>
          <a:xfrm>
            <a:off x="91440" y="101600"/>
            <a:ext cx="11816080" cy="6776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latin typeface="Consolas" panose="020B0609020204030204" pitchFamily="49" charset="0"/>
              </a:rPr>
              <a:t>      student_sql_query = "INSERT INTO users(username,password,contact_no,email,address) VALUES('"+username+"','"+password+"','"+contact+"','"+email+"','"+address+"')"</a:t>
            </a:r>
          </a:p>
          <a:p>
            <a:pPr marL="0" indent="0">
              <a:buFont typeface="Arial" panose="020B0604020202020204" pitchFamily="34" charset="0"/>
              <a:buNone/>
            </a:pPr>
            <a:r>
              <a:rPr lang="en-US" sz="1600">
                <a:latin typeface="Consolas" panose="020B0609020204030204" pitchFamily="49" charset="0"/>
              </a:rPr>
              <a:t>      db_cursor.execute(student_sql_query)</a:t>
            </a:r>
          </a:p>
          <a:p>
            <a:pPr marL="0" indent="0">
              <a:buFont typeface="Arial" panose="020B0604020202020204" pitchFamily="34" charset="0"/>
              <a:buNone/>
            </a:pPr>
            <a:r>
              <a:rPr lang="en-US" sz="1600">
                <a:latin typeface="Consolas" panose="020B0609020204030204" pitchFamily="49" charset="0"/>
              </a:rPr>
              <a:t>      db_connection.commit()</a:t>
            </a:r>
          </a:p>
          <a:p>
            <a:pPr marL="0" indent="0">
              <a:buFont typeface="Arial" panose="020B0604020202020204" pitchFamily="34" charset="0"/>
              <a:buNone/>
            </a:pPr>
            <a:r>
              <a:rPr lang="en-US" sz="1600">
                <a:latin typeface="Consolas" panose="020B0609020204030204" pitchFamily="49" charset="0"/>
              </a:rPr>
              <a:t>      print(db_cursor.rowcount, "Record Inserted")</a:t>
            </a:r>
          </a:p>
          <a:p>
            <a:pPr marL="0" indent="0">
              <a:buFont typeface="Arial" panose="020B0604020202020204" pitchFamily="34" charset="0"/>
              <a:buNone/>
            </a:pPr>
            <a:r>
              <a:rPr lang="en-US" sz="1600">
                <a:latin typeface="Consolas" panose="020B0609020204030204" pitchFamily="49" charset="0"/>
              </a:rPr>
              <a:t>      if db_cursor.rowcount == 1:</a:t>
            </a:r>
          </a:p>
          <a:p>
            <a:pPr marL="0" indent="0">
              <a:buFont typeface="Arial" panose="020B0604020202020204" pitchFamily="34" charset="0"/>
              <a:buNone/>
            </a:pPr>
            <a:r>
              <a:rPr lang="en-US" sz="1600">
                <a:latin typeface="Consolas" panose="020B0609020204030204" pitchFamily="49" charset="0"/>
              </a:rPr>
              <a:t>       context= {'data':'Signup Process Completed'}</a:t>
            </a:r>
          </a:p>
          <a:p>
            <a:pPr marL="0" indent="0">
              <a:buFont typeface="Arial" panose="020B0604020202020204" pitchFamily="34" charset="0"/>
              <a:buNone/>
            </a:pPr>
            <a:r>
              <a:rPr lang="en-US" sz="1600">
                <a:latin typeface="Consolas" panose="020B0609020204030204" pitchFamily="49" charset="0"/>
              </a:rPr>
              <a:t>       return render(request, 'Register.html', context)</a:t>
            </a:r>
          </a:p>
          <a:p>
            <a:pPr marL="0" indent="0">
              <a:buFont typeface="Arial" panose="020B0604020202020204" pitchFamily="34" charset="0"/>
              <a:buNone/>
            </a:pPr>
            <a:r>
              <a:rPr lang="en-US" sz="1600">
                <a:latin typeface="Consolas" panose="020B0609020204030204" pitchFamily="49" charset="0"/>
              </a:rPr>
              <a:t>      else:</a:t>
            </a:r>
          </a:p>
          <a:p>
            <a:pPr marL="0" indent="0">
              <a:buFont typeface="Arial" panose="020B0604020202020204" pitchFamily="34" charset="0"/>
              <a:buNone/>
            </a:pPr>
            <a:r>
              <a:rPr lang="en-US" sz="1600">
                <a:latin typeface="Consolas" panose="020B0609020204030204" pitchFamily="49" charset="0"/>
              </a:rPr>
              <a:t>       context= {'data':'Error in signup process'}</a:t>
            </a:r>
          </a:p>
          <a:p>
            <a:pPr marL="0" indent="0">
              <a:buFont typeface="Arial" panose="020B0604020202020204" pitchFamily="34" charset="0"/>
              <a:buNone/>
            </a:pPr>
            <a:r>
              <a:rPr lang="en-US" sz="1600">
                <a:latin typeface="Consolas" panose="020B0609020204030204" pitchFamily="49" charset="0"/>
              </a:rPr>
              <a:t>       return render(request, 'Register.html', context)</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3198070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0499-7ACD-7334-184B-44C34472698E}"/>
              </a:ext>
            </a:extLst>
          </p:cNvPr>
          <p:cNvSpPr>
            <a:spLocks noGrp="1"/>
          </p:cNvSpPr>
          <p:nvPr>
            <p:ph type="title"/>
          </p:nvPr>
        </p:nvSpPr>
        <p:spPr>
          <a:xfrm>
            <a:off x="1883229" y="591452"/>
            <a:ext cx="9621383" cy="791033"/>
          </a:xfrm>
        </p:spPr>
        <p:txBody>
          <a:bodyPr/>
          <a:lstStyle/>
          <a:p>
            <a:r>
              <a:rPr lang="en-US" dirty="0"/>
              <a:t>CONCLUSION:</a:t>
            </a:r>
          </a:p>
        </p:txBody>
      </p:sp>
      <p:sp>
        <p:nvSpPr>
          <p:cNvPr id="3" name="Content Placeholder 2">
            <a:extLst>
              <a:ext uri="{FF2B5EF4-FFF2-40B4-BE49-F238E27FC236}">
                <a16:creationId xmlns:a16="http://schemas.microsoft.com/office/drawing/2014/main" id="{0DEE8356-456E-5A87-56AF-A9D677C34B22}"/>
              </a:ext>
            </a:extLst>
          </p:cNvPr>
          <p:cNvSpPr>
            <a:spLocks noGrp="1"/>
          </p:cNvSpPr>
          <p:nvPr>
            <p:ph idx="1"/>
          </p:nvPr>
        </p:nvSpPr>
        <p:spPr>
          <a:xfrm>
            <a:off x="1883228" y="1540188"/>
            <a:ext cx="10080171" cy="5078325"/>
          </a:xfrm>
        </p:spPr>
        <p:txBody>
          <a:bodyPr>
            <a:normAutofit/>
          </a:bodyPr>
          <a:lstStyle/>
          <a:p>
            <a:r>
              <a:rPr lang="en-US" dirty="0">
                <a:effectLst/>
                <a:latin typeface="Times New Roman" panose="02020603050405020304" pitchFamily="18" charset="0"/>
                <a:ea typeface="Times New Roman" panose="02020603050405020304" pitchFamily="18" charset="0"/>
              </a:rPr>
              <a:t>The source documents are processed and retrieved with the proposed algorithm to demonstrate performance of the proposed similarity measure in document plagiarism detection by implemented web applications. </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experiments were evaluated from two aspects: </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fficiency tests by type of document</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ffectiveness test regarding correctness</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proposed system can detect document types .docx and .txt as designed and can detect plagiarized documents with an average accuracy of  95.01%.</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5853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5D64-ED25-26C7-852A-ABAC55492D71}"/>
              </a:ext>
            </a:extLst>
          </p:cNvPr>
          <p:cNvSpPr>
            <a:spLocks noGrp="1"/>
          </p:cNvSpPr>
          <p:nvPr>
            <p:ph type="title"/>
          </p:nvPr>
        </p:nvSpPr>
        <p:spPr>
          <a:xfrm>
            <a:off x="1896240" y="645881"/>
            <a:ext cx="8911687" cy="1280890"/>
          </a:xfrm>
        </p:spPr>
        <p:txBody>
          <a:bodyPr/>
          <a:lstStyle/>
          <a:p>
            <a:r>
              <a:rPr lang="en-US" dirty="0"/>
              <a:t>FUTURE ENHANCEMENTS:</a:t>
            </a:r>
          </a:p>
        </p:txBody>
      </p:sp>
      <p:sp>
        <p:nvSpPr>
          <p:cNvPr id="4" name="Content Placeholder 2">
            <a:extLst>
              <a:ext uri="{FF2B5EF4-FFF2-40B4-BE49-F238E27FC236}">
                <a16:creationId xmlns:a16="http://schemas.microsoft.com/office/drawing/2014/main" id="{B681DCF7-1E86-CA6A-6918-44173725FACE}"/>
              </a:ext>
            </a:extLst>
          </p:cNvPr>
          <p:cNvSpPr>
            <a:spLocks noGrp="1"/>
          </p:cNvSpPr>
          <p:nvPr>
            <p:ph idx="1"/>
          </p:nvPr>
        </p:nvSpPr>
        <p:spPr>
          <a:xfrm>
            <a:off x="1892527" y="1676399"/>
            <a:ext cx="9254444" cy="4985657"/>
          </a:xfrm>
        </p:spPr>
        <p:txBody>
          <a:bodyPr/>
          <a:lstStyle/>
          <a:p>
            <a:r>
              <a:rPr lang="en-US" dirty="0"/>
              <a:t>Detect more types of plagiarism, particularly those coming from synonym replacement, translation, or paraphrase. Some semantic analysis results look promising, although their use will increase the amount of time needed for evaluating a system. </a:t>
            </a:r>
          </a:p>
          <a:p>
            <a:endParaRPr lang="en-US" dirty="0"/>
          </a:p>
          <a:p>
            <a:r>
              <a:rPr lang="en-US" dirty="0"/>
              <a:t>Clearly identify the source location in the report, do not just report “Internet source” or “Wikipedia”, but specify the exact URL and date stored so that an independent comparison can be done.</a:t>
            </a:r>
          </a:p>
          <a:p>
            <a:endParaRPr lang="en-US" dirty="0"/>
          </a:p>
          <a:p>
            <a:endParaRPr lang="en-US" dirty="0"/>
          </a:p>
          <a:p>
            <a:endParaRPr lang="en-US" dirty="0"/>
          </a:p>
        </p:txBody>
      </p:sp>
    </p:spTree>
    <p:extLst>
      <p:ext uri="{BB962C8B-B14F-4D97-AF65-F5344CB8AC3E}">
        <p14:creationId xmlns:p14="http://schemas.microsoft.com/office/powerpoint/2010/main" val="383537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B01F-F898-2622-8D3B-EFCCF4C07E91}"/>
              </a:ext>
            </a:extLst>
          </p:cNvPr>
          <p:cNvSpPr>
            <a:spLocks noGrp="1"/>
          </p:cNvSpPr>
          <p:nvPr>
            <p:ph type="title"/>
          </p:nvPr>
        </p:nvSpPr>
        <p:spPr>
          <a:xfrm>
            <a:off x="1939781" y="656767"/>
            <a:ext cx="8911687" cy="682176"/>
          </a:xfrm>
        </p:spPr>
        <p:txBody>
          <a:bodyPr/>
          <a:lstStyle/>
          <a:p>
            <a:r>
              <a:rPr lang="en-US" dirty="0"/>
              <a:t>REFERENCES:</a:t>
            </a:r>
          </a:p>
        </p:txBody>
      </p:sp>
      <p:sp>
        <p:nvSpPr>
          <p:cNvPr id="3" name="Content Placeholder 2">
            <a:extLst>
              <a:ext uri="{FF2B5EF4-FFF2-40B4-BE49-F238E27FC236}">
                <a16:creationId xmlns:a16="http://schemas.microsoft.com/office/drawing/2014/main" id="{8F7CDA0F-A625-EED9-60CF-5CF3C1555F9A}"/>
              </a:ext>
            </a:extLst>
          </p:cNvPr>
          <p:cNvSpPr>
            <a:spLocks noGrp="1"/>
          </p:cNvSpPr>
          <p:nvPr>
            <p:ph idx="1"/>
          </p:nvPr>
        </p:nvSpPr>
        <p:spPr>
          <a:xfrm>
            <a:off x="1730828" y="1415143"/>
            <a:ext cx="10178143" cy="4985657"/>
          </a:xfrm>
        </p:spPr>
        <p:txBody>
          <a:bodyPr>
            <a:noAutofit/>
          </a:bodyPr>
          <a:lstStyle/>
          <a:p>
            <a:pPr marR="0" lvl="0">
              <a:lnSpc>
                <a:spcPct val="150000"/>
              </a:lnSpc>
              <a:spcBef>
                <a:spcPts val="0"/>
              </a:spcBef>
              <a:spcAft>
                <a:spcPts val="0"/>
              </a:spcAft>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Potthast, M., Stein, B., </a:t>
            </a: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Eiselt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A., no, A.B.C., Rosso, P.: Overview of the 1st International Competition on Plagiarism Detection. In: SEPLN 2009 Workshop on Uncovering Plagiarism, Authorship, and Social Software Misuse (PAN 09), CEUR-WS.org (September 2009)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Maurer, H., </a:t>
            </a: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Kappe</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Zaka</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B.: Plagiarism - a Survey . Journal of Universal Computer Science 12(8) (2006)</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1000"/>
              </a:spcAft>
              <a:buFont typeface="Arial" panose="020B0604020202020204" pitchFamily="34" charset="0"/>
              <a:buChar char="•"/>
            </a:pP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Helfman</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Dotplot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a program for exploring self-similarity in millions of lines of text and code. Journal of Computational and Graphical Statistics 2(2) (1993) 153–174</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rPr>
              <a:t>Potthast, M., Stein, B., Barron-Cede ´ no, A., Rosso, P.: An Evaluation Framework for Plagiarism Detection. In: Proceedings of the 23rd International Conference on Computational Linguistics (COLING 2010) (to appear), Beijing, China, Association for Computational Linguistics (August 2010)</a:t>
            </a:r>
            <a:endParaRPr lang="en-US" sz="2100" dirty="0"/>
          </a:p>
        </p:txBody>
      </p:sp>
    </p:spTree>
    <p:extLst>
      <p:ext uri="{BB962C8B-B14F-4D97-AF65-F5344CB8AC3E}">
        <p14:creationId xmlns:p14="http://schemas.microsoft.com/office/powerpoint/2010/main" val="18400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915886" y="624220"/>
            <a:ext cx="9640388" cy="1474330"/>
          </a:xfrm>
        </p:spPr>
        <p:txBody>
          <a:bodyPr>
            <a:normAutofit/>
          </a:bodyPr>
          <a:lstStyle/>
          <a:p>
            <a:r>
              <a:rPr lang="en-US" b="1" dirty="0">
                <a:latin typeface="Georgia" panose="02040502050405020303" pitchFamily="18" charset="0"/>
              </a:rPr>
              <a:t>ABSTRACT: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915886" y="1463040"/>
            <a:ext cx="9909958" cy="936765"/>
          </a:xfrm>
        </p:spPr>
        <p:txBody>
          <a:bodyPr>
            <a:noAutofit/>
          </a:bodyPr>
          <a:lstStyle/>
          <a:p>
            <a:pPr marL="0" lvl="0" indent="0">
              <a:buNone/>
            </a:pPr>
            <a:endParaRPr lang="en-US" dirty="0"/>
          </a:p>
          <a:p>
            <a:pPr marL="0" indent="0">
              <a:buNone/>
            </a:pPr>
            <a:r>
              <a:rPr lang="en-US" sz="1800" b="1" dirty="0"/>
              <a:t>PLAGIARISM</a:t>
            </a:r>
            <a:r>
              <a:rPr lang="en-US" sz="1800" dirty="0"/>
              <a:t> is presenting someone else’s work or ideas as your own, with or without their consent, by incorporating it into your work without full acknowledgement. This project introduces a computer based plagiarism detection technique which combines the functionality of substring matching and keyword similarity to give more accurate results. To make the algorithm more efficient clustering is done by ranking the documents in which LCS (Longest Common Subsequence Algorithm) based algorithm is used for text based plagiarism. For image plagiarism detection we are using FMM (Five Modules Method) . It is based on image processing, which helps to manipulate and perform operations on image to detect plagiarism. Previously lot of work is done to detect plagiarism on text, but there is no much work done in this area. This project is an attempt is made to detect difference between the images using image subtraction. The system also overcomes the vulnerability of re-sizing and rotation. The similarity and the difference between the images using histogram. </a:t>
            </a:r>
            <a:endParaRPr lang="en-IN" sz="1800" dirty="0"/>
          </a:p>
        </p:txBody>
      </p:sp>
    </p:spTree>
    <p:extLst>
      <p:ext uri="{BB962C8B-B14F-4D97-AF65-F5344CB8AC3E}">
        <p14:creationId xmlns:p14="http://schemas.microsoft.com/office/powerpoint/2010/main" val="2194233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8DA7-2755-0DCD-E1D6-C0341855FD64}"/>
              </a:ext>
            </a:extLst>
          </p:cNvPr>
          <p:cNvSpPr>
            <a:spLocks noGrp="1"/>
          </p:cNvSpPr>
          <p:nvPr>
            <p:ph type="title"/>
          </p:nvPr>
        </p:nvSpPr>
        <p:spPr>
          <a:xfrm>
            <a:off x="1926771" y="624110"/>
            <a:ext cx="9577841" cy="758376"/>
          </a:xfrm>
        </p:spPr>
        <p:txBody>
          <a:bodyPr/>
          <a:lstStyle/>
          <a:p>
            <a:r>
              <a:rPr lang="en-US" dirty="0"/>
              <a:t>REFERENCES:</a:t>
            </a:r>
          </a:p>
        </p:txBody>
      </p:sp>
      <p:sp>
        <p:nvSpPr>
          <p:cNvPr id="3" name="Content Placeholder 2">
            <a:extLst>
              <a:ext uri="{FF2B5EF4-FFF2-40B4-BE49-F238E27FC236}">
                <a16:creationId xmlns:a16="http://schemas.microsoft.com/office/drawing/2014/main" id="{7B223137-32BA-2B7E-0BFC-EFDEE2B72924}"/>
              </a:ext>
            </a:extLst>
          </p:cNvPr>
          <p:cNvSpPr>
            <a:spLocks noGrp="1"/>
          </p:cNvSpPr>
          <p:nvPr>
            <p:ph idx="1"/>
          </p:nvPr>
        </p:nvSpPr>
        <p:spPr>
          <a:xfrm>
            <a:off x="1926771" y="1687286"/>
            <a:ext cx="10014858" cy="4974770"/>
          </a:xfrm>
        </p:spPr>
        <p:txBody>
          <a:bodyPr>
            <a:normAutofit fontScale="9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Abdi, S. M. Shamsuddin, N. Idris, R. 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Alguliyev</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R. 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Aliguliyev</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 linguistic treatment for automatic external plagiarism detection,” Knowledge-Based Systems, vol. 135, pp. 135–146, 2017.</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J. P. Bao, J. Y. Shen, X. D. Liu, and Q. B. Song, “A survey on natural language text copy detection,” Journal of software, vol. 14, no. 10, pp. 1753–1760, 2003.</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 Vani and D. Gupta, “Unmasking text plagiarism using syntactic-semantic based natural language processing techniques: comparisons, analysis and challenges,” Information Processing &amp; Management, vol. 54, no. 3, pp. 408–432, 2018.</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 Ahuja, V. Gupta, and R. Kumar, “A new hybrid technique for detection of plagiarism from text documents,” Arabian Journal for Science and Engineering, vol. 45, pp. 1–14, 2020.</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633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81646" y="650345"/>
            <a:ext cx="9617400" cy="1474330"/>
          </a:xfrm>
        </p:spPr>
        <p:txBody>
          <a:bodyPr>
            <a:normAutofit/>
          </a:bodyPr>
          <a:lstStyle/>
          <a:p>
            <a:r>
              <a:rPr lang="en-US" b="1" dirty="0">
                <a:latin typeface="Georgia" panose="02040502050405020303" pitchFamily="18" charset="0"/>
              </a:rPr>
              <a:t>INTRODUCTION TO PROJECT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448760" y="1254034"/>
            <a:ext cx="10450286" cy="4376056"/>
          </a:xfrm>
        </p:spPr>
        <p:txBody>
          <a:bodyPr>
            <a:noAutofit/>
          </a:bodyPr>
          <a:lstStyle/>
          <a:p>
            <a:pPr marL="0" indent="0">
              <a:buNone/>
            </a:pPr>
            <a:endParaRPr lang="en-US" sz="1900" dirty="0"/>
          </a:p>
          <a:p>
            <a:r>
              <a:rPr lang="en-US" sz="1900" dirty="0">
                <a:ea typeface="Times New Roman" panose="02020603050405020304" pitchFamily="18" charset="0"/>
                <a:cs typeface="Times New Roman" panose="02020603050405020304" pitchFamily="18" charset="0"/>
              </a:rPr>
              <a:t>With the spread of computers and the Internet, a large number of documents became available as electronic data. Digital documents are easy to copy and reuse, which encourages plagiarisms from copyrighted contents and academic documents such as research papers. This situation impedes the sound development of the creative activities of humans. </a:t>
            </a:r>
          </a:p>
          <a:p>
            <a:r>
              <a:rPr lang="en-US" sz="1900" dirty="0">
                <a:ea typeface="Times New Roman" panose="02020603050405020304" pitchFamily="18" charset="0"/>
                <a:cs typeface="Times New Roman" panose="02020603050405020304" pitchFamily="18" charset="0"/>
              </a:rPr>
              <a:t>A simple solution for the problem is to develop a method that detects plagiarisms from a large number of documents of accurately as possible.</a:t>
            </a:r>
          </a:p>
          <a:p>
            <a:r>
              <a:rPr lang="en-US" sz="1900" dirty="0">
                <a:ea typeface="Times New Roman" panose="02020603050405020304" pitchFamily="18" charset="0"/>
                <a:cs typeface="Times New Roman" panose="02020603050405020304" pitchFamily="18" charset="0"/>
              </a:rPr>
              <a:t>We aim to create a corpus that could be used for the development and evaluation of plagiarism detection systems that reflects the types of plagiarism practiced by students in an academic setting as far as realistically possible. </a:t>
            </a:r>
          </a:p>
          <a:p>
            <a:r>
              <a:rPr lang="en-US" sz="2000" dirty="0"/>
              <a:t>Here we are using </a:t>
            </a:r>
            <a:r>
              <a:rPr lang="en-US" sz="2000" b="1" dirty="0">
                <a:solidFill>
                  <a:schemeClr val="bg2">
                    <a:lumMod val="10000"/>
                  </a:schemeClr>
                </a:solidFill>
              </a:rPr>
              <a:t>TEXT</a:t>
            </a:r>
            <a:r>
              <a:rPr lang="en-US" sz="2000" dirty="0"/>
              <a:t> and </a:t>
            </a:r>
            <a:r>
              <a:rPr lang="en-US" sz="2000" b="1" dirty="0"/>
              <a:t>IMAGE</a:t>
            </a:r>
            <a:r>
              <a:rPr lang="en-US" sz="2000" dirty="0"/>
              <a:t> based plagiarism and  it will also detect the </a:t>
            </a:r>
            <a:r>
              <a:rPr lang="en-US" sz="2000" b="1" dirty="0"/>
              <a:t>RATE OF ACCURACY </a:t>
            </a:r>
            <a:r>
              <a:rPr lang="en-US" sz="2000" dirty="0"/>
              <a:t>for text and histogram for images. Thus we know that how much amount of data is  being plagiarized. </a:t>
            </a:r>
          </a:p>
          <a:p>
            <a:r>
              <a:rPr lang="en-US" sz="1900" dirty="0"/>
              <a:t>The ultimate goal of our project is to identify and detect plagiarism present in research papers, professional letters and student assignments.</a:t>
            </a:r>
          </a:p>
          <a:p>
            <a:pPr marL="0" lvl="0" indent="0">
              <a:buNone/>
            </a:pPr>
            <a:endParaRPr lang="en-US" sz="1900" dirty="0"/>
          </a:p>
          <a:p>
            <a:pPr>
              <a:buFont typeface="Wingdings" panose="05000000000000000000" pitchFamily="2" charset="2"/>
              <a:buChar char="q"/>
            </a:pPr>
            <a:endParaRPr lang="en-IN" sz="1900" dirty="0"/>
          </a:p>
        </p:txBody>
      </p:sp>
    </p:spTree>
    <p:extLst>
      <p:ext uri="{BB962C8B-B14F-4D97-AF65-F5344CB8AC3E}">
        <p14:creationId xmlns:p14="http://schemas.microsoft.com/office/powerpoint/2010/main" val="345019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81646" y="650345"/>
            <a:ext cx="9617400" cy="1474330"/>
          </a:xfrm>
        </p:spPr>
        <p:txBody>
          <a:bodyPr>
            <a:normAutofit/>
          </a:bodyPr>
          <a:lstStyle/>
          <a:p>
            <a:r>
              <a:rPr lang="en-US" b="1" dirty="0">
                <a:latin typeface="Georgia" panose="02040502050405020303" pitchFamily="18" charset="0"/>
              </a:rPr>
              <a:t>EXISTING SYSTEM:</a:t>
            </a:r>
            <a:r>
              <a:rPr lang="en-US" dirty="0">
                <a:latin typeface="Georgia" panose="02040502050405020303" pitchFamily="18" charset="0"/>
              </a:rPr>
              <a:t> </a:t>
            </a:r>
            <a:br>
              <a:rPr lang="en-US" dirty="0"/>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2281646" y="1924595"/>
            <a:ext cx="9201978" cy="4459554"/>
          </a:xfrm>
        </p:spPr>
        <p:txBody>
          <a:bodyPr>
            <a:normAutofit/>
          </a:bodyPr>
          <a:lstStyle/>
          <a:p>
            <a:pPr>
              <a:buFont typeface="Wingdings" panose="05000000000000000000" pitchFamily="2" charset="2"/>
              <a:buChar char="Ø"/>
            </a:pPr>
            <a:r>
              <a:rPr lang="en-US" sz="2400" dirty="0">
                <a:latin typeface="Verdana" panose="020B0604030504040204" pitchFamily="34" charset="0"/>
                <a:ea typeface="Verdana" panose="020B0604030504040204" pitchFamily="34" charset="0"/>
                <a:cs typeface="Tahoma" panose="020B0604030504040204" pitchFamily="34" charset="0"/>
              </a:rPr>
              <a:t>The existing methodology maybe sufficient for detecting plagiarism of images when the source and suspected image have not been rotated by a large margin, but in case of rotational changes the existing methodology will fail. </a:t>
            </a:r>
          </a:p>
          <a:p>
            <a:pPr>
              <a:buFont typeface="Wingdings" panose="05000000000000000000" pitchFamily="2" charset="2"/>
              <a:buChar char="Ø"/>
            </a:pPr>
            <a:r>
              <a:rPr lang="en-US" sz="2400" dirty="0">
                <a:latin typeface="Verdana" panose="020B0604030504040204" pitchFamily="34" charset="0"/>
                <a:ea typeface="Verdana" panose="020B0604030504040204" pitchFamily="34" charset="0"/>
                <a:cs typeface="Tahoma" panose="020B0604030504040204" pitchFamily="34" charset="0"/>
              </a:rPr>
              <a:t>Also the existing system is not efficient to detect plagiarism properly for different types of images. </a:t>
            </a:r>
          </a:p>
        </p:txBody>
      </p:sp>
    </p:spTree>
    <p:extLst>
      <p:ext uri="{BB962C8B-B14F-4D97-AF65-F5344CB8AC3E}">
        <p14:creationId xmlns:p14="http://schemas.microsoft.com/office/powerpoint/2010/main" val="71396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81646" y="650345"/>
            <a:ext cx="9617400" cy="1474330"/>
          </a:xfrm>
          <a:effectLst>
            <a:outerShdw blurRad="50800" dist="50800" dir="10980000" algn="ctr" rotWithShape="0">
              <a:srgbClr val="000000">
                <a:alpha val="43137"/>
              </a:srgbClr>
            </a:outerShdw>
          </a:effectLst>
        </p:spPr>
        <p:txBody>
          <a:bodyPr>
            <a:normAutofit/>
          </a:bodyPr>
          <a:lstStyle/>
          <a:p>
            <a:r>
              <a:rPr lang="en-US" b="1" dirty="0">
                <a:latin typeface="Georgia" panose="02040502050405020303" pitchFamily="18" charset="0"/>
              </a:rPr>
              <a:t>PROPOSED SYSTEM:</a:t>
            </a:r>
            <a:r>
              <a:rPr lang="en-US" dirty="0">
                <a:latin typeface="Georgia" panose="02040502050405020303" pitchFamily="18" charset="0"/>
              </a:rPr>
              <a:t>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2281646" y="1924595"/>
            <a:ext cx="9201978" cy="4459554"/>
          </a:xfrm>
        </p:spPr>
        <p:txBody>
          <a:bodyPr>
            <a:normAutofit/>
          </a:bodyPr>
          <a:lstStyle/>
          <a:p>
            <a:pPr>
              <a:buFont typeface="Wingdings" panose="05000000000000000000" pitchFamily="2" charset="2"/>
              <a:buChar char="Ø"/>
            </a:pPr>
            <a:r>
              <a:rPr lang="en-US" sz="2400" dirty="0">
                <a:latin typeface="Verdana" panose="020B0604030504040204" pitchFamily="34" charset="0"/>
                <a:ea typeface="Verdana" panose="020B0604030504040204" pitchFamily="34" charset="0"/>
                <a:cs typeface="Tahoma" panose="020B0604030504040204" pitchFamily="34" charset="0"/>
              </a:rPr>
              <a:t>The proposed methodology will ensure that even if the image is rotated or re-sized plagiarism is detected, thus if it has occurred or if an attack of rotational change has been made. </a:t>
            </a:r>
            <a:endParaRPr lang="en-US" dirty="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Ø"/>
            </a:pPr>
            <a:endParaRPr lang="en-US" sz="2400" dirty="0">
              <a:latin typeface="Verdana" panose="020B0604030504040204" pitchFamily="34" charset="0"/>
              <a:ea typeface="Verdana" panose="020B0604030504040204" pitchFamily="34" charset="0"/>
              <a:cs typeface="Tahoma" panose="020B0604030504040204" pitchFamily="34" charset="0"/>
            </a:endParaRPr>
          </a:p>
          <a:p>
            <a:pPr>
              <a:buFont typeface="Wingdings" panose="05000000000000000000" pitchFamily="2" charset="2"/>
              <a:buChar char="Ø"/>
            </a:pPr>
            <a:r>
              <a:rPr lang="en-US" sz="2400" dirty="0">
                <a:latin typeface="Verdana" panose="020B0604030504040204" pitchFamily="34" charset="0"/>
                <a:ea typeface="Verdana" panose="020B0604030504040204" pitchFamily="34" charset="0"/>
                <a:cs typeface="Tahoma" panose="020B0604030504040204" pitchFamily="34" charset="0"/>
              </a:rPr>
              <a:t>The proposed system will ensure that by using adaptive threshold values. The algorithm makes sure that the matching time of the images is less by reducing the search field by a significant factor each time the refinement is done.</a:t>
            </a:r>
          </a:p>
        </p:txBody>
      </p:sp>
    </p:spTree>
    <p:extLst>
      <p:ext uri="{BB962C8B-B14F-4D97-AF65-F5344CB8AC3E}">
        <p14:creationId xmlns:p14="http://schemas.microsoft.com/office/powerpoint/2010/main" val="10151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81646" y="650345"/>
            <a:ext cx="9617400" cy="1474330"/>
          </a:xfrm>
        </p:spPr>
        <p:txBody>
          <a:bodyPr>
            <a:normAutofit/>
          </a:bodyPr>
          <a:lstStyle/>
          <a:p>
            <a:r>
              <a:rPr lang="en-US" b="1" dirty="0">
                <a:latin typeface="Georgia" panose="02040502050405020303" pitchFamily="18" charset="0"/>
              </a:rPr>
              <a:t>PROPOSED SYSTEM:</a:t>
            </a:r>
            <a:r>
              <a:rPr lang="en-US" dirty="0">
                <a:latin typeface="Georgia" panose="02040502050405020303" pitchFamily="18" charset="0"/>
              </a:rPr>
              <a:t> </a:t>
            </a:r>
            <a:br>
              <a:rPr lang="en-US" dirty="0"/>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2281646" y="1924594"/>
            <a:ext cx="9491254" cy="4685755"/>
          </a:xfrm>
        </p:spPr>
        <p:txBody>
          <a:bodyPr>
            <a:normAutofit fontScale="92500" lnSpcReduction="10000"/>
          </a:bodyPr>
          <a:lstStyle/>
          <a:p>
            <a:pPr>
              <a:buFont typeface="Wingdings" panose="05000000000000000000" pitchFamily="2" charset="2"/>
              <a:buChar char="Ø"/>
            </a:pPr>
            <a:r>
              <a:rPr lang="en-US" sz="2400" dirty="0">
                <a:latin typeface="Verdana" panose="020B0604030504040204" pitchFamily="34" charset="0"/>
                <a:ea typeface="Verdana" panose="020B0604030504040204" pitchFamily="34" charset="0"/>
              </a:rPr>
              <a:t>The Proposed Text and Image of images plagiarism detection will take input from the database of the user. Then the threshold value of that image would be generated using the FMM Algorithm. </a:t>
            </a:r>
          </a:p>
          <a:p>
            <a:pPr>
              <a:buFont typeface="Wingdings" panose="05000000000000000000" pitchFamily="2" charset="2"/>
              <a:buChar char="Ø"/>
            </a:pPr>
            <a:r>
              <a:rPr lang="en-US" sz="2400" dirty="0">
                <a:latin typeface="Verdana" panose="020B0604030504040204" pitchFamily="34" charset="0"/>
                <a:ea typeface="Verdana" panose="020B0604030504040204" pitchFamily="34" charset="0"/>
              </a:rPr>
              <a:t>Now the input image would be checked for plagiarism against the images in local database. </a:t>
            </a:r>
          </a:p>
          <a:p>
            <a:pPr>
              <a:buFont typeface="Wingdings" panose="05000000000000000000" pitchFamily="2" charset="2"/>
              <a:buChar char="Ø"/>
            </a:pPr>
            <a:r>
              <a:rPr lang="en-US" sz="2400" dirty="0">
                <a:latin typeface="Verdana" panose="020B0604030504040204" pitchFamily="34" charset="0"/>
                <a:ea typeface="Verdana" panose="020B0604030504040204" pitchFamily="34" charset="0"/>
              </a:rPr>
              <a:t>In Database, images are stored with their respective threshold values. This would include calculating hamming distance between threshold values of input image and images in database. </a:t>
            </a:r>
          </a:p>
          <a:p>
            <a:pPr>
              <a:buFont typeface="Wingdings" panose="05000000000000000000" pitchFamily="2" charset="2"/>
              <a:buChar char="Ø"/>
            </a:pPr>
            <a:r>
              <a:rPr lang="en-US" sz="2400" dirty="0">
                <a:latin typeface="Verdana" panose="020B0604030504040204" pitchFamily="34" charset="0"/>
                <a:ea typeface="Verdana" panose="020B0604030504040204" pitchFamily="34" charset="0"/>
              </a:rPr>
              <a:t>At the end based on results achieved in detection engine, results will be displayed. In the same way text file also detected using </a:t>
            </a:r>
            <a:r>
              <a:rPr lang="en-US" dirty="0">
                <a:latin typeface="Verdana" panose="020B0604030504040204" pitchFamily="34" charset="0"/>
                <a:ea typeface="Verdana" panose="020B0604030504040204" pitchFamily="34" charset="0"/>
              </a:rPr>
              <a:t>LCS</a:t>
            </a:r>
            <a:r>
              <a:rPr lang="en-US" sz="2400" dirty="0">
                <a:latin typeface="Verdana" panose="020B0604030504040204" pitchFamily="34" charset="0"/>
                <a:ea typeface="Verdana" panose="020B0604030504040204" pitchFamily="34" charset="0"/>
              </a:rPr>
              <a:t> Algorithm.</a:t>
            </a:r>
          </a:p>
        </p:txBody>
      </p:sp>
    </p:spTree>
    <p:extLst>
      <p:ext uri="{BB962C8B-B14F-4D97-AF65-F5344CB8AC3E}">
        <p14:creationId xmlns:p14="http://schemas.microsoft.com/office/powerpoint/2010/main" val="331685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SYSTEM REQUIREMENTS:</a:t>
            </a:r>
            <a:endParaRPr lang="en-GB" dirty="0"/>
          </a:p>
        </p:txBody>
      </p:sp>
      <p:sp>
        <p:nvSpPr>
          <p:cNvPr id="3" name="Content Placeholder 2"/>
          <p:cNvSpPr>
            <a:spLocks noGrp="1"/>
          </p:cNvSpPr>
          <p:nvPr>
            <p:ph idx="1"/>
          </p:nvPr>
        </p:nvSpPr>
        <p:spPr>
          <a:xfrm>
            <a:off x="2077583" y="1670818"/>
            <a:ext cx="8915400" cy="3777622"/>
          </a:xfrm>
        </p:spPr>
        <p:txBody>
          <a:bodyPr>
            <a:normAutofit/>
          </a:bodyPr>
          <a:lstStyle/>
          <a:p>
            <a:pPr marL="0" indent="0">
              <a:buNone/>
            </a:pPr>
            <a:r>
              <a:rPr lang="en-US" b="1" dirty="0"/>
              <a:t>HARDWARE REQUIREMENTS:</a:t>
            </a:r>
            <a:endParaRPr lang="en-US" dirty="0"/>
          </a:p>
          <a:p>
            <a:pPr lvl="0"/>
            <a:r>
              <a:rPr lang="en-US" dirty="0"/>
              <a:t>Processor			: Intel 5</a:t>
            </a:r>
          </a:p>
          <a:p>
            <a:pPr lvl="0"/>
            <a:r>
              <a:rPr lang="en-US" dirty="0"/>
              <a:t>RAM                : 256 GB</a:t>
            </a:r>
          </a:p>
        </p:txBody>
      </p:sp>
      <p:sp>
        <p:nvSpPr>
          <p:cNvPr id="6" name="Content Placeholder 2">
            <a:extLst>
              <a:ext uri="{FF2B5EF4-FFF2-40B4-BE49-F238E27FC236}">
                <a16:creationId xmlns:a16="http://schemas.microsoft.com/office/drawing/2014/main" id="{9112C2B2-E4CC-0EC8-53D3-B3DED00D2247}"/>
              </a:ext>
            </a:extLst>
          </p:cNvPr>
          <p:cNvSpPr txBox="1">
            <a:spLocks/>
          </p:cNvSpPr>
          <p:nvPr/>
        </p:nvSpPr>
        <p:spPr>
          <a:xfrm>
            <a:off x="2077583" y="400594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SOFTWARE REQUIREMENTS:</a:t>
            </a:r>
            <a:endParaRPr lang="en-US" dirty="0"/>
          </a:p>
          <a:p>
            <a:r>
              <a:rPr lang="en-US" dirty="0"/>
              <a:t>Operating System: Windows 10</a:t>
            </a:r>
          </a:p>
          <a:p>
            <a:r>
              <a:rPr lang="en-US" dirty="0"/>
              <a:t>Programming Language:  Python 3.10.4 </a:t>
            </a:r>
          </a:p>
        </p:txBody>
      </p:sp>
    </p:spTree>
    <p:extLst>
      <p:ext uri="{BB962C8B-B14F-4D97-AF65-F5344CB8AC3E}">
        <p14:creationId xmlns:p14="http://schemas.microsoft.com/office/powerpoint/2010/main" val="157403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3776-7BBB-CE04-3349-03F2700D4C66}"/>
              </a:ext>
            </a:extLst>
          </p:cNvPr>
          <p:cNvSpPr>
            <a:spLocks noGrp="1"/>
          </p:cNvSpPr>
          <p:nvPr>
            <p:ph type="title"/>
          </p:nvPr>
        </p:nvSpPr>
        <p:spPr>
          <a:xfrm>
            <a:off x="1852697" y="694877"/>
            <a:ext cx="8911687" cy="787409"/>
          </a:xfrm>
        </p:spPr>
        <p:txBody>
          <a:bodyPr>
            <a:normAutofit/>
          </a:bodyPr>
          <a:lstStyle/>
          <a:p>
            <a:r>
              <a:rPr lang="en-US" dirty="0"/>
              <a:t>FLOWCHART:</a:t>
            </a:r>
          </a:p>
        </p:txBody>
      </p:sp>
      <p:sp>
        <p:nvSpPr>
          <p:cNvPr id="5" name="Oval 4">
            <a:extLst>
              <a:ext uri="{FF2B5EF4-FFF2-40B4-BE49-F238E27FC236}">
                <a16:creationId xmlns:a16="http://schemas.microsoft.com/office/drawing/2014/main" id="{AFE27327-718B-D592-B3F0-066A2A4DAA3A}"/>
              </a:ext>
            </a:extLst>
          </p:cNvPr>
          <p:cNvSpPr/>
          <p:nvPr/>
        </p:nvSpPr>
        <p:spPr>
          <a:xfrm>
            <a:off x="4103913" y="1658258"/>
            <a:ext cx="3418115" cy="1048667"/>
          </a:xfrm>
          <a:prstGeom prst="ellipse">
            <a:avLst/>
          </a:prstGeom>
          <a:solidFill>
            <a:schemeClr val="accent6">
              <a:lumMod val="20000"/>
              <a:lumOff val="80000"/>
            </a:schemeClr>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START</a:t>
            </a:r>
          </a:p>
        </p:txBody>
      </p:sp>
      <p:cxnSp>
        <p:nvCxnSpPr>
          <p:cNvPr id="9" name="Straight Arrow Connector 8">
            <a:extLst>
              <a:ext uri="{FF2B5EF4-FFF2-40B4-BE49-F238E27FC236}">
                <a16:creationId xmlns:a16="http://schemas.microsoft.com/office/drawing/2014/main" id="{2C8CC944-7FC4-B98C-B9D3-2C9EDA85EC7E}"/>
              </a:ext>
            </a:extLst>
          </p:cNvPr>
          <p:cNvCxnSpPr>
            <a:stCxn id="5" idx="4"/>
          </p:cNvCxnSpPr>
          <p:nvPr/>
        </p:nvCxnSpPr>
        <p:spPr>
          <a:xfrm>
            <a:off x="5812971" y="2706925"/>
            <a:ext cx="0" cy="573305"/>
          </a:xfrm>
          <a:prstGeom prst="straightConnector1">
            <a:avLst/>
          </a:prstGeom>
          <a:ln>
            <a:solidFill>
              <a:schemeClr val="tx1"/>
            </a:solidFill>
            <a:tailEnd type="triangle"/>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7A4B7-D56F-86C3-CD77-2255133CF112}"/>
              </a:ext>
            </a:extLst>
          </p:cNvPr>
          <p:cNvCxnSpPr/>
          <p:nvPr/>
        </p:nvCxnSpPr>
        <p:spPr>
          <a:xfrm>
            <a:off x="5812971" y="3933385"/>
            <a:ext cx="0" cy="573305"/>
          </a:xfrm>
          <a:prstGeom prst="straightConnector1">
            <a:avLst/>
          </a:prstGeom>
          <a:ln>
            <a:solidFill>
              <a:schemeClr val="tx1"/>
            </a:solidFill>
            <a:tailEnd type="triangle"/>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2" name="Flowchart: Data 11">
            <a:extLst>
              <a:ext uri="{FF2B5EF4-FFF2-40B4-BE49-F238E27FC236}">
                <a16:creationId xmlns:a16="http://schemas.microsoft.com/office/drawing/2014/main" id="{145D0F62-4291-73AF-1117-CED34AF3CCCB}"/>
              </a:ext>
            </a:extLst>
          </p:cNvPr>
          <p:cNvSpPr/>
          <p:nvPr/>
        </p:nvSpPr>
        <p:spPr>
          <a:xfrm>
            <a:off x="1300244" y="4512129"/>
            <a:ext cx="8997041" cy="696681"/>
          </a:xfrm>
          <a:prstGeom prst="flowChartInputOutp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UPLOAD SUSPICIOUS TEXT/IMAGE FILE</a:t>
            </a:r>
          </a:p>
        </p:txBody>
      </p:sp>
      <p:cxnSp>
        <p:nvCxnSpPr>
          <p:cNvPr id="14" name="Straight Arrow Connector 13">
            <a:extLst>
              <a:ext uri="{FF2B5EF4-FFF2-40B4-BE49-F238E27FC236}">
                <a16:creationId xmlns:a16="http://schemas.microsoft.com/office/drawing/2014/main" id="{43DAEEA9-03AE-6486-66B7-963E178D8650}"/>
              </a:ext>
            </a:extLst>
          </p:cNvPr>
          <p:cNvCxnSpPr>
            <a:cxnSpLocks/>
          </p:cNvCxnSpPr>
          <p:nvPr/>
        </p:nvCxnSpPr>
        <p:spPr>
          <a:xfrm>
            <a:off x="5798765" y="5199742"/>
            <a:ext cx="0" cy="567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04D52D1-0BAA-EDCB-6721-A4128260D1E8}"/>
              </a:ext>
            </a:extLst>
          </p:cNvPr>
          <p:cNvSpPr/>
          <p:nvPr/>
        </p:nvSpPr>
        <p:spPr>
          <a:xfrm>
            <a:off x="1953990" y="5763952"/>
            <a:ext cx="7717964" cy="65678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CHECK FOR PLAGIARISM</a:t>
            </a:r>
          </a:p>
        </p:txBody>
      </p:sp>
      <p:cxnSp>
        <p:nvCxnSpPr>
          <p:cNvPr id="20" name="Straight Connector 19">
            <a:extLst>
              <a:ext uri="{FF2B5EF4-FFF2-40B4-BE49-F238E27FC236}">
                <a16:creationId xmlns:a16="http://schemas.microsoft.com/office/drawing/2014/main" id="{2F0724F1-A3A8-B597-A790-664A5118FAAC}"/>
              </a:ext>
            </a:extLst>
          </p:cNvPr>
          <p:cNvCxnSpPr>
            <a:stCxn id="16" idx="2"/>
          </p:cNvCxnSpPr>
          <p:nvPr/>
        </p:nvCxnSpPr>
        <p:spPr>
          <a:xfrm flipH="1">
            <a:off x="5812969" y="6420736"/>
            <a:ext cx="3" cy="437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213C708-F065-CB07-9068-ED90EF27B0C5}"/>
              </a:ext>
            </a:extLst>
          </p:cNvPr>
          <p:cNvSpPr/>
          <p:nvPr/>
        </p:nvSpPr>
        <p:spPr>
          <a:xfrm>
            <a:off x="1852697" y="3280230"/>
            <a:ext cx="8336322" cy="647716"/>
          </a:xfrm>
          <a:prstGeom prst="rect">
            <a:avLst/>
          </a:prstGeom>
          <a:solidFill>
            <a:schemeClr val="accent6">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PROCESSING TEXT/IMAGE FILES PRESENT IN DATABASE</a:t>
            </a:r>
          </a:p>
        </p:txBody>
      </p:sp>
    </p:spTree>
    <p:extLst>
      <p:ext uri="{BB962C8B-B14F-4D97-AF65-F5344CB8AC3E}">
        <p14:creationId xmlns:p14="http://schemas.microsoft.com/office/powerpoint/2010/main" val="7564404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ustom 1">
      <a:majorFont>
        <a:latin typeface="Georgia"/>
        <a:ea typeface=""/>
        <a:cs typeface=""/>
      </a:majorFont>
      <a:minorFont>
        <a:latin typeface="Verdana"/>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3973</Words>
  <Application>Microsoft Office PowerPoint</Application>
  <PresentationFormat>Widescreen</PresentationFormat>
  <Paragraphs>336</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Bookman Old Style</vt:lpstr>
      <vt:lpstr>Calibri</vt:lpstr>
      <vt:lpstr>Consolas</vt:lpstr>
      <vt:lpstr>Georgia</vt:lpstr>
      <vt:lpstr>Symbol</vt:lpstr>
      <vt:lpstr>Times New Roman</vt:lpstr>
      <vt:lpstr>Verdana</vt:lpstr>
      <vt:lpstr>Wingdings</vt:lpstr>
      <vt:lpstr>Wingdings 3</vt:lpstr>
      <vt:lpstr>Wisp</vt:lpstr>
      <vt:lpstr>        MINI PROJECT ON </vt:lpstr>
      <vt:lpstr>CONTENTS:</vt:lpstr>
      <vt:lpstr>ABSTRACT:</vt:lpstr>
      <vt:lpstr>INTRODUCTION TO PROJECT</vt:lpstr>
      <vt:lpstr>EXISTING SYSTEM:  </vt:lpstr>
      <vt:lpstr>PROPOSED SYSTEM: </vt:lpstr>
      <vt:lpstr>PROPOSED SYSTEM:  </vt:lpstr>
      <vt:lpstr>SYSTEM REQUIREMENTS:</vt:lpstr>
      <vt:lpstr>FLOWCHART:</vt:lpstr>
      <vt:lpstr>PowerPoint Presentation</vt:lpstr>
      <vt:lpstr>ALGORITHM:</vt:lpstr>
      <vt:lpstr>SEQUENCE  DIAGRAM:</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EXISTING AND PROPOSED SYSTEM</dc:title>
  <dc:creator/>
  <cp:lastModifiedBy/>
  <cp:revision>4</cp:revision>
  <dcterms:created xsi:type="dcterms:W3CDTF">2022-04-23T10:32:29Z</dcterms:created>
  <dcterms:modified xsi:type="dcterms:W3CDTF">2022-06-23T12:36:22Z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