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
      <p:font typeface="Comfortaa"/>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24" Type="http://schemas.openxmlformats.org/officeDocument/2006/relationships/font" Target="fonts/Comfortaa-bold.fntdata"/><Relationship Id="rId12" Type="http://schemas.openxmlformats.org/officeDocument/2006/relationships/slide" Target="slides/slide7.xml"/><Relationship Id="rId23" Type="http://schemas.openxmlformats.org/officeDocument/2006/relationships/font" Target="fonts/Comforta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c6012826c79550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c6012826c79550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0c361a8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70c361a8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0c361a8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0c361a8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3bedc9540e0416c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3bedc9540e0416c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3bedc9540e0416c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3bedc9540e0416c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3bedc9540e0416c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3bedc9540e0416c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63bedc9540e0416c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3bedc9540e0416c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0c361a87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0c361a87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2900646" y="1545442"/>
            <a:ext cx="62448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4800">
                <a:latin typeface="Arial"/>
                <a:ea typeface="Arial"/>
                <a:cs typeface="Arial"/>
                <a:sym typeface="Arial"/>
              </a:rPr>
              <a:t>Phis</a:t>
            </a:r>
            <a:r>
              <a:rPr b="1" lang="en" sz="4800">
                <a:latin typeface="Arial"/>
                <a:ea typeface="Arial"/>
                <a:cs typeface="Arial"/>
                <a:sym typeface="Arial"/>
              </a:rPr>
              <a:t>hing Awareness Training </a:t>
            </a:r>
            <a:endParaRPr b="1" sz="4800">
              <a:latin typeface="Arial"/>
              <a:ea typeface="Arial"/>
              <a:cs typeface="Arial"/>
              <a:sym typeface="Arial"/>
            </a:endParaRPr>
          </a:p>
        </p:txBody>
      </p:sp>
      <p:sp>
        <p:nvSpPr>
          <p:cNvPr id="135" name="Google Shape;135;p13"/>
          <p:cNvSpPr txBox="1"/>
          <p:nvPr>
            <p:ph idx="1" type="subTitle"/>
          </p:nvPr>
        </p:nvSpPr>
        <p:spPr>
          <a:xfrm>
            <a:off x="5954350" y="3598050"/>
            <a:ext cx="29307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alibri"/>
                <a:ea typeface="Calibri"/>
                <a:cs typeface="Calibri"/>
                <a:sym typeface="Calibri"/>
              </a:rPr>
              <a:t>CodeAlpha Inter</a:t>
            </a:r>
            <a:r>
              <a:rPr lang="en" sz="1800">
                <a:latin typeface="Calibri"/>
                <a:ea typeface="Calibri"/>
                <a:cs typeface="Calibri"/>
                <a:sym typeface="Calibri"/>
              </a:rPr>
              <a:t>nship - Task 2</a:t>
            </a:r>
            <a:endParaRPr sz="1800">
              <a:latin typeface="Calibri"/>
              <a:ea typeface="Calibri"/>
              <a:cs typeface="Calibri"/>
              <a:sym typeface="Calibri"/>
            </a:endParaRPr>
          </a:p>
          <a:p>
            <a:pPr indent="0" lvl="0" marL="0" rtl="0" algn="r">
              <a:spcBef>
                <a:spcPts val="0"/>
              </a:spcBef>
              <a:spcAft>
                <a:spcPts val="0"/>
              </a:spcAft>
              <a:buNone/>
            </a:pPr>
            <a:r>
              <a:rPr lang="en">
                <a:latin typeface="Calibri"/>
                <a:ea typeface="Calibri"/>
                <a:cs typeface="Calibri"/>
                <a:sym typeface="Calibri"/>
              </a:rPr>
              <a:t>Submitted By: Ayesha Noor</a:t>
            </a:r>
            <a:endParaRPr>
              <a:latin typeface="Calibri"/>
              <a:ea typeface="Calibri"/>
              <a:cs typeface="Calibri"/>
              <a:sym typeface="Calibri"/>
            </a:endParaRPr>
          </a:p>
        </p:txBody>
      </p:sp>
      <p:sp>
        <p:nvSpPr>
          <p:cNvPr id="136" name="Google Shape;136;p13"/>
          <p:cNvSpPr txBox="1"/>
          <p:nvPr/>
        </p:nvSpPr>
        <p:spPr>
          <a:xfrm>
            <a:off x="3562125" y="3154525"/>
            <a:ext cx="5274000" cy="4077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100">
                <a:solidFill>
                  <a:schemeClr val="lt1"/>
                </a:solidFill>
              </a:rPr>
              <a:t>Understanding, Identifying, and Preventing Phishing Attacks</a:t>
            </a:r>
            <a:br>
              <a:rPr i="1" lang="en" sz="1100">
                <a:solidFill>
                  <a:schemeClr val="lt1"/>
                </a:solidFill>
              </a:rPr>
            </a:br>
            <a:endParaRPr i="1"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1 - </a:t>
            </a:r>
            <a:r>
              <a:rPr b="1" lang="en" u="sng">
                <a:latin typeface="Comfortaa"/>
                <a:ea typeface="Comfortaa"/>
                <a:cs typeface="Comfortaa"/>
                <a:sym typeface="Comfortaa"/>
              </a:rPr>
              <a:t>Introduction</a:t>
            </a:r>
            <a:r>
              <a:rPr b="1" lang="en">
                <a:latin typeface="Comfortaa"/>
                <a:ea typeface="Comfortaa"/>
                <a:cs typeface="Comfortaa"/>
                <a:sym typeface="Comfortaa"/>
              </a:rPr>
              <a:t> </a:t>
            </a:r>
            <a:endParaRPr b="1">
              <a:latin typeface="Comfortaa"/>
              <a:ea typeface="Comfortaa"/>
              <a:cs typeface="Comfortaa"/>
              <a:sym typeface="Comfortaa"/>
            </a:endParaRPr>
          </a:p>
        </p:txBody>
      </p:sp>
      <p:sp>
        <p:nvSpPr>
          <p:cNvPr id="142" name="Google Shape;142;p14"/>
          <p:cNvSpPr txBox="1"/>
          <p:nvPr>
            <p:ph idx="1" type="body"/>
          </p:nvPr>
        </p:nvSpPr>
        <p:spPr>
          <a:xfrm>
            <a:off x="1297500" y="1186100"/>
            <a:ext cx="3798900" cy="1865400"/>
          </a:xfrm>
          <a:prstGeom prst="rect">
            <a:avLst/>
          </a:prstGeom>
          <a:solidFill>
            <a:schemeClr val="dk1"/>
          </a:solidFill>
        </p:spPr>
        <p:txBody>
          <a:bodyPr anchorCtr="0" anchor="t" bIns="91425" lIns="91425" spcFirstLastPara="1" rIns="91425" wrap="square" tIns="91425">
            <a:normAutofit/>
          </a:bodyPr>
          <a:lstStyle/>
          <a:p>
            <a:pPr indent="0" lvl="0" marL="0" rtl="0" algn="just">
              <a:spcBef>
                <a:spcPts val="0"/>
              </a:spcBef>
              <a:spcAft>
                <a:spcPts val="1200"/>
              </a:spcAft>
              <a:buNone/>
            </a:pPr>
            <a:r>
              <a:rPr b="1" lang="en">
                <a:latin typeface="Arial"/>
                <a:ea typeface="Arial"/>
                <a:cs typeface="Arial"/>
                <a:sym typeface="Arial"/>
              </a:rPr>
              <a:t>Phishing</a:t>
            </a:r>
            <a:r>
              <a:rPr lang="en">
                <a:latin typeface="Arial"/>
                <a:ea typeface="Arial"/>
                <a:cs typeface="Arial"/>
                <a:sym typeface="Arial"/>
              </a:rPr>
              <a:t> is a type of cyberattack where attackers impersonate legitimate institutions to trick individuals into sharing sensitive information such as passwords, credit card numbers, or login credentials. These attacks are often carried out through deceptive emails, fake websites, or fraudulent messages.</a:t>
            </a:r>
            <a:endParaRPr>
              <a:latin typeface="Arial"/>
              <a:ea typeface="Arial"/>
              <a:cs typeface="Arial"/>
              <a:sym typeface="Arial"/>
            </a:endParaRPr>
          </a:p>
        </p:txBody>
      </p:sp>
      <p:sp>
        <p:nvSpPr>
          <p:cNvPr id="143" name="Google Shape;143;p14"/>
          <p:cNvSpPr txBox="1"/>
          <p:nvPr/>
        </p:nvSpPr>
        <p:spPr>
          <a:xfrm>
            <a:off x="1297500" y="3051500"/>
            <a:ext cx="3798900" cy="118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rPr>
              <a:t>According to the </a:t>
            </a:r>
            <a:r>
              <a:rPr b="1" lang="en" sz="1300">
                <a:solidFill>
                  <a:schemeClr val="lt1"/>
                </a:solidFill>
              </a:rPr>
              <a:t>Verizon Data Breach </a:t>
            </a:r>
            <a:r>
              <a:rPr lang="en" sz="1300">
                <a:solidFill>
                  <a:schemeClr val="lt1"/>
                </a:solidFill>
              </a:rPr>
              <a:t>Investigations Report 2024, over </a:t>
            </a:r>
            <a:r>
              <a:rPr b="1" lang="en" sz="1300">
                <a:solidFill>
                  <a:schemeClr val="lt1"/>
                </a:solidFill>
              </a:rPr>
              <a:t>36%</a:t>
            </a:r>
            <a:r>
              <a:rPr lang="en" sz="1300">
                <a:solidFill>
                  <a:schemeClr val="lt1"/>
                </a:solidFill>
              </a:rPr>
              <a:t> of data breaches involved phishing. Due to its simplicity and effectiveness, phishing remains one of the top cybersecurity threats today.</a:t>
            </a:r>
            <a:endParaRPr sz="1300">
              <a:solidFill>
                <a:schemeClr val="lt1"/>
              </a:solidFill>
            </a:endParaRPr>
          </a:p>
        </p:txBody>
      </p:sp>
      <p:pic>
        <p:nvPicPr>
          <p:cNvPr id="144" name="Google Shape;144;p14"/>
          <p:cNvPicPr preferRelativeResize="0"/>
          <p:nvPr/>
        </p:nvPicPr>
        <p:blipFill>
          <a:blip r:embed="rId3">
            <a:alphaModFix/>
          </a:blip>
          <a:stretch>
            <a:fillRect/>
          </a:stretch>
        </p:blipFill>
        <p:spPr>
          <a:xfrm>
            <a:off x="5307674" y="1186100"/>
            <a:ext cx="3546050" cy="3546050"/>
          </a:xfrm>
          <a:prstGeom prst="rect">
            <a:avLst/>
          </a:prstGeom>
          <a:noFill/>
          <a:ln>
            <a:noFill/>
          </a:ln>
          <a:effectLst>
            <a:outerShdw blurRad="557213" rotWithShape="0" algn="bl">
              <a:schemeClr val="accent5">
                <a:alpha val="84000"/>
              </a:scheme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1297500" y="393750"/>
            <a:ext cx="3798900" cy="51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fortaa"/>
                <a:ea typeface="Comfortaa"/>
                <a:cs typeface="Comfortaa"/>
                <a:sym typeface="Comfortaa"/>
              </a:rPr>
              <a:t>2 - </a:t>
            </a:r>
            <a:r>
              <a:rPr b="1" lang="en" u="sng">
                <a:latin typeface="Comfortaa"/>
                <a:ea typeface="Comfortaa"/>
                <a:cs typeface="Comfortaa"/>
                <a:sym typeface="Comfortaa"/>
              </a:rPr>
              <a:t>Types of Phishing</a:t>
            </a:r>
            <a:endParaRPr b="1" u="sng">
              <a:latin typeface="Comfortaa"/>
              <a:ea typeface="Comfortaa"/>
              <a:cs typeface="Comfortaa"/>
              <a:sym typeface="Comfortaa"/>
            </a:endParaRPr>
          </a:p>
        </p:txBody>
      </p:sp>
      <p:sp>
        <p:nvSpPr>
          <p:cNvPr id="150" name="Google Shape;150;p15"/>
          <p:cNvSpPr txBox="1"/>
          <p:nvPr>
            <p:ph idx="1" type="body"/>
          </p:nvPr>
        </p:nvSpPr>
        <p:spPr>
          <a:xfrm>
            <a:off x="1136075" y="1283150"/>
            <a:ext cx="1637400" cy="3266100"/>
          </a:xfrm>
          <a:prstGeom prst="rect">
            <a:avLst/>
          </a:prstGeom>
          <a:gradFill>
            <a:gsLst>
              <a:gs pos="0">
                <a:schemeClr val="lt2"/>
              </a:gs>
              <a:gs pos="100000">
                <a:schemeClr val="accent3"/>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b="1" lang="en" sz="2900">
                <a:latin typeface="Arial"/>
                <a:ea typeface="Arial"/>
                <a:cs typeface="Arial"/>
                <a:sym typeface="Arial"/>
              </a:rPr>
              <a:t>📨</a:t>
            </a:r>
            <a:r>
              <a:rPr b="1" lang="en" sz="1400">
                <a:latin typeface="Arial"/>
                <a:ea typeface="Arial"/>
                <a:cs typeface="Arial"/>
                <a:sym typeface="Arial"/>
              </a:rPr>
              <a:t> </a:t>
            </a:r>
            <a:endParaRPr b="1" sz="1400">
              <a:latin typeface="Arial"/>
              <a:ea typeface="Arial"/>
              <a:cs typeface="Arial"/>
              <a:sym typeface="Arial"/>
            </a:endParaRPr>
          </a:p>
          <a:p>
            <a:pPr indent="0" lvl="0" marL="0" rtl="0" algn="just">
              <a:spcBef>
                <a:spcPts val="1200"/>
              </a:spcBef>
              <a:spcAft>
                <a:spcPts val="0"/>
              </a:spcAft>
              <a:buNone/>
            </a:pPr>
            <a:r>
              <a:rPr b="1" lang="en" sz="1400">
                <a:latin typeface="Arial"/>
                <a:ea typeface="Arial"/>
                <a:cs typeface="Arial"/>
                <a:sym typeface="Arial"/>
              </a:rPr>
              <a:t>Email Phishing:</a:t>
            </a:r>
            <a:endParaRPr b="1" sz="14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Generic emails sent to many people</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Pretend to be from trusted sources (e.g., banks, companies)</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Aim: Steal passwords, credit card info, etc.</a:t>
            </a:r>
            <a:endParaRPr sz="1100">
              <a:latin typeface="Arial"/>
              <a:ea typeface="Arial"/>
              <a:cs typeface="Arial"/>
              <a:sym typeface="Arial"/>
            </a:endParaRPr>
          </a:p>
          <a:p>
            <a:pPr indent="0" lvl="0" marL="0" rtl="0" algn="just">
              <a:spcBef>
                <a:spcPts val="1200"/>
              </a:spcBef>
              <a:spcAft>
                <a:spcPts val="1200"/>
              </a:spcAft>
              <a:buNone/>
            </a:pPr>
            <a:r>
              <a:t/>
            </a:r>
            <a:endParaRPr sz="1100">
              <a:latin typeface="Arial"/>
              <a:ea typeface="Arial"/>
              <a:cs typeface="Arial"/>
              <a:sym typeface="Arial"/>
            </a:endParaRPr>
          </a:p>
        </p:txBody>
      </p:sp>
      <p:sp>
        <p:nvSpPr>
          <p:cNvPr id="151" name="Google Shape;151;p15"/>
          <p:cNvSpPr txBox="1"/>
          <p:nvPr>
            <p:ph idx="1" type="body"/>
          </p:nvPr>
        </p:nvSpPr>
        <p:spPr>
          <a:xfrm>
            <a:off x="3118875" y="1283150"/>
            <a:ext cx="1637400" cy="3266100"/>
          </a:xfrm>
          <a:prstGeom prst="rect">
            <a:avLst/>
          </a:prstGeom>
          <a:gradFill>
            <a:gsLst>
              <a:gs pos="0">
                <a:schemeClr val="lt2"/>
              </a:gs>
              <a:gs pos="100000">
                <a:schemeClr val="accent3"/>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b="1" lang="en" sz="2900">
                <a:latin typeface="Arial"/>
                <a:ea typeface="Arial"/>
                <a:cs typeface="Arial"/>
                <a:sym typeface="Arial"/>
              </a:rPr>
              <a:t>📞</a:t>
            </a:r>
            <a:r>
              <a:rPr b="1" lang="en" sz="1400">
                <a:latin typeface="Arial"/>
                <a:ea typeface="Arial"/>
                <a:cs typeface="Arial"/>
                <a:sym typeface="Arial"/>
              </a:rPr>
              <a:t> </a:t>
            </a:r>
            <a:endParaRPr b="1" sz="1400">
              <a:latin typeface="Arial"/>
              <a:ea typeface="Arial"/>
              <a:cs typeface="Arial"/>
              <a:sym typeface="Arial"/>
            </a:endParaRPr>
          </a:p>
          <a:p>
            <a:pPr indent="0" lvl="0" marL="0" rtl="0" algn="just">
              <a:spcBef>
                <a:spcPts val="1200"/>
              </a:spcBef>
              <a:spcAft>
                <a:spcPts val="0"/>
              </a:spcAft>
              <a:buNone/>
            </a:pPr>
            <a:r>
              <a:rPr b="1" lang="en" sz="1400">
                <a:latin typeface="Arial"/>
                <a:ea typeface="Arial"/>
                <a:cs typeface="Arial"/>
                <a:sym typeface="Arial"/>
              </a:rPr>
              <a:t>Vishing (Voice Phishing)</a:t>
            </a:r>
            <a:endParaRPr b="1" sz="14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Fraudulent phone calls</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Impersonate tech support, government officials, or banks</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Aim: Extract sensitive info like OTPs or login details</a:t>
            </a:r>
            <a:endParaRPr>
              <a:latin typeface="Arial"/>
              <a:ea typeface="Arial"/>
              <a:cs typeface="Arial"/>
              <a:sym typeface="Arial"/>
            </a:endParaRPr>
          </a:p>
          <a:p>
            <a:pPr indent="0" lvl="0" marL="0" rtl="0" algn="just">
              <a:spcBef>
                <a:spcPts val="1200"/>
              </a:spcBef>
              <a:spcAft>
                <a:spcPts val="1200"/>
              </a:spcAft>
              <a:buNone/>
            </a:pPr>
            <a:r>
              <a:t/>
            </a:r>
            <a:endParaRPr b="1" sz="2900">
              <a:latin typeface="Arial"/>
              <a:ea typeface="Arial"/>
              <a:cs typeface="Arial"/>
              <a:sym typeface="Arial"/>
            </a:endParaRPr>
          </a:p>
        </p:txBody>
      </p:sp>
      <p:sp>
        <p:nvSpPr>
          <p:cNvPr id="152" name="Google Shape;152;p15"/>
          <p:cNvSpPr txBox="1"/>
          <p:nvPr>
            <p:ph idx="1" type="body"/>
          </p:nvPr>
        </p:nvSpPr>
        <p:spPr>
          <a:xfrm>
            <a:off x="7084475" y="1283150"/>
            <a:ext cx="1637400" cy="3266100"/>
          </a:xfrm>
          <a:prstGeom prst="rect">
            <a:avLst/>
          </a:prstGeom>
          <a:gradFill>
            <a:gsLst>
              <a:gs pos="0">
                <a:schemeClr val="lt2"/>
              </a:gs>
              <a:gs pos="100000">
                <a:schemeClr val="accent3"/>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b="1" lang="en" sz="2900">
                <a:latin typeface="Arial"/>
                <a:ea typeface="Arial"/>
                <a:cs typeface="Arial"/>
                <a:sym typeface="Arial"/>
              </a:rPr>
              <a:t>📱</a:t>
            </a:r>
            <a:r>
              <a:rPr b="1" lang="en" sz="1400">
                <a:latin typeface="Arial"/>
                <a:ea typeface="Arial"/>
                <a:cs typeface="Arial"/>
                <a:sym typeface="Arial"/>
              </a:rPr>
              <a:t> </a:t>
            </a:r>
            <a:endParaRPr b="1" sz="1400">
              <a:latin typeface="Arial"/>
              <a:ea typeface="Arial"/>
              <a:cs typeface="Arial"/>
              <a:sym typeface="Arial"/>
            </a:endParaRPr>
          </a:p>
          <a:p>
            <a:pPr indent="0" lvl="0" marL="0" rtl="0" algn="just">
              <a:spcBef>
                <a:spcPts val="1200"/>
              </a:spcBef>
              <a:spcAft>
                <a:spcPts val="0"/>
              </a:spcAft>
              <a:buNone/>
            </a:pPr>
            <a:r>
              <a:rPr b="1" lang="en" sz="1400">
                <a:latin typeface="Arial"/>
                <a:ea typeface="Arial"/>
                <a:cs typeface="Arial"/>
                <a:sym typeface="Arial"/>
              </a:rPr>
              <a:t>Smishing (SMS Phishing)</a:t>
            </a:r>
            <a:endParaRPr b="1" sz="14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Phishing via SMS messages</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Pretend to be banks, courier services, etc.</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Contain links to fake websites</a:t>
            </a:r>
            <a:endParaRPr>
              <a:latin typeface="Arial"/>
              <a:ea typeface="Arial"/>
              <a:cs typeface="Arial"/>
              <a:sym typeface="Arial"/>
            </a:endParaRPr>
          </a:p>
          <a:p>
            <a:pPr indent="0" lvl="0" marL="0" rtl="0" algn="just">
              <a:spcBef>
                <a:spcPts val="1200"/>
              </a:spcBef>
              <a:spcAft>
                <a:spcPts val="1200"/>
              </a:spcAft>
              <a:buNone/>
            </a:pPr>
            <a:r>
              <a:t/>
            </a:r>
            <a:endParaRPr b="1" sz="2900">
              <a:latin typeface="Arial"/>
              <a:ea typeface="Arial"/>
              <a:cs typeface="Arial"/>
              <a:sym typeface="Arial"/>
            </a:endParaRPr>
          </a:p>
        </p:txBody>
      </p:sp>
      <p:sp>
        <p:nvSpPr>
          <p:cNvPr id="153" name="Google Shape;153;p15"/>
          <p:cNvSpPr txBox="1"/>
          <p:nvPr>
            <p:ph idx="1" type="body"/>
          </p:nvPr>
        </p:nvSpPr>
        <p:spPr>
          <a:xfrm>
            <a:off x="5101675" y="1283150"/>
            <a:ext cx="1637400" cy="3266100"/>
          </a:xfrm>
          <a:prstGeom prst="rect">
            <a:avLst/>
          </a:prstGeom>
          <a:gradFill>
            <a:gsLst>
              <a:gs pos="0">
                <a:schemeClr val="lt2"/>
              </a:gs>
              <a:gs pos="100000">
                <a:schemeClr val="accent3"/>
              </a:gs>
            </a:gsLst>
            <a:path path="circle">
              <a:fillToRect b="50%" l="50%" r="50%" t="50%"/>
            </a:path>
            <a:tileRect/>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1200"/>
              </a:spcBef>
              <a:spcAft>
                <a:spcPts val="0"/>
              </a:spcAft>
              <a:buNone/>
            </a:pPr>
            <a:r>
              <a:rPr b="1" lang="en" sz="2900">
                <a:latin typeface="Arial"/>
                <a:ea typeface="Arial"/>
                <a:cs typeface="Arial"/>
                <a:sym typeface="Arial"/>
              </a:rPr>
              <a:t>🐋</a:t>
            </a:r>
            <a:r>
              <a:rPr b="1" lang="en" sz="1100">
                <a:latin typeface="Arial"/>
                <a:ea typeface="Arial"/>
                <a:cs typeface="Arial"/>
                <a:sym typeface="Arial"/>
              </a:rPr>
              <a:t> </a:t>
            </a:r>
            <a:endParaRPr b="1" sz="1100">
              <a:latin typeface="Arial"/>
              <a:ea typeface="Arial"/>
              <a:cs typeface="Arial"/>
              <a:sym typeface="Arial"/>
            </a:endParaRPr>
          </a:p>
          <a:p>
            <a:pPr indent="0" lvl="0" marL="0" rtl="0" algn="just">
              <a:spcBef>
                <a:spcPts val="1200"/>
              </a:spcBef>
              <a:spcAft>
                <a:spcPts val="0"/>
              </a:spcAft>
              <a:buNone/>
            </a:pPr>
            <a:r>
              <a:rPr b="1" lang="en" sz="1400">
                <a:latin typeface="Arial"/>
                <a:ea typeface="Arial"/>
                <a:cs typeface="Arial"/>
                <a:sym typeface="Arial"/>
              </a:rPr>
              <a:t>Whaling</a:t>
            </a:r>
            <a:endParaRPr b="1" sz="14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Targets high-profile executives (CEO, CFO, etc.)</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Often involves fake business emails, legal threats, or financial requests</a:t>
            </a:r>
            <a:endParaRPr sz="1100">
              <a:latin typeface="Arial"/>
              <a:ea typeface="Arial"/>
              <a:cs typeface="Arial"/>
              <a:sym typeface="Arial"/>
            </a:endParaRPr>
          </a:p>
          <a:p>
            <a:pPr indent="0" lvl="0" marL="0" rtl="0" algn="just">
              <a:spcBef>
                <a:spcPts val="1200"/>
              </a:spcBef>
              <a:spcAft>
                <a:spcPts val="0"/>
              </a:spcAft>
              <a:buNone/>
            </a:pPr>
            <a:r>
              <a:rPr lang="en" sz="1100">
                <a:latin typeface="Arial"/>
                <a:ea typeface="Arial"/>
                <a:cs typeface="Arial"/>
                <a:sym typeface="Arial"/>
              </a:rPr>
              <a:t>➤ Aim: Major data or financial theft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lnSpc>
                <a:spcPct val="100000"/>
              </a:lnSpc>
              <a:spcBef>
                <a:spcPts val="1200"/>
              </a:spcBef>
              <a:spcAft>
                <a:spcPts val="0"/>
              </a:spcAft>
              <a:buNone/>
            </a:pPr>
            <a:r>
              <a:t/>
            </a:r>
            <a:endParaRPr>
              <a:latin typeface="Arial"/>
              <a:ea typeface="Arial"/>
              <a:cs typeface="Arial"/>
              <a:sym typeface="Arial"/>
            </a:endParaRPr>
          </a:p>
          <a:p>
            <a:pPr indent="0" lvl="0" marL="0" rtl="0" algn="just">
              <a:spcBef>
                <a:spcPts val="1200"/>
              </a:spcBef>
              <a:spcAft>
                <a:spcPts val="1200"/>
              </a:spcAft>
              <a:buNone/>
            </a:pPr>
            <a:r>
              <a:t/>
            </a:r>
            <a:endParaRPr b="1" sz="29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idx="1" type="body"/>
          </p:nvPr>
        </p:nvSpPr>
        <p:spPr>
          <a:xfrm>
            <a:off x="3002875" y="369250"/>
            <a:ext cx="3138300" cy="1223100"/>
          </a:xfrm>
          <a:prstGeom prst="rect">
            <a:avLst/>
          </a:prstGeom>
          <a:gradFill>
            <a:gsLst>
              <a:gs pos="0">
                <a:schemeClr val="lt2"/>
              </a:gs>
              <a:gs pos="100000">
                <a:schemeClr val="accent3"/>
              </a:gs>
            </a:gsLst>
            <a:path path="circle">
              <a:fillToRect b="50%" l="50%" r="50%" t="50%"/>
            </a:path>
            <a:tileRect/>
          </a:gradFill>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en" sz="1400">
                <a:latin typeface="Arial"/>
                <a:ea typeface="Arial"/>
                <a:cs typeface="Arial"/>
                <a:sym typeface="Arial"/>
              </a:rPr>
              <a:t>🎯 Spear Phishing</a:t>
            </a:r>
            <a:endParaRPr b="1" sz="14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Targeted at specific individuals or organizations</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 Includes personal details to build trust</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 Aim: Trick you into clicking malicious links or attachments</a:t>
            </a:r>
            <a:endParaRPr sz="1100">
              <a:latin typeface="Arial"/>
              <a:ea typeface="Arial"/>
              <a:cs typeface="Arial"/>
              <a:sym typeface="Arial"/>
            </a:endParaRPr>
          </a:p>
        </p:txBody>
      </p:sp>
      <p:pic>
        <p:nvPicPr>
          <p:cNvPr id="159" name="Google Shape;159;p16"/>
          <p:cNvPicPr preferRelativeResize="0"/>
          <p:nvPr/>
        </p:nvPicPr>
        <p:blipFill rotWithShape="1">
          <a:blip r:embed="rId3">
            <a:alphaModFix/>
          </a:blip>
          <a:srcRect b="10886" l="8473" r="8039" t="7990"/>
          <a:stretch/>
        </p:blipFill>
        <p:spPr>
          <a:xfrm>
            <a:off x="3002875" y="1888337"/>
            <a:ext cx="3138250" cy="2673625"/>
          </a:xfrm>
          <a:prstGeom prst="rect">
            <a:avLst/>
          </a:prstGeom>
          <a:noFill/>
          <a:ln cap="flat" cmpd="sng" w="19050">
            <a:solidFill>
              <a:schemeClr val="lt1"/>
            </a:solidFill>
            <a:prstDash val="solid"/>
            <a:round/>
            <a:headEnd len="sm" w="sm" type="none"/>
            <a:tailEnd len="sm" w="sm" type="none"/>
          </a:ln>
          <a:effectLst>
            <a:outerShdw blurRad="700088" rotWithShape="0" algn="bl" dir="4080000" dist="85725">
              <a:schemeClr val="accent5">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72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3 </a:t>
            </a:r>
            <a:r>
              <a:rPr b="1" lang="en">
                <a:latin typeface="Comfortaa"/>
                <a:ea typeface="Comfortaa"/>
                <a:cs typeface="Comfortaa"/>
                <a:sym typeface="Comfortaa"/>
              </a:rPr>
              <a:t>- </a:t>
            </a:r>
            <a:r>
              <a:rPr b="1" lang="en" u="sng">
                <a:latin typeface="Comfortaa"/>
                <a:ea typeface="Comfortaa"/>
                <a:cs typeface="Comfortaa"/>
                <a:sym typeface="Comfortaa"/>
              </a:rPr>
              <a:t>How to Rec</a:t>
            </a:r>
            <a:r>
              <a:rPr b="1" lang="en" u="sng">
                <a:latin typeface="Comfortaa"/>
                <a:ea typeface="Comfortaa"/>
                <a:cs typeface="Comfortaa"/>
                <a:sym typeface="Comfortaa"/>
              </a:rPr>
              <a:t>ognise Phishing Attempts </a:t>
            </a:r>
            <a:endParaRPr b="1" u="sng">
              <a:latin typeface="Comfortaa"/>
              <a:ea typeface="Comfortaa"/>
              <a:cs typeface="Comfortaa"/>
              <a:sym typeface="Comfortaa"/>
            </a:endParaRPr>
          </a:p>
        </p:txBody>
      </p:sp>
      <p:sp>
        <p:nvSpPr>
          <p:cNvPr id="165" name="Google Shape;165;p17"/>
          <p:cNvSpPr txBox="1"/>
          <p:nvPr>
            <p:ph idx="1" type="body"/>
          </p:nvPr>
        </p:nvSpPr>
        <p:spPr>
          <a:xfrm>
            <a:off x="1297500" y="1116150"/>
            <a:ext cx="7038900" cy="3653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100">
                <a:latin typeface="Arial"/>
                <a:ea typeface="Arial"/>
                <a:cs typeface="Arial"/>
                <a:sym typeface="Arial"/>
              </a:rPr>
              <a:t>Phishing messages often seem legitimate but include clues that expose their malicious intent. Key signs include:</a:t>
            </a:r>
            <a:endParaRPr sz="1100">
              <a:latin typeface="Arial"/>
              <a:ea typeface="Arial"/>
              <a:cs typeface="Arial"/>
              <a:sym typeface="Arial"/>
            </a:endParaRPr>
          </a:p>
          <a:p>
            <a:pPr indent="-304800" lvl="0" marL="457200" rtl="0" algn="just">
              <a:lnSpc>
                <a:spcPct val="150000"/>
              </a:lnSpc>
              <a:spcBef>
                <a:spcPts val="1200"/>
              </a:spcBef>
              <a:spcAft>
                <a:spcPts val="0"/>
              </a:spcAft>
              <a:buSzPts val="1200"/>
              <a:buFont typeface="Arial"/>
              <a:buChar char="●"/>
            </a:pPr>
            <a:r>
              <a:rPr b="1" lang="en" sz="1400">
                <a:latin typeface="Arial"/>
                <a:ea typeface="Arial"/>
                <a:cs typeface="Arial"/>
                <a:sym typeface="Arial"/>
              </a:rPr>
              <a:t>Urgent or threatening language</a:t>
            </a:r>
            <a:r>
              <a:rPr lang="en" sz="1200">
                <a:latin typeface="Arial"/>
                <a:ea typeface="Arial"/>
                <a:cs typeface="Arial"/>
                <a:sym typeface="Arial"/>
              </a:rPr>
              <a:t> "Your account will be closed!", "Immediate action required"</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b="1" lang="en" sz="1400">
                <a:latin typeface="Arial"/>
                <a:ea typeface="Arial"/>
                <a:cs typeface="Arial"/>
                <a:sym typeface="Arial"/>
              </a:rPr>
              <a:t>Spelling or grammar mistakes</a:t>
            </a:r>
            <a:r>
              <a:rPr lang="en" sz="1200">
                <a:latin typeface="Arial"/>
                <a:ea typeface="Arial"/>
                <a:cs typeface="Arial"/>
                <a:sym typeface="Arial"/>
              </a:rPr>
              <a:t> Professional companies rarely make these errors</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b="1" lang="en" sz="1400">
                <a:latin typeface="Arial"/>
                <a:ea typeface="Arial"/>
                <a:cs typeface="Arial"/>
                <a:sym typeface="Arial"/>
              </a:rPr>
              <a:t>Suspicious links</a:t>
            </a:r>
            <a:r>
              <a:rPr lang="en" sz="1200">
                <a:latin typeface="Arial"/>
                <a:ea typeface="Arial"/>
                <a:cs typeface="Arial"/>
                <a:sym typeface="Arial"/>
              </a:rPr>
              <a:t> Hover over the link before clicking to preview the URL</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b="1" lang="en" sz="1400">
                <a:latin typeface="Arial"/>
                <a:ea typeface="Arial"/>
                <a:cs typeface="Arial"/>
                <a:sym typeface="Arial"/>
              </a:rPr>
              <a:t>Unexpected attachments</a:t>
            </a:r>
            <a:r>
              <a:rPr lang="en" sz="1200">
                <a:latin typeface="Arial"/>
                <a:ea typeface="Arial"/>
                <a:cs typeface="Arial"/>
                <a:sym typeface="Arial"/>
              </a:rPr>
              <a:t> May contain malware or viruses</a:t>
            </a:r>
            <a:endParaRPr sz="1200">
              <a:latin typeface="Arial"/>
              <a:ea typeface="Arial"/>
              <a:cs typeface="Arial"/>
              <a:sym typeface="Arial"/>
            </a:endParaRPr>
          </a:p>
          <a:p>
            <a:pPr indent="-304800" lvl="0" marL="457200" rtl="0" algn="just">
              <a:lnSpc>
                <a:spcPct val="150000"/>
              </a:lnSpc>
              <a:spcBef>
                <a:spcPts val="0"/>
              </a:spcBef>
              <a:spcAft>
                <a:spcPts val="0"/>
              </a:spcAft>
              <a:buSzPts val="1200"/>
              <a:buFont typeface="Arial"/>
              <a:buChar char="●"/>
            </a:pPr>
            <a:r>
              <a:rPr b="1" lang="en" sz="1400">
                <a:latin typeface="Arial"/>
                <a:ea typeface="Arial"/>
                <a:cs typeface="Arial"/>
                <a:sym typeface="Arial"/>
              </a:rPr>
              <a:t>Fake email addresses</a:t>
            </a:r>
            <a:r>
              <a:rPr lang="en" sz="1200">
                <a:latin typeface="Arial"/>
                <a:ea typeface="Arial"/>
                <a:cs typeface="Arial"/>
                <a:sym typeface="Arial"/>
              </a:rPr>
              <a:t> Slightly altered to mimic real ones (e.g., paypall.com instead of paypal.com)</a:t>
            </a:r>
            <a:endParaRPr sz="1200">
              <a:latin typeface="Arial"/>
              <a:ea typeface="Arial"/>
              <a:cs typeface="Arial"/>
              <a:sym typeface="Arial"/>
            </a:endParaRPr>
          </a:p>
        </p:txBody>
      </p:sp>
      <p:sp>
        <p:nvSpPr>
          <p:cNvPr id="166" name="Google Shape;166;p17"/>
          <p:cNvSpPr txBox="1"/>
          <p:nvPr/>
        </p:nvSpPr>
        <p:spPr>
          <a:xfrm>
            <a:off x="1297500" y="3968569"/>
            <a:ext cx="70389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latin typeface="Lato"/>
                <a:ea typeface="Lato"/>
                <a:cs typeface="Lato"/>
                <a:sym typeface="Lato"/>
              </a:rPr>
              <a:t>⚠️ Example: You receive an email saying your bank account has been locked and are asked to click a link to verify your identity. The link leads to a fake site.</a:t>
            </a:r>
            <a:endParaRPr sz="1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4</a:t>
            </a:r>
            <a:r>
              <a:rPr b="1" lang="en">
                <a:latin typeface="Comfortaa"/>
                <a:ea typeface="Comfortaa"/>
                <a:cs typeface="Comfortaa"/>
                <a:sym typeface="Comfortaa"/>
              </a:rPr>
              <a:t> - </a:t>
            </a:r>
            <a:r>
              <a:rPr b="1" lang="en" u="sng">
                <a:latin typeface="Comfortaa"/>
                <a:ea typeface="Comfortaa"/>
                <a:cs typeface="Comfortaa"/>
                <a:sym typeface="Comfortaa"/>
              </a:rPr>
              <a:t>Social Engineering Tactics</a:t>
            </a:r>
            <a:r>
              <a:rPr b="1" lang="en">
                <a:latin typeface="Comfortaa"/>
                <a:ea typeface="Comfortaa"/>
                <a:cs typeface="Comfortaa"/>
                <a:sym typeface="Comfortaa"/>
              </a:rPr>
              <a:t> </a:t>
            </a:r>
            <a:endParaRPr b="1">
              <a:latin typeface="Comfortaa"/>
              <a:ea typeface="Comfortaa"/>
              <a:cs typeface="Comfortaa"/>
              <a:sym typeface="Comfortaa"/>
            </a:endParaRPr>
          </a:p>
        </p:txBody>
      </p:sp>
      <p:sp>
        <p:nvSpPr>
          <p:cNvPr id="172" name="Google Shape;172;p18"/>
          <p:cNvSpPr txBox="1"/>
          <p:nvPr>
            <p:ph idx="1" type="body"/>
          </p:nvPr>
        </p:nvSpPr>
        <p:spPr>
          <a:xfrm>
            <a:off x="1297500" y="1971600"/>
            <a:ext cx="1962600" cy="12003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Arial"/>
                <a:ea typeface="Arial"/>
                <a:cs typeface="Arial"/>
                <a:sym typeface="Arial"/>
              </a:rPr>
              <a:t>Impersonation of authority</a:t>
            </a:r>
            <a:r>
              <a:rPr lang="en">
                <a:solidFill>
                  <a:schemeClr val="dk1"/>
                </a:solidFill>
                <a:latin typeface="Arial"/>
                <a:ea typeface="Arial"/>
                <a:cs typeface="Arial"/>
                <a:sym typeface="Arial"/>
              </a:rPr>
              <a:t> : Pretending to be a manager, IT admin, or CEO</a:t>
            </a:r>
            <a:endParaRPr>
              <a:solidFill>
                <a:schemeClr val="dk1"/>
              </a:solidFill>
              <a:latin typeface="Arial"/>
              <a:ea typeface="Arial"/>
              <a:cs typeface="Arial"/>
              <a:sym typeface="Arial"/>
            </a:endParaRPr>
          </a:p>
        </p:txBody>
      </p:sp>
      <p:sp>
        <p:nvSpPr>
          <p:cNvPr id="173" name="Google Shape;173;p18"/>
          <p:cNvSpPr txBox="1"/>
          <p:nvPr>
            <p:ph idx="2" type="body"/>
          </p:nvPr>
        </p:nvSpPr>
        <p:spPr>
          <a:xfrm>
            <a:off x="3835650" y="1971605"/>
            <a:ext cx="1962600" cy="12003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dk1"/>
                </a:solidFill>
                <a:latin typeface="Arial"/>
                <a:ea typeface="Arial"/>
                <a:cs typeface="Arial"/>
                <a:sym typeface="Arial"/>
              </a:rPr>
              <a:t>Sense of urgency</a:t>
            </a:r>
            <a:r>
              <a:rPr lang="en">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lang="en">
                <a:solidFill>
                  <a:schemeClr val="dk1"/>
                </a:solidFill>
                <a:latin typeface="Arial"/>
                <a:ea typeface="Arial"/>
                <a:cs typeface="Arial"/>
                <a:sym typeface="Arial"/>
              </a:rPr>
              <a:t>Forcing quick actions to bypass logic</a:t>
            </a:r>
            <a:endParaRPr>
              <a:solidFill>
                <a:schemeClr val="dk1"/>
              </a:solidFill>
              <a:latin typeface="Arial"/>
              <a:ea typeface="Arial"/>
              <a:cs typeface="Arial"/>
              <a:sym typeface="Arial"/>
            </a:endParaRPr>
          </a:p>
          <a:p>
            <a:pPr indent="0" lvl="0" marL="0" rtl="0" algn="l">
              <a:spcBef>
                <a:spcPts val="1200"/>
              </a:spcBef>
              <a:spcAft>
                <a:spcPts val="1200"/>
              </a:spcAft>
              <a:buNone/>
            </a:pPr>
            <a:r>
              <a:t/>
            </a:r>
            <a:endParaRPr>
              <a:solidFill>
                <a:schemeClr val="dk1"/>
              </a:solidFill>
              <a:latin typeface="Arial"/>
              <a:ea typeface="Arial"/>
              <a:cs typeface="Arial"/>
              <a:sym typeface="Arial"/>
            </a:endParaRPr>
          </a:p>
        </p:txBody>
      </p:sp>
      <p:sp>
        <p:nvSpPr>
          <p:cNvPr id="174" name="Google Shape;174;p18"/>
          <p:cNvSpPr txBox="1"/>
          <p:nvPr>
            <p:ph idx="2" type="body"/>
          </p:nvPr>
        </p:nvSpPr>
        <p:spPr>
          <a:xfrm>
            <a:off x="6373800" y="1971600"/>
            <a:ext cx="1962600" cy="1200300"/>
          </a:xfrm>
          <a:prstGeom prst="rect">
            <a:avLst/>
          </a:prstGeom>
          <a:solidFill>
            <a:schemeClr val="lt2"/>
          </a:solidFill>
          <a:ln cap="flat" cmpd="sng" w="19050">
            <a:solidFill>
              <a:schemeClr val="lt1"/>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latin typeface="Arial"/>
                <a:ea typeface="Arial"/>
                <a:cs typeface="Arial"/>
                <a:sym typeface="Arial"/>
              </a:rPr>
              <a:t>Curiosity traps</a:t>
            </a:r>
            <a:r>
              <a:rPr lang="en">
                <a:solidFill>
                  <a:schemeClr val="dk1"/>
                </a:solidFill>
                <a:latin typeface="Arial"/>
                <a:ea typeface="Arial"/>
                <a:cs typeface="Arial"/>
                <a:sym typeface="Arial"/>
              </a:rPr>
              <a:t> : "You've won a prize!" or "See who searched your name!”</a:t>
            </a:r>
            <a:endParaRPr>
              <a:solidFill>
                <a:schemeClr val="dk1"/>
              </a:solidFill>
              <a:latin typeface="Arial"/>
              <a:ea typeface="Arial"/>
              <a:cs typeface="Arial"/>
              <a:sym typeface="Arial"/>
            </a:endParaRPr>
          </a:p>
        </p:txBody>
      </p:sp>
      <p:sp>
        <p:nvSpPr>
          <p:cNvPr id="175" name="Google Shape;175;p18"/>
          <p:cNvSpPr txBox="1"/>
          <p:nvPr/>
        </p:nvSpPr>
        <p:spPr>
          <a:xfrm>
            <a:off x="1098000" y="1066462"/>
            <a:ext cx="7437900" cy="58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rPr>
              <a:t>Phishing often involves social engineering, where attackers manipulate people into giving away confidential information by exploiting emotions or trust. Common tactics include:</a:t>
            </a:r>
            <a:endParaRPr sz="1300">
              <a:solidFill>
                <a:schemeClr val="lt1"/>
              </a:solidFill>
            </a:endParaRPr>
          </a:p>
        </p:txBody>
      </p:sp>
      <p:sp>
        <p:nvSpPr>
          <p:cNvPr id="176" name="Google Shape;176;p18"/>
          <p:cNvSpPr txBox="1"/>
          <p:nvPr/>
        </p:nvSpPr>
        <p:spPr>
          <a:xfrm>
            <a:off x="1098000" y="3488450"/>
            <a:ext cx="7437900" cy="58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rPr>
              <a:t>These psychological tricks often bypass even strong security systems because the human element is the weakest link.</a:t>
            </a:r>
            <a:endParaRPr sz="13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mfortaa"/>
                <a:ea typeface="Comfortaa"/>
                <a:cs typeface="Comfortaa"/>
                <a:sym typeface="Comfortaa"/>
              </a:rPr>
              <a:t>5 </a:t>
            </a:r>
            <a:r>
              <a:rPr b="1" lang="en">
                <a:latin typeface="Comfortaa"/>
                <a:ea typeface="Comfortaa"/>
                <a:cs typeface="Comfortaa"/>
                <a:sym typeface="Comfortaa"/>
              </a:rPr>
              <a:t>- </a:t>
            </a:r>
            <a:r>
              <a:rPr b="1" lang="en" sz="3000">
                <a:latin typeface="Arial"/>
                <a:ea typeface="Arial"/>
                <a:cs typeface="Arial"/>
                <a:sym typeface="Arial"/>
              </a:rPr>
              <a:t>🛡️</a:t>
            </a:r>
            <a:r>
              <a:rPr b="1" lang="en" u="sng">
                <a:latin typeface="Comfortaa"/>
                <a:ea typeface="Comfortaa"/>
                <a:cs typeface="Comfortaa"/>
                <a:sym typeface="Comfortaa"/>
              </a:rPr>
              <a:t>Best Practices To Avoid Phishing</a:t>
            </a:r>
            <a:r>
              <a:rPr b="1" lang="en"/>
              <a:t> </a:t>
            </a:r>
            <a:endParaRPr b="1"/>
          </a:p>
        </p:txBody>
      </p:sp>
      <p:sp>
        <p:nvSpPr>
          <p:cNvPr id="182" name="Google Shape;182;p19"/>
          <p:cNvSpPr txBox="1"/>
          <p:nvPr>
            <p:ph idx="1" type="body"/>
          </p:nvPr>
        </p:nvSpPr>
        <p:spPr>
          <a:xfrm>
            <a:off x="1297500" y="1116151"/>
            <a:ext cx="7038900" cy="35799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Don’t click</a:t>
            </a:r>
            <a:r>
              <a:rPr lang="en" sz="1100">
                <a:latin typeface="Arial"/>
                <a:ea typeface="Arial"/>
                <a:cs typeface="Arial"/>
                <a:sym typeface="Arial"/>
              </a:rPr>
              <a:t> on links or download attachments from </a:t>
            </a:r>
            <a:r>
              <a:rPr b="1" lang="en" sz="1100">
                <a:latin typeface="Arial"/>
                <a:ea typeface="Arial"/>
                <a:cs typeface="Arial"/>
                <a:sym typeface="Arial"/>
              </a:rPr>
              <a:t>unknown or suspicious sources</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Verify the sender’s email address</a:t>
            </a:r>
            <a:r>
              <a:rPr lang="en" sz="1100">
                <a:latin typeface="Arial"/>
                <a:ea typeface="Arial"/>
                <a:cs typeface="Arial"/>
                <a:sym typeface="Arial"/>
              </a:rPr>
              <a:t> look for misspellings or unusual domains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Use Multi-Factor Authentication (MFA)</a:t>
            </a:r>
            <a:r>
              <a:rPr lang="en" sz="1100">
                <a:latin typeface="Arial"/>
                <a:ea typeface="Arial"/>
                <a:cs typeface="Arial"/>
                <a:sym typeface="Arial"/>
              </a:rPr>
              <a:t> wherever possible</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Check URLs</a:t>
            </a:r>
            <a:r>
              <a:rPr lang="en" sz="1100">
                <a:latin typeface="Arial"/>
                <a:ea typeface="Arial"/>
                <a:cs typeface="Arial"/>
                <a:sym typeface="Arial"/>
              </a:rPr>
              <a:t> carefully before entering credentials secure sites begin with https://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Stay informed</a:t>
            </a:r>
            <a:r>
              <a:rPr lang="en" sz="1100">
                <a:latin typeface="Arial"/>
                <a:ea typeface="Arial"/>
                <a:cs typeface="Arial"/>
                <a:sym typeface="Arial"/>
              </a:rPr>
              <a:t> about the latest phishing trends and attack methods</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Avoid responding</a:t>
            </a:r>
            <a:r>
              <a:rPr lang="en" sz="1100">
                <a:latin typeface="Arial"/>
                <a:ea typeface="Arial"/>
                <a:cs typeface="Arial"/>
                <a:sym typeface="Arial"/>
              </a:rPr>
              <a:t> to urgent or threatening emails demanding immediate action</a:t>
            </a:r>
            <a:br>
              <a:rPr lang="en"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Install and update antivirus and firewall software</a:t>
            </a:r>
            <a:br>
              <a:rPr b="1" lang="en" sz="1100">
                <a:latin typeface="Arial"/>
                <a:ea typeface="Arial"/>
                <a:cs typeface="Arial"/>
                <a:sym typeface="Arial"/>
              </a:rPr>
            </a:br>
            <a:endParaRPr b="1"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 sz="1100">
                <a:latin typeface="Arial"/>
                <a:ea typeface="Arial"/>
                <a:cs typeface="Arial"/>
                <a:sym typeface="Arial"/>
              </a:rPr>
              <a:t>📚 </a:t>
            </a:r>
            <a:r>
              <a:rPr b="1" lang="en" sz="1100">
                <a:latin typeface="Arial"/>
                <a:ea typeface="Arial"/>
                <a:cs typeface="Arial"/>
                <a:sym typeface="Arial"/>
              </a:rPr>
              <a:t>Educate yourself and others</a:t>
            </a:r>
            <a:r>
              <a:rPr lang="en" sz="1100">
                <a:latin typeface="Arial"/>
                <a:ea typeface="Arial"/>
                <a:cs typeface="Arial"/>
                <a:sym typeface="Arial"/>
              </a:rPr>
              <a:t> awareness is the first line of defense</a:t>
            </a:r>
            <a:endParaRPr sz="11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377600" cy="20055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b="1" lang="en">
                <a:latin typeface="Comfortaa"/>
                <a:ea typeface="Comfortaa"/>
                <a:cs typeface="Comfortaa"/>
                <a:sym typeface="Comfortaa"/>
              </a:rPr>
              <a:t>6</a:t>
            </a:r>
            <a:r>
              <a:rPr b="1" lang="en">
                <a:latin typeface="Comfortaa"/>
                <a:ea typeface="Comfortaa"/>
                <a:cs typeface="Comfortaa"/>
                <a:sym typeface="Comfortaa"/>
              </a:rPr>
              <a:t> - </a:t>
            </a:r>
            <a:r>
              <a:rPr b="1" lang="en" u="sng">
                <a:latin typeface="Comfortaa"/>
                <a:ea typeface="Comfortaa"/>
                <a:cs typeface="Comfortaa"/>
                <a:sym typeface="Comfortaa"/>
              </a:rPr>
              <a:t>Real World Example</a:t>
            </a:r>
            <a:endParaRPr b="1" u="sng">
              <a:latin typeface="Comfortaa"/>
              <a:ea typeface="Comfortaa"/>
              <a:cs typeface="Comfortaa"/>
              <a:sym typeface="Comfortaa"/>
            </a:endParaRPr>
          </a:p>
          <a:p>
            <a:pPr indent="0" lvl="0" marL="0" rtl="0" algn="l">
              <a:lnSpc>
                <a:spcPct val="150000"/>
              </a:lnSpc>
              <a:spcBef>
                <a:spcPts val="0"/>
              </a:spcBef>
              <a:spcAft>
                <a:spcPts val="0"/>
              </a:spcAft>
              <a:buNone/>
            </a:pPr>
            <a:r>
              <a:rPr b="1" lang="en">
                <a:latin typeface="Arial"/>
                <a:ea typeface="Arial"/>
                <a:cs typeface="Arial"/>
                <a:sym typeface="Arial"/>
              </a:rPr>
              <a:t>Twitter Spear Phishing Attack (2020)</a:t>
            </a:r>
            <a:endParaRPr b="1">
              <a:latin typeface="Arial"/>
              <a:ea typeface="Arial"/>
              <a:cs typeface="Arial"/>
              <a:sym typeface="Arial"/>
            </a:endParaRPr>
          </a:p>
        </p:txBody>
      </p:sp>
      <p:sp>
        <p:nvSpPr>
          <p:cNvPr id="188" name="Google Shape;188;p20"/>
          <p:cNvSpPr txBox="1"/>
          <p:nvPr>
            <p:ph idx="1" type="body"/>
          </p:nvPr>
        </p:nvSpPr>
        <p:spPr>
          <a:xfrm>
            <a:off x="1297500" y="1433700"/>
            <a:ext cx="7377600" cy="2276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latin typeface="Arial"/>
                <a:ea typeface="Arial"/>
                <a:cs typeface="Arial"/>
                <a:sym typeface="Arial"/>
              </a:rPr>
              <a:t>In July 2020, Twitter experienced a major security breach caused by a spear phishing attack targeting its employees.</a:t>
            </a:r>
            <a:endParaRPr sz="1100">
              <a:latin typeface="Arial"/>
              <a:ea typeface="Arial"/>
              <a:cs typeface="Arial"/>
              <a:sym typeface="Arial"/>
            </a:endParaRPr>
          </a:p>
          <a:p>
            <a:pPr indent="0" lvl="0" marL="0" rtl="0" algn="just">
              <a:spcBef>
                <a:spcPts val="1200"/>
              </a:spcBef>
              <a:spcAft>
                <a:spcPts val="0"/>
              </a:spcAft>
              <a:buNone/>
            </a:pPr>
            <a:r>
              <a:rPr b="1" lang="en" sz="1100">
                <a:latin typeface="Arial"/>
                <a:ea typeface="Arial"/>
                <a:cs typeface="Arial"/>
                <a:sym typeface="Arial"/>
              </a:rPr>
              <a:t>🛠️ How it happened:</a:t>
            </a:r>
            <a:endParaRPr b="1" sz="1100">
              <a:latin typeface="Arial"/>
              <a:ea typeface="Arial"/>
              <a:cs typeface="Arial"/>
              <a:sym typeface="Arial"/>
            </a:endParaRPr>
          </a:p>
          <a:p>
            <a:pPr indent="-298450" lvl="0" marL="457200" rtl="0" algn="just">
              <a:spcBef>
                <a:spcPts val="1200"/>
              </a:spcBef>
              <a:spcAft>
                <a:spcPts val="0"/>
              </a:spcAft>
              <a:buSzPts val="1100"/>
              <a:buFont typeface="Arial"/>
              <a:buChar char="●"/>
            </a:pPr>
            <a:r>
              <a:rPr lang="en" sz="1100">
                <a:latin typeface="Arial"/>
                <a:ea typeface="Arial"/>
                <a:cs typeface="Arial"/>
                <a:sym typeface="Arial"/>
              </a:rPr>
              <a:t>Attackers posed as Twitter IT staff and made phone calls to real Twitter employees.</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They tricked employees into revealing credentials to internal tools by pretending to be part of support.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Using this access, attackers took control of high-profile accounts including:</a:t>
            </a:r>
            <a:endParaRPr sz="1100">
              <a:latin typeface="Arial"/>
              <a:ea typeface="Arial"/>
              <a:cs typeface="Arial"/>
              <a:sym typeface="Arial"/>
            </a:endParaRPr>
          </a:p>
          <a:p>
            <a:pPr indent="-298450" lvl="1" marL="914400" rtl="0" algn="just">
              <a:spcBef>
                <a:spcPts val="0"/>
              </a:spcBef>
              <a:spcAft>
                <a:spcPts val="0"/>
              </a:spcAft>
              <a:buSzPts val="1100"/>
              <a:buFont typeface="Arial"/>
              <a:buChar char="○"/>
            </a:pPr>
            <a:r>
              <a:rPr lang="en" sz="1100">
                <a:latin typeface="Arial"/>
                <a:ea typeface="Arial"/>
                <a:cs typeface="Arial"/>
                <a:sym typeface="Arial"/>
              </a:rPr>
              <a:t>Elon Musk, Barack Obama, Bill Gates, Apple, and Kanye West.</a:t>
            </a:r>
            <a:endParaRPr sz="1100">
              <a:latin typeface="Arial"/>
              <a:ea typeface="Arial"/>
              <a:cs typeface="Arial"/>
              <a:sym typeface="Arial"/>
            </a:endParaRPr>
          </a:p>
          <a:p>
            <a:pPr indent="-298450" lvl="0" marL="457200" rtl="0" algn="just">
              <a:spcBef>
                <a:spcPts val="0"/>
              </a:spcBef>
              <a:spcAft>
                <a:spcPts val="0"/>
              </a:spcAft>
              <a:buSzPts val="1100"/>
              <a:buFont typeface="Arial"/>
              <a:buChar char="●"/>
            </a:pPr>
            <a:r>
              <a:rPr lang="en" sz="1100">
                <a:latin typeface="Arial"/>
                <a:ea typeface="Arial"/>
                <a:cs typeface="Arial"/>
                <a:sym typeface="Arial"/>
              </a:rPr>
              <a:t>The accounts were used to promote a Bitcoin scam, asking people to send money with a promise of doubling it.</a:t>
            </a:r>
            <a:endParaRPr sz="1100">
              <a:latin typeface="Arial"/>
              <a:ea typeface="Arial"/>
              <a:cs typeface="Arial"/>
              <a:sym typeface="Arial"/>
            </a:endParaRPr>
          </a:p>
          <a:p>
            <a:pPr indent="0" lvl="0" marL="0" rtl="0" algn="just">
              <a:spcBef>
                <a:spcPts val="1200"/>
              </a:spcBef>
              <a:spcAft>
                <a:spcPts val="0"/>
              </a:spcAft>
              <a:buNone/>
            </a:pPr>
            <a:r>
              <a:t/>
            </a:r>
            <a:endParaRPr sz="1100">
              <a:latin typeface="Arial"/>
              <a:ea typeface="Arial"/>
              <a:cs typeface="Arial"/>
              <a:sym typeface="Arial"/>
            </a:endParaRPr>
          </a:p>
          <a:p>
            <a:pPr indent="0" lvl="0" marL="0" rtl="0" algn="just">
              <a:spcBef>
                <a:spcPts val="1200"/>
              </a:spcBef>
              <a:spcAft>
                <a:spcPts val="0"/>
              </a:spcAft>
              <a:buNone/>
            </a:pPr>
            <a:r>
              <a:t/>
            </a:r>
            <a:endParaRPr sz="1100">
              <a:latin typeface="Arial"/>
              <a:ea typeface="Arial"/>
              <a:cs typeface="Arial"/>
              <a:sym typeface="Arial"/>
            </a:endParaRPr>
          </a:p>
          <a:p>
            <a:pPr indent="0" lvl="0" marL="0" rtl="0" algn="just">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sp>
        <p:nvSpPr>
          <p:cNvPr id="189" name="Google Shape;189;p20"/>
          <p:cNvSpPr txBox="1"/>
          <p:nvPr>
            <p:ph idx="1" type="body"/>
          </p:nvPr>
        </p:nvSpPr>
        <p:spPr>
          <a:xfrm>
            <a:off x="1297502" y="3650388"/>
            <a:ext cx="3798900" cy="14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Arial"/>
                <a:ea typeface="Arial"/>
                <a:cs typeface="Arial"/>
                <a:sym typeface="Arial"/>
              </a:rPr>
              <a:t>📉 Outcome:</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Over $100,000 in Bitcoin was stolen.</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attack exposed weaknesses in internal employee training and access control.</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Twitter was forced to limit access and improve its security protocols.</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190" name="Google Shape;190;p20" title="spear-phishing-icon-vector-illustration-260nw-2441895071-removebg-preview.png"/>
          <p:cNvPicPr preferRelativeResize="0"/>
          <p:nvPr/>
        </p:nvPicPr>
        <p:blipFill rotWithShape="1">
          <a:blip r:embed="rId3">
            <a:alphaModFix/>
          </a:blip>
          <a:srcRect b="11621" l="0" r="0" t="0"/>
          <a:stretch/>
        </p:blipFill>
        <p:spPr>
          <a:xfrm>
            <a:off x="7508700" y="0"/>
            <a:ext cx="1568700" cy="149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ph type="title"/>
          </p:nvPr>
        </p:nvSpPr>
        <p:spPr>
          <a:xfrm>
            <a:off x="1297500" y="393750"/>
            <a:ext cx="3798900" cy="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latin typeface="Comfortaa"/>
                <a:ea typeface="Comfortaa"/>
                <a:cs typeface="Comfortaa"/>
                <a:sym typeface="Comfortaa"/>
              </a:rPr>
              <a:t>Conclusion</a:t>
            </a:r>
            <a:endParaRPr b="1" u="sng">
              <a:latin typeface="Comfortaa"/>
              <a:ea typeface="Comfortaa"/>
              <a:cs typeface="Comfortaa"/>
              <a:sym typeface="Comfortaa"/>
            </a:endParaRPr>
          </a:p>
        </p:txBody>
      </p:sp>
      <p:sp>
        <p:nvSpPr>
          <p:cNvPr id="196" name="Google Shape;196;p21"/>
          <p:cNvSpPr txBox="1"/>
          <p:nvPr>
            <p:ph idx="1" type="body"/>
          </p:nvPr>
        </p:nvSpPr>
        <p:spPr>
          <a:xfrm>
            <a:off x="1297500" y="1011350"/>
            <a:ext cx="7147800" cy="38607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None/>
            </a:pPr>
            <a:r>
              <a:rPr b="1" lang="en" sz="4600">
                <a:latin typeface="Arial"/>
                <a:ea typeface="Arial"/>
                <a:cs typeface="Arial"/>
                <a:sym typeface="Arial"/>
              </a:rPr>
              <a:t>Stay Safe from Phishing</a:t>
            </a:r>
            <a:endParaRPr b="1" sz="4600">
              <a:latin typeface="Arial"/>
              <a:ea typeface="Arial"/>
              <a:cs typeface="Arial"/>
              <a:sym typeface="Arial"/>
            </a:endParaRPr>
          </a:p>
          <a:p>
            <a:pPr indent="-295275" lvl="0" marL="457200" rtl="0" algn="l">
              <a:spcBef>
                <a:spcPts val="1200"/>
              </a:spcBef>
              <a:spcAft>
                <a:spcPts val="0"/>
              </a:spcAft>
              <a:buClr>
                <a:schemeClr val="lt1"/>
              </a:buClr>
              <a:buSzPct val="100000"/>
              <a:buFont typeface="Arial"/>
              <a:buChar char="●"/>
            </a:pPr>
            <a:r>
              <a:rPr lang="en" sz="4200">
                <a:latin typeface="Arial"/>
                <a:ea typeface="Arial"/>
                <a:cs typeface="Arial"/>
                <a:sym typeface="Arial"/>
              </a:rPr>
              <a:t>🔁 </a:t>
            </a:r>
            <a:r>
              <a:rPr b="1" lang="en" sz="4200">
                <a:latin typeface="Arial"/>
                <a:ea typeface="Arial"/>
                <a:cs typeface="Arial"/>
                <a:sym typeface="Arial"/>
              </a:rPr>
              <a:t>Recap</a:t>
            </a:r>
            <a:r>
              <a:rPr lang="en" sz="4200">
                <a:latin typeface="Arial"/>
                <a:ea typeface="Arial"/>
                <a:cs typeface="Arial"/>
                <a:sym typeface="Arial"/>
              </a:rPr>
              <a:t>:</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Phishing is a major cyber threat</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Comes in various forms email, SMS, voice, targeted attacks</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Recognizing signs is key to prevention</a:t>
            </a:r>
            <a:br>
              <a:rPr lang="en" sz="4200">
                <a:latin typeface="Arial"/>
                <a:ea typeface="Arial"/>
                <a:cs typeface="Arial"/>
                <a:sym typeface="Arial"/>
              </a:rPr>
            </a:br>
            <a:endParaRPr sz="4200">
              <a:latin typeface="Arial"/>
              <a:ea typeface="Arial"/>
              <a:cs typeface="Arial"/>
              <a:sym typeface="Arial"/>
            </a:endParaRPr>
          </a:p>
          <a:p>
            <a:pPr indent="-295275" lvl="0" marL="457200" rtl="0" algn="l">
              <a:spcBef>
                <a:spcPts val="0"/>
              </a:spcBef>
              <a:spcAft>
                <a:spcPts val="0"/>
              </a:spcAft>
              <a:buClr>
                <a:schemeClr val="lt1"/>
              </a:buClr>
              <a:buSzPct val="100000"/>
              <a:buFont typeface="Arial"/>
              <a:buChar char="●"/>
            </a:pPr>
            <a:r>
              <a:rPr lang="en" sz="4200">
                <a:latin typeface="Arial"/>
                <a:ea typeface="Arial"/>
                <a:cs typeface="Arial"/>
                <a:sym typeface="Arial"/>
              </a:rPr>
              <a:t>🕵️‍♀️ </a:t>
            </a:r>
            <a:r>
              <a:rPr b="1" lang="en" sz="4200">
                <a:latin typeface="Arial"/>
                <a:ea typeface="Arial"/>
                <a:cs typeface="Arial"/>
                <a:sym typeface="Arial"/>
              </a:rPr>
              <a:t>Take Action</a:t>
            </a:r>
            <a:r>
              <a:rPr lang="en" sz="4200">
                <a:latin typeface="Arial"/>
                <a:ea typeface="Arial"/>
                <a:cs typeface="Arial"/>
                <a:sym typeface="Arial"/>
              </a:rPr>
              <a:t>:</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b="1" lang="en" sz="4200">
                <a:latin typeface="Arial"/>
                <a:ea typeface="Arial"/>
                <a:cs typeface="Arial"/>
                <a:sym typeface="Arial"/>
              </a:rPr>
              <a:t>Report</a:t>
            </a:r>
            <a:r>
              <a:rPr lang="en" sz="4200">
                <a:latin typeface="Arial"/>
                <a:ea typeface="Arial"/>
                <a:cs typeface="Arial"/>
                <a:sym typeface="Arial"/>
              </a:rPr>
              <a:t> suspicious emails or messages immediately</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Encourage a </a:t>
            </a:r>
            <a:r>
              <a:rPr b="1" lang="en" sz="4200">
                <a:latin typeface="Arial"/>
                <a:ea typeface="Arial"/>
                <a:cs typeface="Arial"/>
                <a:sym typeface="Arial"/>
              </a:rPr>
              <a:t>cyber-aware culture</a:t>
            </a:r>
            <a:r>
              <a:rPr lang="en" sz="4200">
                <a:latin typeface="Arial"/>
                <a:ea typeface="Arial"/>
                <a:cs typeface="Arial"/>
                <a:sym typeface="Arial"/>
              </a:rPr>
              <a:t> in your organization</a:t>
            </a:r>
            <a:br>
              <a:rPr lang="en" sz="4200">
                <a:latin typeface="Arial"/>
                <a:ea typeface="Arial"/>
                <a:cs typeface="Arial"/>
                <a:sym typeface="Arial"/>
              </a:rPr>
            </a:br>
            <a:endParaRPr sz="4200">
              <a:latin typeface="Arial"/>
              <a:ea typeface="Arial"/>
              <a:cs typeface="Arial"/>
              <a:sym typeface="Arial"/>
            </a:endParaRPr>
          </a:p>
          <a:p>
            <a:pPr indent="-295275" lvl="0" marL="457200" rtl="0" algn="l">
              <a:spcBef>
                <a:spcPts val="0"/>
              </a:spcBef>
              <a:spcAft>
                <a:spcPts val="0"/>
              </a:spcAft>
              <a:buClr>
                <a:schemeClr val="lt1"/>
              </a:buClr>
              <a:buSzPct val="100000"/>
              <a:buFont typeface="Arial"/>
              <a:buChar char="●"/>
            </a:pPr>
            <a:r>
              <a:rPr lang="en" sz="4200">
                <a:latin typeface="Arial"/>
                <a:ea typeface="Arial"/>
                <a:cs typeface="Arial"/>
                <a:sym typeface="Arial"/>
              </a:rPr>
              <a:t>⚠️ </a:t>
            </a:r>
            <a:r>
              <a:rPr b="1" lang="en" sz="4200">
                <a:latin typeface="Arial"/>
                <a:ea typeface="Arial"/>
                <a:cs typeface="Arial"/>
                <a:sym typeface="Arial"/>
              </a:rPr>
              <a:t>Final Reminder</a:t>
            </a:r>
            <a:r>
              <a:rPr lang="en" sz="4200">
                <a:latin typeface="Arial"/>
                <a:ea typeface="Arial"/>
                <a:cs typeface="Arial"/>
                <a:sym typeface="Arial"/>
              </a:rPr>
              <a:t>:</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Stay alert</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lang="en" sz="4200">
                <a:latin typeface="Arial"/>
                <a:ea typeface="Arial"/>
                <a:cs typeface="Arial"/>
                <a:sym typeface="Arial"/>
              </a:rPr>
              <a:t>Stay informed</a:t>
            </a:r>
            <a:br>
              <a:rPr lang="en" sz="4200">
                <a:latin typeface="Arial"/>
                <a:ea typeface="Arial"/>
                <a:cs typeface="Arial"/>
                <a:sym typeface="Arial"/>
              </a:rPr>
            </a:br>
            <a:endParaRPr sz="4200">
              <a:latin typeface="Arial"/>
              <a:ea typeface="Arial"/>
              <a:cs typeface="Arial"/>
              <a:sym typeface="Arial"/>
            </a:endParaRPr>
          </a:p>
          <a:p>
            <a:pPr indent="-295275" lvl="1" marL="914400" rtl="0" algn="l">
              <a:spcBef>
                <a:spcPts val="0"/>
              </a:spcBef>
              <a:spcAft>
                <a:spcPts val="0"/>
              </a:spcAft>
              <a:buClr>
                <a:schemeClr val="lt1"/>
              </a:buClr>
              <a:buSzPct val="100000"/>
              <a:buFont typeface="Arial"/>
              <a:buChar char="○"/>
            </a:pPr>
            <a:r>
              <a:rPr b="1" lang="en" sz="4200">
                <a:latin typeface="Arial"/>
                <a:ea typeface="Arial"/>
                <a:cs typeface="Arial"/>
                <a:sym typeface="Arial"/>
              </a:rPr>
              <a:t>Stay safe</a:t>
            </a:r>
            <a:endParaRPr b="1" sz="4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72B494"/>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