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751B-3A46-C147-837E-4A260A9AE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289376-D3AF-795A-943F-D54757D18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3E5201-0C84-BBEC-CAED-05FD3D054630}"/>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CBCBAFE0-1D10-2C25-8234-E9F524A407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35E8F10-9B1D-B3EC-1CE3-B44275019FA0}"/>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38421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05CD-DF17-6E25-1017-B642FF1B13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C18DC-814D-611A-560D-B58ACA397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C32BF-DADB-5E32-EEC6-EF8A5B72C67A}"/>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3287C924-9F49-71D1-5673-CF5B10834C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8C8517-CEAB-3FCD-527C-DAFA1AD3AFF0}"/>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77665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0A105-9845-3A16-A9EE-F4AE2360E8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28D616-297C-6309-6188-285A2A9602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494C1-6074-0F36-A1E0-1EADD694B25C}"/>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0D4B8D62-E5C3-52BD-85EF-57A2A9B8EB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1A0AB04-AB61-A772-837F-C7D2EEF6A31A}"/>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214241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FC63-DF87-DE85-BCB1-EEB03A76E3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A5E892-FEA8-FBE5-4989-DFC0DBA3E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ACACE-9F2C-9D23-6A34-8919782B58A9}"/>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05AC538C-A4D3-0112-5F6C-D12BE82B99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8718411-7C8E-ECA4-0997-340436BB1E2E}"/>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4370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00C7-C290-B550-5ED3-C6021A5BD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6D6FB4-B81A-92F7-F585-A1E8B9B0D3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50DF5-5D79-487F-0C1B-2D47FD2F9D60}"/>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00F980C4-493E-9D7E-48A5-18A7C24F59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5FDD6A-69F9-BBCA-D80D-D784931B256E}"/>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184348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1782-A3DD-C5C2-CB83-86B5AE877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9DC710-AD8C-387D-CA02-A8FD74EC4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0F6BA7-C0FE-EDC0-E8A2-8157084CC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0FD141-EC79-EED2-8C86-D8D06E92982D}"/>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6" name="Footer Placeholder 5">
            <a:extLst>
              <a:ext uri="{FF2B5EF4-FFF2-40B4-BE49-F238E27FC236}">
                <a16:creationId xmlns:a16="http://schemas.microsoft.com/office/drawing/2014/main" id="{87BBA5E7-404B-9B1C-C932-E50E03B8AFB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766618E-5B52-0284-BF44-FE0C1F59ED78}"/>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236956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156E-5F8C-B519-877A-4D3A3F7D90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AF7A3D-B4CF-C081-03F9-790F73B18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9D58D1-C5FC-03B2-BB8B-FBA47D855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FDFEB7-17A3-FB6A-691A-8CDDDA8CC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C141C-A1C9-32AD-6C58-D0941C7C0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7064D3-4B8F-FD4F-42B2-92B7B4E46CC6}"/>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8" name="Footer Placeholder 7">
            <a:extLst>
              <a:ext uri="{FF2B5EF4-FFF2-40B4-BE49-F238E27FC236}">
                <a16:creationId xmlns:a16="http://schemas.microsoft.com/office/drawing/2014/main" id="{38F20DCD-90B0-5536-EA57-831FEEB45CA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6BA8FA8-A124-C769-0D0B-C45C7712D628}"/>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2790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5BFA-9D5A-C7E7-6486-A7B7C62C64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AFA507-F845-893D-C2EA-B7F6DC38D4AC}"/>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4" name="Footer Placeholder 3">
            <a:extLst>
              <a:ext uri="{FF2B5EF4-FFF2-40B4-BE49-F238E27FC236}">
                <a16:creationId xmlns:a16="http://schemas.microsoft.com/office/drawing/2014/main" id="{6CA2FC8A-3016-C781-94D2-F359FE2AF1F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5849C54-4116-9A59-0072-350E31A901CC}"/>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253639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BE0A4-5FBE-D0A3-A0E7-CF1110B557A2}"/>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3" name="Footer Placeholder 2">
            <a:extLst>
              <a:ext uri="{FF2B5EF4-FFF2-40B4-BE49-F238E27FC236}">
                <a16:creationId xmlns:a16="http://schemas.microsoft.com/office/drawing/2014/main" id="{8FA53780-BDF1-DEB4-F691-FF3E1426F7E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70936C8-DFC3-77DB-F9E7-103D917D66A3}"/>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4967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A8CA-A39D-0AB5-A076-E0AF19051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72B8CF-5A54-3C68-79C2-8ED89D6C1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76E025-B5CD-E99E-DC71-8DBBDEB9C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90FC4-EAB5-847B-D6E7-9A641B6628A3}"/>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6" name="Footer Placeholder 5">
            <a:extLst>
              <a:ext uri="{FF2B5EF4-FFF2-40B4-BE49-F238E27FC236}">
                <a16:creationId xmlns:a16="http://schemas.microsoft.com/office/drawing/2014/main" id="{D3EC4EEB-6DCD-906B-D6D0-211EF217B32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64E4DDB-A826-F56D-E547-676033E73DAD}"/>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84597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944B-5A49-9A67-28DF-34999EC7EE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AD7025-A812-B75D-81C1-CC3C460C5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B9BBC67-A63C-6B0B-9031-C7E8284E4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058C-7ECD-FCE8-9949-9C5B149FFA17}"/>
              </a:ext>
            </a:extLst>
          </p:cNvPr>
          <p:cNvSpPr>
            <a:spLocks noGrp="1"/>
          </p:cNvSpPr>
          <p:nvPr>
            <p:ph type="dt" sz="half" idx="10"/>
          </p:nvPr>
        </p:nvSpPr>
        <p:spPr/>
        <p:txBody>
          <a:bodyPr/>
          <a:lstStyle/>
          <a:p>
            <a:fld id="{C620C680-D3A4-46AD-9E46-7935C01D1296}" type="datetimeFigureOut">
              <a:rPr lang="en-IN" smtClean="0"/>
              <a:t>12-04-2025</a:t>
            </a:fld>
            <a:endParaRPr lang="en-IN" dirty="0"/>
          </a:p>
        </p:txBody>
      </p:sp>
      <p:sp>
        <p:nvSpPr>
          <p:cNvPr id="6" name="Footer Placeholder 5">
            <a:extLst>
              <a:ext uri="{FF2B5EF4-FFF2-40B4-BE49-F238E27FC236}">
                <a16:creationId xmlns:a16="http://schemas.microsoft.com/office/drawing/2014/main" id="{60013D46-EA7B-089A-EB2B-9C8BAB61606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E2DF47F-CA8D-79A5-0703-9051EE255E85}"/>
              </a:ext>
            </a:extLst>
          </p:cNvPr>
          <p:cNvSpPr>
            <a:spLocks noGrp="1"/>
          </p:cNvSpPr>
          <p:nvPr>
            <p:ph type="sldNum" sz="quarter" idx="12"/>
          </p:nvPr>
        </p:nvSpPr>
        <p:spPr/>
        <p:txBody>
          <a:bodyPr/>
          <a:lstStyle/>
          <a:p>
            <a:fld id="{C8D83397-D2BC-45DA-963B-C2D4BFBB350E}" type="slidenum">
              <a:rPr lang="en-IN" smtClean="0"/>
              <a:t>‹#›</a:t>
            </a:fld>
            <a:endParaRPr lang="en-IN" dirty="0"/>
          </a:p>
        </p:txBody>
      </p:sp>
    </p:spTree>
    <p:extLst>
      <p:ext uri="{BB962C8B-B14F-4D97-AF65-F5344CB8AC3E}">
        <p14:creationId xmlns:p14="http://schemas.microsoft.com/office/powerpoint/2010/main" val="316498320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DB296A-1E9A-4ABC-375D-DAC421C92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36E1F6-0E22-DC80-AB74-9A3B29BF6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23740-659C-6772-6513-88E56FE30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20C680-D3A4-46AD-9E46-7935C01D1296}" type="datetimeFigureOut">
              <a:rPr lang="en-IN" smtClean="0"/>
              <a:t>12-04-2025</a:t>
            </a:fld>
            <a:endParaRPr lang="en-IN" dirty="0"/>
          </a:p>
        </p:txBody>
      </p:sp>
      <p:sp>
        <p:nvSpPr>
          <p:cNvPr id="5" name="Footer Placeholder 4">
            <a:extLst>
              <a:ext uri="{FF2B5EF4-FFF2-40B4-BE49-F238E27FC236}">
                <a16:creationId xmlns:a16="http://schemas.microsoft.com/office/drawing/2014/main" id="{EB8CE089-7A35-4F5F-EF6A-1404B390B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45B69FCC-9ABF-5D54-F2AB-6DD2F38B1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D83397-D2BC-45DA-963B-C2D4BFBB350E}" type="slidenum">
              <a:rPr lang="en-IN" smtClean="0"/>
              <a:t>‹#›</a:t>
            </a:fld>
            <a:endParaRPr lang="en-IN" dirty="0"/>
          </a:p>
        </p:txBody>
      </p:sp>
    </p:spTree>
    <p:extLst>
      <p:ext uri="{BB962C8B-B14F-4D97-AF65-F5344CB8AC3E}">
        <p14:creationId xmlns:p14="http://schemas.microsoft.com/office/powerpoint/2010/main" val="19411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55A5-5829-0DE6-8023-3A1034981B4B}"/>
              </a:ext>
            </a:extLst>
          </p:cNvPr>
          <p:cNvSpPr>
            <a:spLocks noGrp="1"/>
          </p:cNvSpPr>
          <p:nvPr>
            <p:ph type="ctrTitle"/>
          </p:nvPr>
        </p:nvSpPr>
        <p:spPr>
          <a:xfrm>
            <a:off x="1055914" y="556304"/>
            <a:ext cx="10080172" cy="3395209"/>
          </a:xfrm>
        </p:spPr>
        <p:txBody>
          <a:bodyPr>
            <a:normAutofit fontScale="90000"/>
          </a:bodyPr>
          <a:lstStyle/>
          <a:p>
            <a:r>
              <a:rPr lang="en-GB" sz="7200" dirty="0">
                <a:latin typeface="Bookman Old Style" panose="02050604050505020204" pitchFamily="18" charset="0"/>
              </a:rPr>
              <a:t>AI-Driven Inventory Management System for Global Supply Chains</a:t>
            </a:r>
            <a:endParaRPr lang="en-IN" sz="7200" dirty="0">
              <a:latin typeface="Bookman Old Style" panose="02050604050505020204" pitchFamily="18" charset="0"/>
            </a:endParaRPr>
          </a:p>
        </p:txBody>
      </p:sp>
      <p:sp>
        <p:nvSpPr>
          <p:cNvPr id="4" name="Subtitle 2">
            <a:extLst>
              <a:ext uri="{FF2B5EF4-FFF2-40B4-BE49-F238E27FC236}">
                <a16:creationId xmlns:a16="http://schemas.microsoft.com/office/drawing/2014/main" id="{A4A424C5-E7D4-ADF5-4E31-61DCC3D5C702}"/>
              </a:ext>
            </a:extLst>
          </p:cNvPr>
          <p:cNvSpPr>
            <a:spLocks noGrp="1"/>
          </p:cNvSpPr>
          <p:nvPr>
            <p:ph type="subTitle" idx="1"/>
          </p:nvPr>
        </p:nvSpPr>
        <p:spPr>
          <a:xfrm>
            <a:off x="6196149" y="4604978"/>
            <a:ext cx="5798380" cy="1696718"/>
          </a:xfrm>
        </p:spPr>
        <p:txBody>
          <a:bodyPr>
            <a:normAutofit lnSpcReduction="10000"/>
          </a:bodyPr>
          <a:lstStyle/>
          <a:p>
            <a:pPr algn="ctr">
              <a:lnSpc>
                <a:spcPct val="100000"/>
              </a:lnSpc>
              <a:spcBef>
                <a:spcPts val="600"/>
              </a:spcBef>
            </a:pPr>
            <a:r>
              <a:rPr lang="en-US" b="1" dirty="0">
                <a:solidFill>
                  <a:schemeClr val="tx1">
                    <a:lumMod val="85000"/>
                    <a:lumOff val="15000"/>
                  </a:schemeClr>
                </a:solidFill>
              </a:rPr>
              <a:t>Team members</a:t>
            </a:r>
          </a:p>
          <a:p>
            <a:pPr algn="ctr">
              <a:lnSpc>
                <a:spcPct val="100000"/>
              </a:lnSpc>
              <a:spcBef>
                <a:spcPts val="600"/>
              </a:spcBef>
            </a:pPr>
            <a:r>
              <a:rPr lang="en-US" dirty="0" err="1">
                <a:solidFill>
                  <a:schemeClr val="tx1">
                    <a:lumMod val="85000"/>
                    <a:lumOff val="15000"/>
                  </a:schemeClr>
                </a:solidFill>
              </a:rPr>
              <a:t>Sk</a:t>
            </a:r>
            <a:r>
              <a:rPr lang="en-US" dirty="0">
                <a:solidFill>
                  <a:schemeClr val="tx1">
                    <a:lumMod val="85000"/>
                    <a:lumOff val="15000"/>
                  </a:schemeClr>
                </a:solidFill>
              </a:rPr>
              <a:t> .Ayesha Parveen (22B81A05D8)</a:t>
            </a:r>
          </a:p>
          <a:p>
            <a:pPr algn="ctr">
              <a:lnSpc>
                <a:spcPct val="100000"/>
              </a:lnSpc>
              <a:spcBef>
                <a:spcPts val="600"/>
              </a:spcBef>
            </a:pPr>
            <a:r>
              <a:rPr lang="en-US" dirty="0">
                <a:solidFill>
                  <a:schemeClr val="tx1">
                    <a:lumMod val="85000"/>
                    <a:lumOff val="15000"/>
                  </a:schemeClr>
                </a:solidFill>
              </a:rPr>
              <a:t>Mounika(22B81A05F3)</a:t>
            </a:r>
          </a:p>
          <a:p>
            <a:pPr algn="ctr">
              <a:lnSpc>
                <a:spcPct val="100000"/>
              </a:lnSpc>
              <a:spcBef>
                <a:spcPts val="600"/>
              </a:spcBef>
            </a:pPr>
            <a:r>
              <a:rPr lang="en-US" dirty="0">
                <a:solidFill>
                  <a:schemeClr val="tx1">
                    <a:lumMod val="85000"/>
                    <a:lumOff val="15000"/>
                  </a:schemeClr>
                </a:solidFill>
              </a:rPr>
              <a:t>P. Shiva Kumar (22B81A05H7)</a:t>
            </a:r>
          </a:p>
        </p:txBody>
      </p:sp>
    </p:spTree>
    <p:extLst>
      <p:ext uri="{BB962C8B-B14F-4D97-AF65-F5344CB8AC3E}">
        <p14:creationId xmlns:p14="http://schemas.microsoft.com/office/powerpoint/2010/main" val="192265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3524-3FE4-B0C0-DF39-0C461014D0FE}"/>
              </a:ext>
            </a:extLst>
          </p:cNvPr>
          <p:cNvSpPr>
            <a:spLocks noGrp="1"/>
          </p:cNvSpPr>
          <p:nvPr>
            <p:ph type="title"/>
          </p:nvPr>
        </p:nvSpPr>
        <p:spPr>
          <a:xfrm>
            <a:off x="838200" y="599041"/>
            <a:ext cx="10515600" cy="712561"/>
          </a:xfrm>
        </p:spPr>
        <p:txBody>
          <a:bodyPr>
            <a:normAutofit/>
          </a:bodyPr>
          <a:lstStyle/>
          <a:p>
            <a:pPr algn="ctr"/>
            <a:r>
              <a:rPr lang="en-US" sz="2400" b="1" dirty="0">
                <a:latin typeface="Times New Roman" panose="02020603050405020304" pitchFamily="18" charset="0"/>
                <a:cs typeface="Times New Roman" panose="02020603050405020304" pitchFamily="18" charset="0"/>
              </a:rPr>
              <a:t>Technology Stack</a:t>
            </a:r>
            <a:endParaRPr lang="en-IN" sz="2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CF98A9C-B803-40A1-4384-7E5C8D880C84}"/>
              </a:ext>
            </a:extLst>
          </p:cNvPr>
          <p:cNvSpPr>
            <a:spLocks noGrp="1" noChangeArrowheads="1"/>
          </p:cNvSpPr>
          <p:nvPr>
            <p:ph idx="1"/>
          </p:nvPr>
        </p:nvSpPr>
        <p:spPr bwMode="auto">
          <a:xfrm>
            <a:off x="1220972" y="1578821"/>
            <a:ext cx="8807219" cy="206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a:t>
            </a:r>
            <a:r>
              <a:rPr lang="en-US" altLang="en-US" sz="2200" b="1"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Preprocessing and Machine Learning Model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FastAPI</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API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 </a:t>
            </a:r>
            <a:r>
              <a:rPr lang="en-US" altLang="en-US" sz="2200" b="1" dirty="0">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Interface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9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6EAE-5943-6E3B-AD7D-5F3B50663673}"/>
              </a:ext>
            </a:extLst>
          </p:cNvPr>
          <p:cNvSpPr>
            <a:spLocks noGrp="1"/>
          </p:cNvSpPr>
          <p:nvPr>
            <p:ph type="title"/>
          </p:nvPr>
        </p:nvSpPr>
        <p:spPr/>
        <p:txBody>
          <a:bodyPr/>
          <a:lstStyle/>
          <a:p>
            <a:pPr algn="ctr"/>
            <a:r>
              <a:rPr lang="en-US" dirty="0">
                <a:latin typeface="Bookman Old Style" panose="02050604050505020204" pitchFamily="18" charset="0"/>
              </a:rPr>
              <a:t>Future plan of Action</a:t>
            </a:r>
            <a:endParaRPr lang="en-IN" dirty="0">
              <a:latin typeface="Bookman Old Style" panose="02050604050505020204" pitchFamily="18" charset="0"/>
            </a:endParaRPr>
          </a:p>
        </p:txBody>
      </p:sp>
      <p:sp>
        <p:nvSpPr>
          <p:cNvPr id="4" name="Rectangle 1">
            <a:extLst>
              <a:ext uri="{FF2B5EF4-FFF2-40B4-BE49-F238E27FC236}">
                <a16:creationId xmlns:a16="http://schemas.microsoft.com/office/drawing/2014/main" id="{D2FC8C5E-B703-0A58-012D-A7C4954EA80F}"/>
              </a:ext>
            </a:extLst>
          </p:cNvPr>
          <p:cNvSpPr>
            <a:spLocks noGrp="1" noChangeArrowheads="1"/>
          </p:cNvSpPr>
          <p:nvPr>
            <p:ph idx="1"/>
          </p:nvPr>
        </p:nvSpPr>
        <p:spPr bwMode="auto">
          <a:xfrm>
            <a:off x="664029" y="1903771"/>
            <a:ext cx="10994571" cy="4099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50000"/>
              </a:lnSpc>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Automated Model Retraining</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Implement periodic retraining based on new data to keep predictions up-to-date.</a:t>
            </a:r>
          </a:p>
          <a:p>
            <a:pPr marL="342900" lvl="0" indent="-342900">
              <a:lnSpc>
                <a:spcPct val="150000"/>
              </a:lnSpc>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Real-Time Data Integration</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Shift from static datasets to real-time data pipelines using databases or APIs.</a:t>
            </a:r>
          </a:p>
          <a:p>
            <a:pPr marL="342900" lvl="0" indent="-342900">
              <a:lnSpc>
                <a:spcPct val="150000"/>
              </a:lnSpc>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Model Enhancement</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Incorporate advanced models like LSTM or Prophet for time series-based forecasting.</a:t>
            </a: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Include external variables (e.g., holidays, promotions) to improve prediction accuracy.</a:t>
            </a:r>
          </a:p>
        </p:txBody>
      </p:sp>
    </p:spTree>
    <p:extLst>
      <p:ext uri="{BB962C8B-B14F-4D97-AF65-F5344CB8AC3E}">
        <p14:creationId xmlns:p14="http://schemas.microsoft.com/office/powerpoint/2010/main" val="654833010"/>
      </p:ext>
    </p:extLst>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Legal-E: AI-Powered Legal Document Analyzer</a:t>
            </a:r>
          </a:p>
        </p:txBody>
      </p:sp>
      <p:sp>
        <p:nvSpPr>
          <p:cNvPr id="3" name="Subtitle 2"/>
          <p:cNvSpPr>
            <a:spLocks noGrp="1"/>
          </p:cNvSpPr>
          <p:nvPr>
            <p:ph type="subTitle" idx="1"/>
          </p:nvPr>
        </p:nvSpPr>
        <p:spPr/>
        <p:txBody>
          <a:bodyPr/>
          <a:lstStyle/>
          <a:p>
            <a:r>
              <a:t>By Sk. Ayesha Parveen (22B81A05D8)</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Legal-E is an AI-powered web application that streamlines legal document analysis. It enables users to upload contracts, summarize content, identify legal risks, and ask questions interactively. Using NLP models, the system provides structured legal summaries, risk identification, and intelligent document querying.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 and Problem Statement</a:t>
            </a:r>
          </a:p>
        </p:txBody>
      </p:sp>
      <p:sp>
        <p:nvSpPr>
          <p:cNvPr id="3" name="Content Placeholder 2"/>
          <p:cNvSpPr>
            <a:spLocks noGrp="1"/>
          </p:cNvSpPr>
          <p:nvPr>
            <p:ph idx="1"/>
          </p:nvPr>
        </p:nvSpPr>
        <p:spPr/>
        <p:txBody>
          <a:bodyPr/>
          <a:lstStyle/>
          <a:p>
            <a:r>
              <a:t>Legal contracts are often lengthy, complex, and time-consuming to analyze manually. Professionals face difficulty extracting critical terms, obligations, or risks quickly. Traditional manual review is error-prone and inefficient.</a:t>
            </a:r>
          </a:p>
          <a:p/>
          <a:p>
            <a:r>
              <a:t>Motivation: To automate legal analysis using AI, reducing workload and improving contract understanding.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lstStyle/>
          <a:p>
            <a:r>
              <a:t>- Provide structured summaries of uploaded legal PDFs</a:t>
            </a:r>
          </a:p>
          <a:p>
            <a:r>
              <a:t>- Extract key clauses, dates, and parties</a:t>
            </a:r>
          </a:p>
          <a:p>
            <a:r>
              <a:t>- Identify potential risks and missing clauses</a:t>
            </a:r>
          </a:p>
          <a:p>
            <a:r>
              <a:t>- Enable users to query documents via chatbot</a:t>
            </a:r>
          </a:p>
          <a:p>
            <a:r>
              <a:t>- Score legal document compliance and completeness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Methodology</a:t>
            </a:r>
          </a:p>
        </p:txBody>
      </p:sp>
      <p:sp>
        <p:nvSpPr>
          <p:cNvPr id="3" name="Content Placeholder 2"/>
          <p:cNvSpPr>
            <a:spLocks noGrp="1"/>
          </p:cNvSpPr>
          <p:nvPr>
            <p:ph idx="1"/>
          </p:nvPr>
        </p:nvSpPr>
        <p:spPr/>
        <p:txBody>
          <a:bodyPr/>
          <a:lstStyle/>
          <a:p>
            <a:r>
              <a:t>1. Upload PDF document</a:t>
            </a:r>
          </a:p>
          <a:p>
            <a:r>
              <a:t>2. Extract text using PyMuPDF</a:t>
            </a:r>
          </a:p>
          <a:p>
            <a:r>
              <a:t>3. Summarize content using Transformers (BART)</a:t>
            </a:r>
          </a:p>
          <a:p>
            <a:r>
              <a:t>4. Analyze text to extract dates, parties, and provisions</a:t>
            </a:r>
          </a:p>
          <a:p>
            <a:r>
              <a:t>5. Run a QA pipeline to answer user queries</a:t>
            </a:r>
          </a:p>
          <a:p>
            <a:r>
              <a:t>6. Detect risks based on missing or vague clauses</a:t>
            </a:r>
          </a:p>
          <a:p>
            <a:r>
              <a:t>7. Display output with intuitive UI (chat + summary)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t>- Python: Backend logic and NLP models</a:t>
            </a:r>
          </a:p>
          <a:p>
            <a:r>
              <a:t>- Flask: Web application backend</a:t>
            </a:r>
          </a:p>
          <a:p>
            <a:r>
              <a:t>- PyMuPDF: PDF text extraction</a:t>
            </a:r>
          </a:p>
          <a:p>
            <a:r>
              <a:t>- Hugging Face Transformers: Summarization &amp; QA</a:t>
            </a:r>
          </a:p>
          <a:p>
            <a:r>
              <a:t>- HTML/CSS + Jinja: Frontend interface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&amp; Demonstration</a:t>
            </a:r>
          </a:p>
        </p:txBody>
      </p:sp>
      <p:sp>
        <p:nvSpPr>
          <p:cNvPr id="3" name="Content Placeholder 2"/>
          <p:cNvSpPr>
            <a:spLocks noGrp="1"/>
          </p:cNvSpPr>
          <p:nvPr>
            <p:ph idx="1"/>
          </p:nvPr>
        </p:nvSpPr>
        <p:spPr/>
        <p:txBody>
          <a:bodyPr/>
          <a:lstStyle/>
          <a:p>
            <a:r>
              <a:t>The system provides structured summaries with legal sections:</a:t>
            </a:r>
          </a:p>
          <a:p>
            <a:r>
              <a:t>- Document Purpose</a:t>
            </a:r>
          </a:p>
          <a:p>
            <a:r>
              <a:t>- Key Parties</a:t>
            </a:r>
          </a:p>
          <a:p>
            <a:r>
              <a:t>- Main Provisions</a:t>
            </a:r>
          </a:p>
          <a:p>
            <a:r>
              <a:t>- Critical Dates</a:t>
            </a:r>
          </a:p>
          <a:p>
            <a:r>
              <a:t>- Legal Obligations</a:t>
            </a:r>
          </a:p>
          <a:p>
            <a:r>
              <a:t>- Risks &amp; Next Steps</a:t>
            </a:r>
          </a:p>
          <a:p/>
          <a:p>
            <a:r>
              <a:t>Chatbot allows users to ask context-aware legal questions.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 Integrate real-time clause classification</a:t>
            </a:r>
          </a:p>
          <a:p>
            <a:r>
              <a:t>- Add named entity recognition for custom fields</a:t>
            </a:r>
          </a:p>
          <a:p>
            <a:r>
              <a:t>- Score legal documents using compliance heuristics</a:t>
            </a:r>
          </a:p>
          <a:p>
            <a:r>
              <a:t>- Support contract drafting with GPT-style models</a:t>
            </a:r>
          </a:p>
          <a:p>
            <a:r>
              <a:t>- Build clause comparison across multiple documents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D2A859-66AA-4158-9871-34289E32C562}"/>
              </a:ext>
            </a:extLst>
          </p:cNvPr>
          <p:cNvSpPr>
            <a:spLocks noGrp="1"/>
          </p:cNvSpPr>
          <p:nvPr>
            <p:ph type="title"/>
          </p:nvPr>
        </p:nvSpPr>
        <p:spPr>
          <a:xfrm>
            <a:off x="838200" y="234496"/>
            <a:ext cx="10515600" cy="1028247"/>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2302EA6-411A-3829-1336-F9551284E0F1}"/>
              </a:ext>
            </a:extLst>
          </p:cNvPr>
          <p:cNvSpPr>
            <a:spLocks noGrp="1"/>
          </p:cNvSpPr>
          <p:nvPr>
            <p:ph idx="1"/>
          </p:nvPr>
        </p:nvSpPr>
        <p:spPr>
          <a:xfrm>
            <a:off x="664030" y="1338943"/>
            <a:ext cx="11016344" cy="5066847"/>
          </a:xfrm>
        </p:spPr>
        <p:txBody>
          <a:bodyPr>
            <a:noAutofit/>
          </a:bodyPr>
          <a:lstStyle/>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Traditional systems struggle with accurate demand forecasting and resource planning.</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Our ML-based solution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analyzes</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historical product data to predict future inventory needs.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Helps prevent overstocking and stockouts by providing demand-based output forecasts.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Enhances decision-making in procurement, storage, and distribution.</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Supports global supply chain efficiency through smart, data-driven insights.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Reduces operational costs and improves inventory turnover.</a:t>
            </a:r>
          </a:p>
          <a:p>
            <a:pPr marL="342900" lvl="0" indent="-342900">
              <a:lnSpc>
                <a:spcPct val="150000"/>
              </a:lnSpc>
              <a:spcAft>
                <a:spcPts val="800"/>
              </a:spcAft>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Scalable and adaptable to various industries and product types.</a:t>
            </a:r>
          </a:p>
          <a:p>
            <a:pPr marL="0" indent="0">
              <a:lnSpc>
                <a:spcPct val="150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423656"/>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1828800"/>
            <a:ext cx="5486400" cy="1371600"/>
          </a:xfrm>
          <a:prstGeom prst="rect">
            <a:avLst/>
          </a:prstGeom>
          <a:noFill/>
        </p:spPr>
        <p:txBody>
          <a:bodyPr wrap="none">
            <a:spAutoFit/>
          </a:bodyPr>
          <a:lstStyle/>
          <a:p>
            <a:pPr>
              <a:defRPr sz="4400" b="1">
                <a:solidFill>
                  <a:srgbClr val="0066CC"/>
                </a:solidFill>
              </a:defRPr>
            </a:pPr>
            <a: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FB7C-AD26-2CEE-F90A-2211C23EEB9E}"/>
              </a:ext>
            </a:extLst>
          </p:cNvPr>
          <p:cNvSpPr>
            <a:spLocks noGrp="1"/>
          </p:cNvSpPr>
          <p:nvPr>
            <p:ph type="title"/>
          </p:nvPr>
        </p:nvSpPr>
        <p:spPr>
          <a:xfrm>
            <a:off x="838200" y="256494"/>
            <a:ext cx="10515600" cy="1009651"/>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3DBBEE-3BF8-3AA3-9783-3D80C6B21A8E}"/>
              </a:ext>
            </a:extLst>
          </p:cNvPr>
          <p:cNvSpPr>
            <a:spLocks noGrp="1"/>
          </p:cNvSpPr>
          <p:nvPr>
            <p:ph idx="1"/>
          </p:nvPr>
        </p:nvSpPr>
        <p:spPr>
          <a:xfrm>
            <a:off x="838200" y="1266145"/>
            <a:ext cx="10515600" cy="4910818"/>
          </a:xfrm>
        </p:spPr>
        <p:txBody>
          <a:bodyPr>
            <a:normAutofit/>
          </a:bodyPr>
          <a:lstStyle/>
          <a:p>
            <a:pPr marL="0" indent="0">
              <a:lnSpc>
                <a:spcPct val="150000"/>
              </a:lnSpc>
              <a:buNone/>
            </a:pPr>
            <a:r>
              <a:rPr lang="en-US" sz="2400" b="1" u="sng" dirty="0">
                <a:latin typeface="Times New Roman" panose="02020603050405020304" pitchFamily="18" charset="0"/>
                <a:cs typeface="Times New Roman" panose="02020603050405020304" pitchFamily="18" charset="0"/>
              </a:rPr>
              <a:t>Motivation</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Inefficient inventory management leads to stockouts, overstocking, and increased costs.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Traditional methods rely on manual estimates and static rules, lacking adaptability.</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Growing global supply chains need smarter, scalable, and data-driven solutions.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offers the ability to forecast demand accurately using historical data.</a:t>
            </a:r>
          </a:p>
          <a:p>
            <a:pPr marL="342900" lvl="0" indent="-342900">
              <a:lnSpc>
                <a:spcPct val="150000"/>
              </a:lnSpc>
              <a:spcAft>
                <a:spcPts val="800"/>
              </a:spcAft>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A predictive system can significantly reduce waste and optimize resource utilization.</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97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9C3B2A-D80E-3CE5-198A-C78B83A00DC4}"/>
              </a:ext>
            </a:extLst>
          </p:cNvPr>
          <p:cNvSpPr>
            <a:spLocks noGrp="1"/>
          </p:cNvSpPr>
          <p:nvPr>
            <p:ph idx="1"/>
          </p:nvPr>
        </p:nvSpPr>
        <p:spPr>
          <a:xfrm>
            <a:off x="816429" y="576943"/>
            <a:ext cx="10537371" cy="5600020"/>
          </a:xfrm>
        </p:spPr>
        <p:txBody>
          <a:bodyPr>
            <a:normAutofit/>
          </a:bodyPr>
          <a:lstStyle/>
          <a:p>
            <a:pPr marL="0" indent="0">
              <a:lnSpc>
                <a:spcPct val="150000"/>
              </a:lnSpc>
              <a:buNone/>
            </a:pPr>
            <a:r>
              <a:rPr lang="en-US" sz="2400" b="1" u="sng" dirty="0">
                <a:latin typeface="Times New Roman" panose="02020603050405020304" pitchFamily="18" charset="0"/>
                <a:cs typeface="Times New Roman" panose="02020603050405020304" pitchFamily="18" charset="0"/>
              </a:rPr>
              <a:t>Project Objectives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develop an AI-based system for efficient inventory management.</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predict product demand accurately using historical inventory data.</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reduce instances of overstocking and stockouts in supply chains.</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support data-driven decision-making in procurement and restocking.</a:t>
            </a:r>
          </a:p>
          <a:p>
            <a:pPr marL="342900" lvl="0" indent="-342900">
              <a:lnSpc>
                <a:spcPct val="150000"/>
              </a:lnSpc>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improve inventory turnover and minimize storage costs.</a:t>
            </a:r>
          </a:p>
          <a:p>
            <a:pPr marL="342900" lvl="0" indent="-342900">
              <a:lnSpc>
                <a:spcPct val="150000"/>
              </a:lnSpc>
              <a:spcAft>
                <a:spcPts val="800"/>
              </a:spcAft>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To create a scalable and adaptable solution for various business needs.</a:t>
            </a:r>
          </a:p>
          <a:p>
            <a:pPr marL="0" indent="0">
              <a:lnSpc>
                <a:spcPct val="150000"/>
              </a:lnSpc>
              <a:spcAft>
                <a:spcPts val="800"/>
              </a:spcAft>
              <a:buNone/>
            </a:pP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438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7EDF-5038-D747-7B4E-4B8A6CE32342}"/>
              </a:ext>
            </a:extLst>
          </p:cNvPr>
          <p:cNvSpPr>
            <a:spLocks noGrp="1"/>
          </p:cNvSpPr>
          <p:nvPr>
            <p:ph type="title"/>
          </p:nvPr>
        </p:nvSpPr>
        <p:spPr>
          <a:xfrm>
            <a:off x="838200" y="365126"/>
            <a:ext cx="10515600" cy="984704"/>
          </a:xfrm>
        </p:spPr>
        <p:txBody>
          <a:bodyPr>
            <a:normAutofit/>
          </a:bodyPr>
          <a:lstStyle/>
          <a:p>
            <a:pPr algn="ctr"/>
            <a:r>
              <a:rPr lang="en-US" sz="2800" b="1" dirty="0">
                <a:latin typeface="Times New Roman" panose="02020603050405020304" pitchFamily="18" charset="0"/>
                <a:cs typeface="Times New Roman" panose="02020603050405020304" pitchFamily="18" charset="0"/>
              </a:rPr>
              <a:t>Related Works/Literature Survey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C4C6A-88D1-60C5-F31C-D6F46E510C0C}"/>
              </a:ext>
            </a:extLst>
          </p:cNvPr>
          <p:cNvSpPr>
            <a:spLocks noGrp="1"/>
          </p:cNvSpPr>
          <p:nvPr>
            <p:ph idx="1"/>
          </p:nvPr>
        </p:nvSpPr>
        <p:spPr>
          <a:xfrm>
            <a:off x="838200" y="1469571"/>
            <a:ext cx="10515600" cy="4707392"/>
          </a:xfrm>
        </p:spPr>
        <p:txBody>
          <a:bodyPr>
            <a:noAutofit/>
          </a:bodyPr>
          <a:lstStyle/>
          <a:p>
            <a:pPr marL="342900" lvl="0" indent="-342900">
              <a:lnSpc>
                <a:spcPct val="150000"/>
              </a:lnSpc>
              <a:spcAft>
                <a:spcPts val="800"/>
              </a:spcAft>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for Inventory Demand Forecasting" – Zhang et al. (2020)</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Compared ML models like Random Forest,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and LSTM for demand forecasting.</a:t>
            </a: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Found that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provided high accuracy on retail sales data.</a:t>
            </a:r>
          </a:p>
          <a:p>
            <a:pPr marL="342900" lvl="0" indent="-342900">
              <a:lnSpc>
                <a:spcPct val="150000"/>
              </a:lnSpc>
              <a:spcAft>
                <a:spcPts val="800"/>
              </a:spcAft>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"AI in Supply Chain Management" – Kaur &amp; Singh (2021)</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Showed how AI improves planning and reduces stock-related losses.</a:t>
            </a: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Emphasized the role of data-driven decision-making.</a:t>
            </a:r>
          </a:p>
          <a:p>
            <a:pPr marL="0" indent="0">
              <a:lnSpc>
                <a:spcPct val="150000"/>
              </a:lnSpc>
              <a:spcAft>
                <a:spcPts val="800"/>
              </a:spcAft>
              <a:buNone/>
            </a:pP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165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28FD6-CF00-2067-09B0-A1588CEFF74F}"/>
              </a:ext>
            </a:extLst>
          </p:cNvPr>
          <p:cNvSpPr>
            <a:spLocks noGrp="1"/>
          </p:cNvSpPr>
          <p:nvPr>
            <p:ph idx="1"/>
          </p:nvPr>
        </p:nvSpPr>
        <p:spPr>
          <a:xfrm>
            <a:off x="696686" y="957943"/>
            <a:ext cx="10657114" cy="5208134"/>
          </a:xfrm>
        </p:spPr>
        <p:txBody>
          <a:bodyPr>
            <a:normAutofit/>
          </a:bodyPr>
          <a:lstStyle/>
          <a:p>
            <a:pPr marL="342900" lvl="0" indent="-342900">
              <a:lnSpc>
                <a:spcPct val="150000"/>
              </a:lnSpc>
              <a:spcAft>
                <a:spcPts val="800"/>
              </a:spcAft>
              <a:buFont typeface="Wingdings" panose="05000000000000000000" pitchFamily="2" charset="2"/>
              <a:buChar char=""/>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A retail chain used historical sales data and trained an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model.</a:t>
            </a:r>
          </a:p>
          <a:p>
            <a:pPr marL="742950" lvl="1" indent="-285750">
              <a:lnSpc>
                <a:spcPct val="150000"/>
              </a:lnSpc>
              <a:spcAft>
                <a:spcPts val="800"/>
              </a:spcAft>
              <a:buFont typeface="Courier New" panose="02070309020205020404" pitchFamily="49" charset="0"/>
              <a:buChar char="o"/>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Result: Achieved a </a:t>
            </a: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15–20% reduction</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in excess inventory within 3 months.</a:t>
            </a:r>
          </a:p>
          <a:p>
            <a:pPr marL="342900" lvl="0" indent="-342900">
              <a:lnSpc>
                <a:spcPct val="150000"/>
              </a:lnSpc>
              <a:spcAft>
                <a:spcPts val="800"/>
              </a:spcAft>
              <a:buFont typeface="Wingdings" panose="05000000000000000000" pitchFamily="2" charset="2"/>
              <a:buChar char=""/>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These studies support the use of supervised ML techniques in improving inventory management efficiency and accuracy.</a:t>
            </a:r>
          </a:p>
        </p:txBody>
      </p:sp>
    </p:spTree>
    <p:extLst>
      <p:ext uri="{BB962C8B-B14F-4D97-AF65-F5344CB8AC3E}">
        <p14:creationId xmlns:p14="http://schemas.microsoft.com/office/powerpoint/2010/main" val="277049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4E74-45C7-70DC-8DAD-524029A36E02}"/>
              </a:ext>
            </a:extLst>
          </p:cNvPr>
          <p:cNvSpPr>
            <a:spLocks noGrp="1"/>
          </p:cNvSpPr>
          <p:nvPr>
            <p:ph type="title"/>
          </p:nvPr>
        </p:nvSpPr>
        <p:spPr>
          <a:xfrm>
            <a:off x="221511" y="258799"/>
            <a:ext cx="10515600" cy="1071789"/>
          </a:xfrm>
        </p:spPr>
        <p:txBody>
          <a:bodyPr>
            <a:normAutofit/>
          </a:bodyPr>
          <a:lstStyle/>
          <a:p>
            <a:pPr algn="ctr"/>
            <a:r>
              <a:rPr lang="en-IN" sz="2800" b="1" dirty="0">
                <a:latin typeface="Times New Roman" panose="02020603050405020304" pitchFamily="18" charset="0"/>
                <a:cs typeface="Times New Roman" panose="02020603050405020304" pitchFamily="18" charset="0"/>
              </a:rPr>
              <a:t>Limitations of existing works </a:t>
            </a:r>
          </a:p>
        </p:txBody>
      </p:sp>
      <p:sp>
        <p:nvSpPr>
          <p:cNvPr id="3" name="Content Placeholder 2">
            <a:extLst>
              <a:ext uri="{FF2B5EF4-FFF2-40B4-BE49-F238E27FC236}">
                <a16:creationId xmlns:a16="http://schemas.microsoft.com/office/drawing/2014/main" id="{3721B128-A42B-E431-B22D-8A8179A83FB9}"/>
              </a:ext>
            </a:extLst>
          </p:cNvPr>
          <p:cNvSpPr>
            <a:spLocks noGrp="1"/>
          </p:cNvSpPr>
          <p:nvPr>
            <p:ph idx="1"/>
          </p:nvPr>
        </p:nvSpPr>
        <p:spPr>
          <a:xfrm>
            <a:off x="838200" y="1459307"/>
            <a:ext cx="10515600" cy="4662261"/>
          </a:xfrm>
        </p:spPr>
        <p:txBody>
          <a:bodyPr>
            <a:noAutofit/>
          </a:bodyPr>
          <a:lstStyle/>
          <a:p>
            <a:pPr>
              <a:lnSpc>
                <a:spcPct val="150000"/>
              </a:lnSpc>
              <a:spcAft>
                <a:spcPts val="800"/>
              </a:spcAft>
              <a:buFont typeface="Wingdings" panose="05000000000000000000" pitchFamily="2" charset="2"/>
              <a:buChar char="Ø"/>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Data Dependency </a:t>
            </a:r>
            <a:r>
              <a:rPr lang="en-GB"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Model accuracy heavily relies on the quality and quantity of the input dataset. Noisy or incomplete data can affect predictions.</a:t>
            </a:r>
          </a:p>
          <a:p>
            <a:pPr>
              <a:lnSpc>
                <a:spcPct val="150000"/>
              </a:lnSpc>
              <a:spcAft>
                <a:spcPts val="800"/>
              </a:spcAft>
              <a:buFont typeface="Wingdings" panose="05000000000000000000" pitchFamily="2" charset="2"/>
              <a:buChar char="Ø"/>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Limited External Factor Integration </a:t>
            </a:r>
            <a:r>
              <a:rPr lang="en-GB"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Factors like promotions, holidays, weather, or sudden market shifts are not considered in the current model.</a:t>
            </a:r>
          </a:p>
          <a:p>
            <a:pPr>
              <a:lnSpc>
                <a:spcPct val="150000"/>
              </a:lnSpc>
              <a:spcAft>
                <a:spcPts val="800"/>
              </a:spcAft>
              <a:buFont typeface="Wingdings" panose="05000000000000000000" pitchFamily="2" charset="2"/>
              <a:buChar char="Ø"/>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Static Dataset </a:t>
            </a:r>
            <a:r>
              <a:rPr lang="en-GB"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The model is trained on historical data and doesn’t continuously learn from new data unless retrained manually.</a:t>
            </a:r>
          </a:p>
        </p:txBody>
      </p:sp>
    </p:spTree>
    <p:extLst>
      <p:ext uri="{BB962C8B-B14F-4D97-AF65-F5344CB8AC3E}">
        <p14:creationId xmlns:p14="http://schemas.microsoft.com/office/powerpoint/2010/main" val="334131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BCAD-7AEE-E395-8FDD-A1226185426B}"/>
              </a:ext>
            </a:extLst>
          </p:cNvPr>
          <p:cNvSpPr>
            <a:spLocks noGrp="1"/>
          </p:cNvSpPr>
          <p:nvPr>
            <p:ph type="title"/>
          </p:nvPr>
        </p:nvSpPr>
        <p:spPr>
          <a:xfrm>
            <a:off x="838200" y="203680"/>
            <a:ext cx="10515600" cy="982864"/>
          </a:xfrm>
        </p:spPr>
        <p:txBody>
          <a:bodyPr>
            <a:normAutofit/>
          </a:bodyPr>
          <a:lstStyle/>
          <a:p>
            <a:pPr algn="ct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Proposed Solution/ Methodology</a:t>
            </a:r>
            <a:endParaRPr lang="en-IN" sz="24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E27B716-4D78-52B5-AEBD-7FA88668049F}"/>
              </a:ext>
            </a:extLst>
          </p:cNvPr>
          <p:cNvSpPr>
            <a:spLocks noGrp="1" noChangeArrowheads="1"/>
          </p:cNvSpPr>
          <p:nvPr>
            <p:ph idx="1"/>
          </p:nvPr>
        </p:nvSpPr>
        <p:spPr bwMode="auto">
          <a:xfrm>
            <a:off x="457200" y="1781582"/>
            <a:ext cx="11299372" cy="423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1. Data Collection &amp; Preprocessing</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Import historical inventory data (e.g., stock levels, sales, product IDs).</a:t>
            </a:r>
          </a:p>
          <a:p>
            <a:pPr marL="0" lvl="0" indent="0">
              <a:lnSpc>
                <a:spcPct val="150000"/>
              </a:lnSpc>
              <a:spcAft>
                <a:spcPts val="800"/>
              </a:spcAft>
              <a:buSzPts val="1000"/>
              <a:buNone/>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Clean, normalize, and handle missing values to prepare for model training.</a:t>
            </a:r>
          </a:p>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 2. Feature Engineering</a:t>
            </a:r>
            <a:endParaRPr lang="en-GB" sz="22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Extract relevant features such as product category, date, past demand, and stock status.</a:t>
            </a:r>
          </a:p>
          <a:p>
            <a:pPr marL="0" lvl="0" indent="0">
              <a:lnSpc>
                <a:spcPct val="150000"/>
              </a:lnSpc>
              <a:spcAft>
                <a:spcPts val="800"/>
              </a:spcAft>
              <a:buSzPts val="1000"/>
              <a:buNone/>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Create new features like moving averages or demand trends if needed</a:t>
            </a: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9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0F6DE-2960-B645-F269-4EF98B9D1ED8}"/>
              </a:ext>
            </a:extLst>
          </p:cNvPr>
          <p:cNvSpPr txBox="1"/>
          <p:nvPr/>
        </p:nvSpPr>
        <p:spPr>
          <a:xfrm>
            <a:off x="386316" y="116957"/>
            <a:ext cx="11419368" cy="7151445"/>
          </a:xfrm>
          <a:prstGeom prst="rect">
            <a:avLst/>
          </a:prstGeom>
          <a:noFill/>
        </p:spPr>
        <p:txBody>
          <a:bodyPr wrap="square" rtlCol="0">
            <a:spAutoFit/>
          </a:bodyPr>
          <a:lstStyle/>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3. Model Selection &amp; Training</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Train supervised ML models (e.g., Linear Regression,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Random Forest) for demand </a:t>
            </a:r>
          </a:p>
          <a:p>
            <a:pPr marL="0" lvl="0" indent="0">
              <a:lnSpc>
                <a:spcPct val="150000"/>
              </a:lnSpc>
              <a:spcAft>
                <a:spcPts val="800"/>
              </a:spcAft>
              <a:buSzPts val="1000"/>
              <a:buNone/>
              <a:tabLst>
                <a:tab pos="457200" algn="l"/>
              </a:tabLst>
            </a:pPr>
            <a:r>
              <a:rPr lang="en-GB" sz="2200" kern="100" dirty="0">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forecasting. Evaluate models using metrics like MAE, RMSE, and R² to select the   best-  performing one.</a:t>
            </a:r>
            <a:endPar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 4. Reorder Point Calculation</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Predict future demand and calculate reorder points based on lead time and safety stock logic.</a:t>
            </a:r>
          </a:p>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 5. Stock In/Out Analysis</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2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periods of stockouts or overstock situations to support better planning.</a:t>
            </a:r>
          </a:p>
          <a:p>
            <a:pPr>
              <a:lnSpc>
                <a:spcPct val="150000"/>
              </a:lnSpc>
              <a:spcAft>
                <a:spcPts val="800"/>
              </a:spcAft>
              <a:buNone/>
            </a:pPr>
            <a:r>
              <a:rPr lang="en-GB" sz="2200" b="1" kern="100" dirty="0">
                <a:effectLst/>
                <a:latin typeface="Times New Roman" panose="02020603050405020304" pitchFamily="18" charset="0"/>
                <a:ea typeface="Calibri" panose="020F0502020204030204" pitchFamily="34" charset="0"/>
                <a:cs typeface="Times New Roman" panose="02020603050405020304" pitchFamily="18" charset="0"/>
              </a:rPr>
              <a:t> 6. Data Visualization</a:t>
            </a:r>
            <a:endParaRPr lang="en-GB"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50000"/>
              </a:lnSpc>
              <a:spcAft>
                <a:spcPts val="800"/>
              </a:spcAft>
              <a:buSzPts val="1000"/>
              <a:tabLst>
                <a:tab pos="457200" algn="l"/>
              </a:tabLst>
            </a:pPr>
            <a:r>
              <a:rPr lang="en-GB" sz="2200" kern="100" dirty="0">
                <a:effectLst/>
                <a:latin typeface="Times New Roman" panose="02020603050405020304" pitchFamily="18" charset="0"/>
                <a:ea typeface="Calibri" panose="020F0502020204030204" pitchFamily="34" charset="0"/>
                <a:cs typeface="Times New Roman" panose="02020603050405020304" pitchFamily="18" charset="0"/>
              </a:rPr>
              <a:t>     Use graphs and dashboards (e.g., bar charts, line plots) to present demand trends, stock levels, and reorder alerts.</a:t>
            </a:r>
          </a:p>
          <a:p>
            <a:pPr>
              <a:lnSpc>
                <a:spcPct val="150000"/>
              </a:lnSpc>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60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TotalTime>
  <Words>724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Aptos Display</vt:lpstr>
      <vt:lpstr>Arial</vt:lpstr>
      <vt:lpstr>Bookman Old Style</vt:lpstr>
      <vt:lpstr>Calibri</vt:lpstr>
      <vt:lpstr>Courier New</vt:lpstr>
      <vt:lpstr>Times New Roman</vt:lpstr>
      <vt:lpstr>Wingdings</vt:lpstr>
      <vt:lpstr>Office Theme</vt:lpstr>
      <vt:lpstr>AI-Driven Inventory Management System for Global Supply Chains</vt:lpstr>
      <vt:lpstr>Abstract</vt:lpstr>
      <vt:lpstr>Introduction</vt:lpstr>
      <vt:lpstr>PowerPoint Presentation</vt:lpstr>
      <vt:lpstr>Related Works/Literature Survey</vt:lpstr>
      <vt:lpstr>PowerPoint Presentation</vt:lpstr>
      <vt:lpstr>Limitations of existing works </vt:lpstr>
      <vt:lpstr> Proposed Solution/ Methodology</vt:lpstr>
      <vt:lpstr>PowerPoint Presentation</vt:lpstr>
      <vt:lpstr>Technology Stack</vt:lpstr>
      <vt:lpstr>Future plan of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dc:creator>
  <cp:lastModifiedBy>SHAIK AYESHA PARVEEN</cp:lastModifiedBy>
  <cp:revision>9</cp:revision>
  <dcterms:created xsi:type="dcterms:W3CDTF">2024-09-13T14:25:46Z</dcterms:created>
  <dcterms:modified xsi:type="dcterms:W3CDTF">2025-04-12T04:32:59Z</dcterms:modified>
</cp:coreProperties>
</file>