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04f41eea4_2_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504f41eea4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ec56345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ec56345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ec56345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ec56345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eb8d983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eb8d983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eb8d9830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eb8d9830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ec56345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ec56345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04f41eea4_2_1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504f41eea4_2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04f41eea4_2_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504f41eea4_2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4f41eea4_2_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504f41eea4_2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04f41eea4_2_1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504f41eea4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eb8d983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eb8d983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ec5634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ec5634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ec56345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ec56345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ec56345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ec56345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ec56345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ec56345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4"/>
          <p:cNvSpPr txBox="1"/>
          <p:nvPr>
            <p:ph idx="1" type="body"/>
          </p:nvPr>
        </p:nvSpPr>
        <p:spPr>
          <a:xfrm>
            <a:off x="493776" y="2976372"/>
            <a:ext cx="4978908" cy="1237786"/>
          </a:xfrm>
          <a:prstGeom prst="rect">
            <a:avLst/>
          </a:prstGeom>
          <a:noFill/>
          <a:ln>
            <a:noFill/>
          </a:ln>
        </p:spPr>
        <p:txBody>
          <a:bodyPr anchorCtr="0" anchor="t" bIns="34275" lIns="0" spcFirstLastPara="1" rIns="68575" wrap="square" tIns="34275">
            <a:noAutofit/>
          </a:bodyPr>
          <a:lstStyle>
            <a:lvl1pPr indent="-228600" lvl="0" marL="457200" algn="l">
              <a:lnSpc>
                <a:spcPct val="130000"/>
              </a:lnSpc>
              <a:spcBef>
                <a:spcPts val="500"/>
              </a:spcBef>
              <a:spcAft>
                <a:spcPts val="0"/>
              </a:spcAft>
              <a:buSzPts val="2500"/>
              <a:buNone/>
              <a:defRPr b="0" i="0" sz="2100">
                <a:solidFill>
                  <a:schemeClr val="lt1"/>
                </a:solidFill>
                <a:latin typeface="Georgia"/>
                <a:ea typeface="Georgia"/>
                <a:cs typeface="Georgia"/>
                <a:sym typeface="Georgia"/>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4"/>
          <p:cNvSpPr txBox="1"/>
          <p:nvPr>
            <p:ph type="ctrTitle"/>
          </p:nvPr>
        </p:nvSpPr>
        <p:spPr>
          <a:xfrm>
            <a:off x="493776" y="1117854"/>
            <a:ext cx="4978908" cy="1789938"/>
          </a:xfrm>
          <a:prstGeom prst="rect">
            <a:avLst/>
          </a:prstGeom>
          <a:noFill/>
          <a:ln>
            <a:noFill/>
          </a:ln>
        </p:spPr>
        <p:txBody>
          <a:bodyPr anchorCtr="0" anchor="b" bIns="34275" lIns="0" spcFirstLastPara="1" rIns="68575" wrap="square" tIns="34275">
            <a:noAutofit/>
          </a:bodyPr>
          <a:lstStyle>
            <a:lvl1pPr lvl="0" algn="l">
              <a:lnSpc>
                <a:spcPct val="96666"/>
              </a:lnSpc>
              <a:spcBef>
                <a:spcPts val="0"/>
              </a:spcBef>
              <a:spcAft>
                <a:spcPts val="0"/>
              </a:spcAft>
              <a:buClr>
                <a:schemeClr val="lt1"/>
              </a:buClr>
              <a:buSzPts val="4500"/>
              <a:buFont typeface="Arial"/>
              <a:buNone/>
              <a:defRPr b="1" i="0" sz="450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University at Buffalo, The State University of New York logo" id="76" name="Google Shape;76;p14"/>
          <p:cNvPicPr preferRelativeResize="0"/>
          <p:nvPr/>
        </p:nvPicPr>
        <p:blipFill rotWithShape="1">
          <a:blip r:embed="rId3">
            <a:alphaModFix/>
          </a:blip>
          <a:srcRect b="0" l="0" r="0" t="0"/>
          <a:stretch/>
        </p:blipFill>
        <p:spPr>
          <a:xfrm>
            <a:off x="495300" y="4530920"/>
            <a:ext cx="3600450" cy="2670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5"/>
          <p:cNvSpPr txBox="1"/>
          <p:nvPr>
            <p:ph type="title"/>
          </p:nvPr>
        </p:nvSpPr>
        <p:spPr>
          <a:xfrm>
            <a:off x="425196" y="1124712"/>
            <a:ext cx="5213604"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5"/>
          <p:cNvSpPr txBox="1"/>
          <p:nvPr>
            <p:ph idx="1" type="body"/>
          </p:nvPr>
        </p:nvSpPr>
        <p:spPr>
          <a:xfrm>
            <a:off x="425196" y="1639062"/>
            <a:ext cx="5213604" cy="2976187"/>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5"/>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81" name="Shape 81"/>
        <p:cNvGrpSpPr/>
        <p:nvPr/>
      </p:nvGrpSpPr>
      <p:grpSpPr>
        <a:xfrm>
          <a:off x="0" y="0"/>
          <a:ext cx="0" cy="0"/>
          <a:chOff x="0" y="0"/>
          <a:chExt cx="0" cy="0"/>
        </a:xfrm>
      </p:grpSpPr>
      <p:sp>
        <p:nvSpPr>
          <p:cNvPr id="82" name="Google Shape;82;p16"/>
          <p:cNvSpPr txBox="1"/>
          <p:nvPr>
            <p:ph type="title"/>
          </p:nvPr>
        </p:nvSpPr>
        <p:spPr>
          <a:xfrm>
            <a:off x="425196" y="1124712"/>
            <a:ext cx="7886700"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6"/>
          <p:cNvSpPr txBox="1"/>
          <p:nvPr>
            <p:ph idx="1" type="body"/>
          </p:nvPr>
        </p:nvSpPr>
        <p:spPr>
          <a:xfrm>
            <a:off x="425196" y="1639062"/>
            <a:ext cx="3375279" cy="2961513"/>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6"/>
          <p:cNvSpPr txBox="1"/>
          <p:nvPr>
            <p:ph idx="2" type="body"/>
          </p:nvPr>
        </p:nvSpPr>
        <p:spPr>
          <a:xfrm>
            <a:off x="4057650" y="1639062"/>
            <a:ext cx="3374136" cy="2962656"/>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6"/>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86" name="Shape 86"/>
        <p:cNvGrpSpPr/>
        <p:nvPr/>
      </p:nvGrpSpPr>
      <p:grpSpPr>
        <a:xfrm>
          <a:off x="0" y="0"/>
          <a:ext cx="0" cy="0"/>
          <a:chOff x="0" y="0"/>
          <a:chExt cx="0" cy="0"/>
        </a:xfrm>
      </p:grpSpPr>
      <p:sp>
        <p:nvSpPr>
          <p:cNvPr id="87" name="Google Shape;87;p17"/>
          <p:cNvSpPr txBox="1"/>
          <p:nvPr>
            <p:ph type="title"/>
          </p:nvPr>
        </p:nvSpPr>
        <p:spPr>
          <a:xfrm>
            <a:off x="425196" y="1124712"/>
            <a:ext cx="5213604"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7"/>
          <p:cNvSpPr txBox="1"/>
          <p:nvPr>
            <p:ph idx="1" type="body"/>
          </p:nvPr>
        </p:nvSpPr>
        <p:spPr>
          <a:xfrm>
            <a:off x="425196" y="1639062"/>
            <a:ext cx="5213604" cy="2976187"/>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7"/>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8"/>
          <p:cNvSpPr txBox="1"/>
          <p:nvPr>
            <p:ph type="ctrTitle"/>
          </p:nvPr>
        </p:nvSpPr>
        <p:spPr>
          <a:xfrm>
            <a:off x="493776" y="1117997"/>
            <a:ext cx="4978908" cy="1790700"/>
          </a:xfrm>
          <a:prstGeom prst="rect">
            <a:avLst/>
          </a:prstGeom>
          <a:noFill/>
          <a:ln>
            <a:noFill/>
          </a:ln>
        </p:spPr>
        <p:txBody>
          <a:bodyPr anchorCtr="0" anchor="b" bIns="34275" lIns="0" spcFirstLastPara="1" rIns="68575" wrap="square" tIns="34275">
            <a:noAutofit/>
          </a:bodyPr>
          <a:lstStyle>
            <a:lvl1pPr lvl="0" algn="l">
              <a:lnSpc>
                <a:spcPct val="96666"/>
              </a:lnSpc>
              <a:spcBef>
                <a:spcPts val="0"/>
              </a:spcBef>
              <a:spcAft>
                <a:spcPts val="0"/>
              </a:spcAft>
              <a:buClr>
                <a:schemeClr val="lt1"/>
              </a:buClr>
              <a:buSzPts val="4500"/>
              <a:buFont typeface="Arial"/>
              <a:buNone/>
              <a:defRPr b="1" i="0" sz="450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8"/>
          <p:cNvSpPr txBox="1"/>
          <p:nvPr>
            <p:ph idx="1" type="subTitle"/>
          </p:nvPr>
        </p:nvSpPr>
        <p:spPr>
          <a:xfrm>
            <a:off x="493776" y="2977753"/>
            <a:ext cx="4978908" cy="1659732"/>
          </a:xfrm>
          <a:prstGeom prst="rect">
            <a:avLst/>
          </a:prstGeom>
          <a:noFill/>
          <a:ln>
            <a:noFill/>
          </a:ln>
        </p:spPr>
        <p:txBody>
          <a:bodyPr anchorCtr="0" anchor="t" bIns="34275" lIns="0" spcFirstLastPara="1" rIns="68575" wrap="square" tIns="34275">
            <a:noAutofit/>
          </a:bodyPr>
          <a:lstStyle>
            <a:lvl1pPr lvl="0" algn="l">
              <a:lnSpc>
                <a:spcPct val="130000"/>
              </a:lnSpc>
              <a:spcBef>
                <a:spcPts val="500"/>
              </a:spcBef>
              <a:spcAft>
                <a:spcPts val="0"/>
              </a:spcAft>
              <a:buSzPts val="2500"/>
              <a:buNone/>
              <a:defRPr b="0" sz="2100">
                <a:solidFill>
                  <a:schemeClr val="lt1"/>
                </a:solidFill>
                <a:latin typeface="Georgia"/>
                <a:ea typeface="Georgia"/>
                <a:cs typeface="Georgia"/>
                <a:sym typeface="Georgia"/>
              </a:defRPr>
            </a:lvl1pPr>
            <a:lvl2pPr lvl="1" algn="ctr">
              <a:lnSpc>
                <a:spcPct val="130000"/>
              </a:lnSpc>
              <a:spcBef>
                <a:spcPts val="500"/>
              </a:spcBef>
              <a:spcAft>
                <a:spcPts val="0"/>
              </a:spcAft>
              <a:buSzPts val="1800"/>
              <a:buNone/>
              <a:defRPr sz="1500"/>
            </a:lvl2pPr>
            <a:lvl3pPr lvl="2" algn="ctr">
              <a:lnSpc>
                <a:spcPct val="130000"/>
              </a:lnSpc>
              <a:spcBef>
                <a:spcPts val="500"/>
              </a:spcBef>
              <a:spcAft>
                <a:spcPts val="0"/>
              </a:spcAft>
              <a:buSzPts val="1600"/>
              <a:buNone/>
              <a:defRPr sz="1400"/>
            </a:lvl3pPr>
            <a:lvl4pPr lvl="3" algn="ctr">
              <a:lnSpc>
                <a:spcPct val="130000"/>
              </a:lnSpc>
              <a:spcBef>
                <a:spcPts val="500"/>
              </a:spcBef>
              <a:spcAft>
                <a:spcPts val="0"/>
              </a:spcAft>
              <a:buSzPts val="1400"/>
              <a:buNone/>
              <a:defRPr sz="1200"/>
            </a:lvl4pPr>
            <a:lvl5pPr lvl="4" algn="ctr">
              <a:lnSpc>
                <a:spcPct val="130000"/>
              </a:lnSpc>
              <a:spcBef>
                <a:spcPts val="500"/>
              </a:spcBef>
              <a:spcAft>
                <a:spcPts val="0"/>
              </a:spcAft>
              <a:buSzPts val="14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descr="University at Buffalo, The State University of New York logo" id="93" name="Google Shape;93;p18"/>
          <p:cNvPicPr preferRelativeResize="0"/>
          <p:nvPr/>
        </p:nvPicPr>
        <p:blipFill rotWithShape="1">
          <a:blip r:embed="rId3">
            <a:alphaModFix/>
          </a:blip>
          <a:srcRect b="0" l="0" r="0" t="0"/>
          <a:stretch/>
        </p:blipFill>
        <p:spPr>
          <a:xfrm>
            <a:off x="266700" y="240860"/>
            <a:ext cx="3600450" cy="2670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25196" y="1124712"/>
            <a:ext cx="7886700"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 type="body"/>
          </p:nvPr>
        </p:nvSpPr>
        <p:spPr>
          <a:xfrm>
            <a:off x="425196" y="1639062"/>
            <a:ext cx="3854196" cy="294894"/>
          </a:xfrm>
          <a:prstGeom prst="rect">
            <a:avLst/>
          </a:prstGeom>
          <a:noFill/>
          <a:ln>
            <a:noFill/>
          </a:ln>
        </p:spPr>
        <p:txBody>
          <a:bodyPr anchorCtr="0" anchor="t" bIns="34275" lIns="68575" spcFirstLastPara="1" rIns="68575" wrap="square" tIns="34275">
            <a:spAutoFit/>
          </a:bodyPr>
          <a:lstStyle>
            <a:lvl1pPr indent="-228600" lvl="0" marL="457200" algn="l">
              <a:lnSpc>
                <a:spcPct val="130000"/>
              </a:lnSpc>
              <a:spcBef>
                <a:spcPts val="500"/>
              </a:spcBef>
              <a:spcAft>
                <a:spcPts val="0"/>
              </a:spcAft>
              <a:buSzPts val="1400"/>
              <a:buNone/>
              <a:defRPr b="1" sz="1200" cap="none">
                <a:solidFill>
                  <a:schemeClr val="dk2"/>
                </a:solidFill>
              </a:defRPr>
            </a:lvl1pPr>
            <a:lvl2pPr indent="-228600" lvl="1" marL="914400" algn="l">
              <a:lnSpc>
                <a:spcPct val="130000"/>
              </a:lnSpc>
              <a:spcBef>
                <a:spcPts val="500"/>
              </a:spcBef>
              <a:spcAft>
                <a:spcPts val="0"/>
              </a:spcAft>
              <a:buSzPts val="1800"/>
              <a:buNone/>
              <a:defRPr b="1" sz="1500"/>
            </a:lvl2pPr>
            <a:lvl3pPr indent="-228600" lvl="2" marL="1371600" algn="l">
              <a:lnSpc>
                <a:spcPct val="130000"/>
              </a:lnSpc>
              <a:spcBef>
                <a:spcPts val="500"/>
              </a:spcBef>
              <a:spcAft>
                <a:spcPts val="0"/>
              </a:spcAft>
              <a:buSzPts val="1600"/>
              <a:buNone/>
              <a:defRPr b="1" sz="1400"/>
            </a:lvl3pPr>
            <a:lvl4pPr indent="-228600" lvl="3" marL="1828800" algn="l">
              <a:lnSpc>
                <a:spcPct val="130000"/>
              </a:lnSpc>
              <a:spcBef>
                <a:spcPts val="500"/>
              </a:spcBef>
              <a:spcAft>
                <a:spcPts val="0"/>
              </a:spcAft>
              <a:buSzPts val="1400"/>
              <a:buNone/>
              <a:defRPr b="1" sz="1200"/>
            </a:lvl4pPr>
            <a:lvl5pPr indent="-228600" lvl="4" marL="2286000" algn="l">
              <a:lnSpc>
                <a:spcPct val="130000"/>
              </a:lnSpc>
              <a:spcBef>
                <a:spcPts val="500"/>
              </a:spcBef>
              <a:spcAft>
                <a:spcPts val="0"/>
              </a:spcAft>
              <a:buSzPts val="14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19"/>
          <p:cNvSpPr txBox="1"/>
          <p:nvPr>
            <p:ph idx="2" type="body"/>
          </p:nvPr>
        </p:nvSpPr>
        <p:spPr>
          <a:xfrm>
            <a:off x="425196" y="1945005"/>
            <a:ext cx="3855386" cy="2651808"/>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Clr>
                <a:schemeClr val="dk2"/>
              </a:buClr>
              <a:buSzPts val="1600"/>
              <a:buFont typeface="Arial"/>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9"/>
          <p:cNvSpPr txBox="1"/>
          <p:nvPr>
            <p:ph idx="3" type="body"/>
          </p:nvPr>
        </p:nvSpPr>
        <p:spPr>
          <a:xfrm>
            <a:off x="4629150" y="1639062"/>
            <a:ext cx="3854196" cy="296235"/>
          </a:xfrm>
          <a:prstGeom prst="rect">
            <a:avLst/>
          </a:prstGeom>
          <a:noFill/>
          <a:ln>
            <a:noFill/>
          </a:ln>
        </p:spPr>
        <p:txBody>
          <a:bodyPr anchorCtr="0" anchor="t" bIns="34275" lIns="68575" spcFirstLastPara="1" rIns="68575" wrap="square" tIns="34275">
            <a:spAutoFit/>
          </a:bodyPr>
          <a:lstStyle>
            <a:lvl1pPr indent="-228600" lvl="0" marL="457200" algn="l">
              <a:lnSpc>
                <a:spcPct val="130000"/>
              </a:lnSpc>
              <a:spcBef>
                <a:spcPts val="500"/>
              </a:spcBef>
              <a:spcAft>
                <a:spcPts val="0"/>
              </a:spcAft>
              <a:buSzPts val="1400"/>
              <a:buNone/>
              <a:defRPr b="1" sz="1200" cap="none">
                <a:solidFill>
                  <a:schemeClr val="dk2"/>
                </a:solidFill>
              </a:defRPr>
            </a:lvl1pPr>
            <a:lvl2pPr indent="-228600" lvl="1" marL="914400" algn="l">
              <a:lnSpc>
                <a:spcPct val="130000"/>
              </a:lnSpc>
              <a:spcBef>
                <a:spcPts val="500"/>
              </a:spcBef>
              <a:spcAft>
                <a:spcPts val="0"/>
              </a:spcAft>
              <a:buSzPts val="1800"/>
              <a:buNone/>
              <a:defRPr b="1" sz="1500"/>
            </a:lvl2pPr>
            <a:lvl3pPr indent="-228600" lvl="2" marL="1371600" algn="l">
              <a:lnSpc>
                <a:spcPct val="130000"/>
              </a:lnSpc>
              <a:spcBef>
                <a:spcPts val="500"/>
              </a:spcBef>
              <a:spcAft>
                <a:spcPts val="0"/>
              </a:spcAft>
              <a:buSzPts val="1600"/>
              <a:buNone/>
              <a:defRPr b="1" sz="1400"/>
            </a:lvl3pPr>
            <a:lvl4pPr indent="-228600" lvl="3" marL="1828800" algn="l">
              <a:lnSpc>
                <a:spcPct val="130000"/>
              </a:lnSpc>
              <a:spcBef>
                <a:spcPts val="500"/>
              </a:spcBef>
              <a:spcAft>
                <a:spcPts val="0"/>
              </a:spcAft>
              <a:buSzPts val="1400"/>
              <a:buNone/>
              <a:defRPr b="1" sz="1200"/>
            </a:lvl4pPr>
            <a:lvl5pPr indent="-228600" lvl="4" marL="2286000" algn="l">
              <a:lnSpc>
                <a:spcPct val="130000"/>
              </a:lnSpc>
              <a:spcBef>
                <a:spcPts val="500"/>
              </a:spcBef>
              <a:spcAft>
                <a:spcPts val="0"/>
              </a:spcAft>
              <a:buSzPts val="14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9" name="Google Shape;99;p19"/>
          <p:cNvSpPr txBox="1"/>
          <p:nvPr>
            <p:ph idx="4" type="body"/>
          </p:nvPr>
        </p:nvSpPr>
        <p:spPr>
          <a:xfrm>
            <a:off x="4629150" y="1943100"/>
            <a:ext cx="3854196" cy="2654046"/>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Clr>
                <a:schemeClr val="dk2"/>
              </a:buClr>
              <a:buSzPts val="1600"/>
              <a:buFont typeface="Arial"/>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9"/>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0"/>
          <p:cNvSpPr txBox="1"/>
          <p:nvPr>
            <p:ph type="title"/>
          </p:nvPr>
        </p:nvSpPr>
        <p:spPr>
          <a:xfrm>
            <a:off x="425196" y="1124712"/>
            <a:ext cx="7886700"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0"/>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106" name="Shape 106"/>
        <p:cNvGrpSpPr/>
        <p:nvPr/>
      </p:nvGrpSpPr>
      <p:grpSpPr>
        <a:xfrm>
          <a:off x="0" y="0"/>
          <a:ext cx="0" cy="0"/>
          <a:chOff x="0" y="0"/>
          <a:chExt cx="0" cy="0"/>
        </a:xfrm>
      </p:grpSpPr>
      <p:sp>
        <p:nvSpPr>
          <p:cNvPr id="107" name="Google Shape;107;p22"/>
          <p:cNvSpPr/>
          <p:nvPr>
            <p:ph idx="2" type="pic"/>
          </p:nvPr>
        </p:nvSpPr>
        <p:spPr>
          <a:xfrm>
            <a:off x="3823925" y="695325"/>
            <a:ext cx="5320076" cy="4448175"/>
          </a:xfrm>
          <a:prstGeom prst="rect">
            <a:avLst/>
          </a:prstGeom>
          <a:solidFill>
            <a:srgbClr val="BFBFBF"/>
          </a:solidFill>
          <a:ln>
            <a:noFill/>
          </a:ln>
        </p:spPr>
      </p:sp>
      <p:sp>
        <p:nvSpPr>
          <p:cNvPr id="108" name="Google Shape;108;p22"/>
          <p:cNvSpPr txBox="1"/>
          <p:nvPr>
            <p:ph type="title"/>
          </p:nvPr>
        </p:nvSpPr>
        <p:spPr>
          <a:xfrm>
            <a:off x="425196" y="1124712"/>
            <a:ext cx="3186684"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txBox="1"/>
          <p:nvPr>
            <p:ph idx="1" type="body"/>
          </p:nvPr>
        </p:nvSpPr>
        <p:spPr>
          <a:xfrm>
            <a:off x="425196" y="1639062"/>
            <a:ext cx="3186684" cy="2976187"/>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111" name="Shape 111"/>
        <p:cNvGrpSpPr/>
        <p:nvPr/>
      </p:nvGrpSpPr>
      <p:grpSpPr>
        <a:xfrm>
          <a:off x="0" y="0"/>
          <a:ext cx="0" cy="0"/>
          <a:chOff x="0" y="0"/>
          <a:chExt cx="0" cy="0"/>
        </a:xfrm>
      </p:grpSpPr>
      <p:sp>
        <p:nvSpPr>
          <p:cNvPr id="112" name="Google Shape;112;p23"/>
          <p:cNvSpPr txBox="1"/>
          <p:nvPr>
            <p:ph type="title"/>
          </p:nvPr>
        </p:nvSpPr>
        <p:spPr>
          <a:xfrm>
            <a:off x="425196" y="1124712"/>
            <a:ext cx="3186684"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23"/>
          <p:cNvSpPr txBox="1"/>
          <p:nvPr>
            <p:ph idx="1" type="body"/>
          </p:nvPr>
        </p:nvSpPr>
        <p:spPr>
          <a:xfrm>
            <a:off x="425196" y="1639062"/>
            <a:ext cx="3186684" cy="2976187"/>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23"/>
          <p:cNvSpPr/>
          <p:nvPr>
            <p:ph idx="2" type="pic"/>
          </p:nvPr>
        </p:nvSpPr>
        <p:spPr>
          <a:xfrm>
            <a:off x="3835973" y="701040"/>
            <a:ext cx="5308027" cy="2298509"/>
          </a:xfrm>
          <a:prstGeom prst="rect">
            <a:avLst/>
          </a:prstGeom>
          <a:solidFill>
            <a:srgbClr val="BFBFBF"/>
          </a:solidFill>
          <a:ln cap="flat" cmpd="sng" w="9525">
            <a:solidFill>
              <a:schemeClr val="lt1"/>
            </a:solidFill>
            <a:prstDash val="solid"/>
            <a:round/>
            <a:headEnd len="sm" w="sm" type="none"/>
            <a:tailEnd len="sm" w="sm" type="none"/>
          </a:ln>
        </p:spPr>
      </p:sp>
      <p:sp>
        <p:nvSpPr>
          <p:cNvPr id="115" name="Google Shape;115;p23"/>
          <p:cNvSpPr/>
          <p:nvPr>
            <p:ph idx="3" type="pic"/>
          </p:nvPr>
        </p:nvSpPr>
        <p:spPr>
          <a:xfrm>
            <a:off x="3835973" y="2998722"/>
            <a:ext cx="2701892" cy="2143125"/>
          </a:xfrm>
          <a:prstGeom prst="rect">
            <a:avLst/>
          </a:prstGeom>
          <a:solidFill>
            <a:srgbClr val="BFBFBF"/>
          </a:solidFill>
          <a:ln cap="flat" cmpd="sng" w="9525">
            <a:solidFill>
              <a:schemeClr val="lt1"/>
            </a:solidFill>
            <a:prstDash val="solid"/>
            <a:round/>
            <a:headEnd len="sm" w="sm" type="none"/>
            <a:tailEnd len="sm" w="sm" type="none"/>
          </a:ln>
        </p:spPr>
      </p:sp>
      <p:sp>
        <p:nvSpPr>
          <p:cNvPr id="116" name="Google Shape;116;p23"/>
          <p:cNvSpPr/>
          <p:nvPr>
            <p:ph idx="4" type="pic"/>
          </p:nvPr>
        </p:nvSpPr>
        <p:spPr>
          <a:xfrm>
            <a:off x="6525817" y="2998722"/>
            <a:ext cx="2618184" cy="2143125"/>
          </a:xfrm>
          <a:prstGeom prst="rect">
            <a:avLst/>
          </a:prstGeom>
          <a:solidFill>
            <a:srgbClr val="BFBFBF"/>
          </a:solidFill>
          <a:ln cap="flat" cmpd="sng" w="9525">
            <a:solidFill>
              <a:schemeClr val="lt1"/>
            </a:solidFill>
            <a:prstDash val="solid"/>
            <a:round/>
            <a:headEnd len="sm" w="sm" type="none"/>
            <a:tailEnd len="sm" w="sm" type="none"/>
          </a:ln>
        </p:spPr>
      </p:sp>
      <p:sp>
        <p:nvSpPr>
          <p:cNvPr id="117" name="Google Shape;117;p23"/>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118" name="Shape 118"/>
        <p:cNvGrpSpPr/>
        <p:nvPr/>
      </p:nvGrpSpPr>
      <p:grpSpPr>
        <a:xfrm>
          <a:off x="0" y="0"/>
          <a:ext cx="0" cy="0"/>
          <a:chOff x="0" y="0"/>
          <a:chExt cx="0" cy="0"/>
        </a:xfrm>
      </p:grpSpPr>
      <p:sp>
        <p:nvSpPr>
          <p:cNvPr id="119" name="Google Shape;119;p24"/>
          <p:cNvSpPr txBox="1"/>
          <p:nvPr>
            <p:ph type="title"/>
          </p:nvPr>
        </p:nvSpPr>
        <p:spPr>
          <a:xfrm>
            <a:off x="425196" y="1124712"/>
            <a:ext cx="7886700"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4"/>
          <p:cNvSpPr/>
          <p:nvPr>
            <p:ph idx="2" type="pic"/>
          </p:nvPr>
        </p:nvSpPr>
        <p:spPr>
          <a:xfrm>
            <a:off x="0" y="695325"/>
            <a:ext cx="9144000" cy="4448175"/>
          </a:xfrm>
          <a:prstGeom prst="rect">
            <a:avLst/>
          </a:prstGeom>
          <a:solidFill>
            <a:srgbClr val="BFBFBF"/>
          </a:solidFill>
          <a:ln>
            <a:noFill/>
          </a:ln>
        </p:spPr>
      </p:sp>
      <p:sp>
        <p:nvSpPr>
          <p:cNvPr id="121" name="Google Shape;121;p24"/>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122" name="Shape 122"/>
        <p:cNvGrpSpPr/>
        <p:nvPr/>
      </p:nvGrpSpPr>
      <p:grpSpPr>
        <a:xfrm>
          <a:off x="0" y="0"/>
          <a:ext cx="0" cy="0"/>
          <a:chOff x="0" y="0"/>
          <a:chExt cx="0" cy="0"/>
        </a:xfrm>
      </p:grpSpPr>
      <p:sp>
        <p:nvSpPr>
          <p:cNvPr id="123" name="Google Shape;123;p25"/>
          <p:cNvSpPr txBox="1"/>
          <p:nvPr>
            <p:ph type="title"/>
          </p:nvPr>
        </p:nvSpPr>
        <p:spPr>
          <a:xfrm>
            <a:off x="425196" y="1124712"/>
            <a:ext cx="3186684" cy="443198"/>
          </a:xfrm>
          <a:prstGeom prst="rect">
            <a:avLst/>
          </a:prstGeom>
          <a:noFill/>
          <a:ln>
            <a:noFill/>
          </a:ln>
        </p:spPr>
        <p:txBody>
          <a:bodyPr anchorCtr="0" anchor="b" bIns="34275" lIns="68575" spcFirstLastPara="1" rIns="68575" wrap="square" tIns="34275">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5"/>
          <p:cNvSpPr txBox="1"/>
          <p:nvPr>
            <p:ph idx="1" type="body"/>
          </p:nvPr>
        </p:nvSpPr>
        <p:spPr>
          <a:xfrm>
            <a:off x="425196" y="1639062"/>
            <a:ext cx="3186684" cy="2976187"/>
          </a:xfrm>
          <a:prstGeom prst="rect">
            <a:avLst/>
          </a:prstGeom>
          <a:noFill/>
          <a:ln>
            <a:noFill/>
          </a:ln>
        </p:spPr>
        <p:txBody>
          <a:bodyPr anchorCtr="0" anchor="t" bIns="34275" lIns="68575" spcFirstLastPara="1" rIns="68575" wrap="square" tIns="34275">
            <a:noAutofit/>
          </a:bodyPr>
          <a:lstStyle>
            <a:lvl1pPr indent="-330200" lvl="0" marL="457200" algn="l">
              <a:lnSpc>
                <a:spcPct val="130000"/>
              </a:lnSpc>
              <a:spcBef>
                <a:spcPts val="500"/>
              </a:spcBef>
              <a:spcAft>
                <a:spcPts val="0"/>
              </a:spcAft>
              <a:buSzPts val="1600"/>
              <a:buChar char="•"/>
              <a:defRPr/>
            </a:lvl1pPr>
            <a:lvl2pPr indent="-330200" lvl="1" marL="914400" algn="l">
              <a:lnSpc>
                <a:spcPct val="130000"/>
              </a:lnSpc>
              <a:spcBef>
                <a:spcPts val="500"/>
              </a:spcBef>
              <a:spcAft>
                <a:spcPts val="0"/>
              </a:spcAft>
              <a:buSzPts val="1600"/>
              <a:buChar char="-"/>
              <a:defRPr/>
            </a:lvl2pPr>
            <a:lvl3pPr indent="-330200" lvl="2" marL="1371600" algn="l">
              <a:lnSpc>
                <a:spcPct val="130000"/>
              </a:lnSpc>
              <a:spcBef>
                <a:spcPts val="500"/>
              </a:spcBef>
              <a:spcAft>
                <a:spcPts val="0"/>
              </a:spcAft>
              <a:buSzPts val="1600"/>
              <a:buChar char="-"/>
              <a:defRPr/>
            </a:lvl3pPr>
            <a:lvl4pPr indent="-330200" lvl="3" marL="1828800" algn="l">
              <a:lnSpc>
                <a:spcPct val="130000"/>
              </a:lnSpc>
              <a:spcBef>
                <a:spcPts val="500"/>
              </a:spcBef>
              <a:spcAft>
                <a:spcPts val="0"/>
              </a:spcAft>
              <a:buSzPts val="1600"/>
              <a:buChar char="-"/>
              <a:defRPr/>
            </a:lvl4pPr>
            <a:lvl5pPr indent="-330200" lvl="4" marL="2286000" algn="l">
              <a:lnSpc>
                <a:spcPct val="130000"/>
              </a:lnSpc>
              <a:spcBef>
                <a:spcPts val="500"/>
              </a:spcBef>
              <a:spcAft>
                <a:spcPts val="0"/>
              </a:spcAft>
              <a:buSzPts val="16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5"/>
          <p:cNvSpPr/>
          <p:nvPr>
            <p:ph idx="2" type="chart"/>
          </p:nvPr>
        </p:nvSpPr>
        <p:spPr>
          <a:xfrm>
            <a:off x="3871451" y="1482214"/>
            <a:ext cx="4743864" cy="2975487"/>
          </a:xfrm>
          <a:prstGeom prst="rect">
            <a:avLst/>
          </a:prstGeom>
          <a:solidFill>
            <a:srgbClr val="BFBFBF"/>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2pPr>
            <a:lvl3pPr lvl="2"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3pPr>
            <a:lvl4pPr lvl="3"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4pPr>
            <a:lvl5pPr lvl="4"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6" name="Google Shape;126;p25"/>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8.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3.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425196" y="1124712"/>
            <a:ext cx="7886700" cy="443198"/>
          </a:xfrm>
          <a:prstGeom prst="rect">
            <a:avLst/>
          </a:prstGeom>
          <a:noFill/>
          <a:ln>
            <a:noFill/>
          </a:ln>
        </p:spPr>
        <p:txBody>
          <a:bodyPr anchorCtr="0" anchor="b" bIns="34275" lIns="68575" spcFirstLastPara="1" rIns="68575" wrap="square" tIns="34275">
            <a:spAutoFit/>
          </a:bodyPr>
          <a:lstStyle>
            <a:lvl1pPr lvl="0" marR="0" rtl="0" algn="l">
              <a:lnSpc>
                <a:spcPct val="90000"/>
              </a:lnSpc>
              <a:spcBef>
                <a:spcPts val="0"/>
              </a:spcBef>
              <a:spcAft>
                <a:spcPts val="0"/>
              </a:spcAft>
              <a:buClr>
                <a:schemeClr val="dk2"/>
              </a:buClr>
              <a:buSzPts val="2700"/>
              <a:buFont typeface="Georgia"/>
              <a:buNone/>
              <a:defRPr b="0" i="0" sz="2700" u="none" cap="none" strike="noStrike">
                <a:solidFill>
                  <a:schemeClr val="dk2"/>
                </a:solidFill>
                <a:latin typeface="Georgia"/>
                <a:ea typeface="Georgia"/>
                <a:cs typeface="Georgia"/>
                <a:sym typeface="Georg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0" name="Google Shape;70;p13"/>
          <p:cNvSpPr txBox="1"/>
          <p:nvPr>
            <p:ph idx="1" type="body"/>
          </p:nvPr>
        </p:nvSpPr>
        <p:spPr>
          <a:xfrm>
            <a:off x="425196" y="1639062"/>
            <a:ext cx="7886700" cy="2976187"/>
          </a:xfrm>
          <a:prstGeom prst="rect">
            <a:avLst/>
          </a:prstGeom>
          <a:noFill/>
          <a:ln>
            <a:noFill/>
          </a:ln>
        </p:spPr>
        <p:txBody>
          <a:bodyPr anchorCtr="0" anchor="t" bIns="34275" lIns="68575" spcFirstLastPara="1" rIns="68575" wrap="square" tIns="34275">
            <a:noAutofit/>
          </a:bodyPr>
          <a:lstStyle>
            <a:lvl1pPr indent="-330200" lvl="0" marL="457200" marR="0" rtl="0" algn="l">
              <a:lnSpc>
                <a:spcPct val="130000"/>
              </a:lnSpc>
              <a:spcBef>
                <a:spcPts val="500"/>
              </a:spcBef>
              <a:spcAft>
                <a:spcPts val="0"/>
              </a:spcAft>
              <a:buClr>
                <a:schemeClr val="dk2"/>
              </a:buClr>
              <a:buSzPts val="1600"/>
              <a:buFont typeface="Arial"/>
              <a:buChar char="•"/>
              <a:defRPr b="0" i="0" sz="1400" u="none" cap="none" strike="noStrike">
                <a:solidFill>
                  <a:schemeClr val="dk1"/>
                </a:solidFill>
                <a:latin typeface="Arial"/>
                <a:ea typeface="Arial"/>
                <a:cs typeface="Arial"/>
                <a:sym typeface="Arial"/>
              </a:defRPr>
            </a:lvl1pPr>
            <a:lvl2pPr indent="-330200" lvl="1" marL="914400"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2pPr>
            <a:lvl3pPr indent="-330200" lvl="2" marL="1371600"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3pPr>
            <a:lvl4pPr indent="-330200" lvl="3" marL="1828800"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4pPr>
            <a:lvl5pPr indent="-330200" lvl="4" marL="2286000" marR="0" rtl="0" algn="l">
              <a:lnSpc>
                <a:spcPct val="130000"/>
              </a:lnSpc>
              <a:spcBef>
                <a:spcPts val="500"/>
              </a:spcBef>
              <a:spcAft>
                <a:spcPts val="0"/>
              </a:spcAft>
              <a:buClr>
                <a:schemeClr val="dk2"/>
              </a:buClr>
              <a:buSzPts val="1600"/>
              <a:buFont typeface="NTR"/>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descr="University at Buffalo, The State University of New York logo" id="71" name="Google Shape;71;p13"/>
          <p:cNvPicPr preferRelativeResize="0"/>
          <p:nvPr/>
        </p:nvPicPr>
        <p:blipFill rotWithShape="1">
          <a:blip r:embed="rId2">
            <a:alphaModFix/>
          </a:blip>
          <a:srcRect b="0" l="0" r="0" t="0"/>
          <a:stretch/>
        </p:blipFill>
        <p:spPr>
          <a:xfrm>
            <a:off x="266700" y="240860"/>
            <a:ext cx="3600450" cy="267022"/>
          </a:xfrm>
          <a:prstGeom prst="rect">
            <a:avLst/>
          </a:prstGeom>
          <a:noFill/>
          <a:ln>
            <a:noFill/>
          </a:ln>
        </p:spPr>
      </p:pic>
      <p:sp>
        <p:nvSpPr>
          <p:cNvPr id="72" name="Google Shape;72;p13"/>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493775" y="603504"/>
            <a:ext cx="4978908" cy="1789938"/>
          </a:xfrm>
          <a:prstGeom prst="rect">
            <a:avLst/>
          </a:prstGeom>
          <a:noFill/>
          <a:ln>
            <a:noFill/>
          </a:ln>
        </p:spPr>
        <p:txBody>
          <a:bodyPr anchorCtr="0" anchor="b" bIns="34275" lIns="0" spcFirstLastPara="1" rIns="68575" wrap="square" tIns="34275">
            <a:noAutofit/>
          </a:bodyPr>
          <a:lstStyle/>
          <a:p>
            <a:pPr indent="0" lvl="0" marL="0" rtl="0" algn="l">
              <a:lnSpc>
                <a:spcPct val="96666"/>
              </a:lnSpc>
              <a:spcBef>
                <a:spcPts val="0"/>
              </a:spcBef>
              <a:spcAft>
                <a:spcPts val="0"/>
              </a:spcAft>
              <a:buClr>
                <a:schemeClr val="lt1"/>
              </a:buClr>
              <a:buSzPts val="4500"/>
              <a:buFont typeface="Arial"/>
              <a:buNone/>
            </a:pPr>
            <a:r>
              <a:rPr lang="en"/>
              <a:t>TRANSFORMERS FOR NLP</a:t>
            </a:r>
            <a:endParaRPr/>
          </a:p>
        </p:txBody>
      </p:sp>
      <p:sp>
        <p:nvSpPr>
          <p:cNvPr id="132" name="Google Shape;132;p26"/>
          <p:cNvSpPr txBox="1"/>
          <p:nvPr>
            <p:ph idx="1" type="body"/>
          </p:nvPr>
        </p:nvSpPr>
        <p:spPr>
          <a:xfrm>
            <a:off x="493775" y="2393442"/>
            <a:ext cx="3553936" cy="1237786"/>
          </a:xfrm>
          <a:prstGeom prst="rect">
            <a:avLst/>
          </a:prstGeom>
          <a:noFill/>
          <a:ln>
            <a:noFill/>
          </a:ln>
        </p:spPr>
        <p:txBody>
          <a:bodyPr anchorCtr="0" anchor="t" bIns="34275" lIns="0" spcFirstLastPara="1" rIns="68575" wrap="square" tIns="34275">
            <a:noAutofit/>
          </a:bodyPr>
          <a:lstStyle/>
          <a:p>
            <a:pPr indent="0" lvl="0" marL="0" rtl="0" algn="l">
              <a:lnSpc>
                <a:spcPct val="130000"/>
              </a:lnSpc>
              <a:spcBef>
                <a:spcPts val="0"/>
              </a:spcBef>
              <a:spcAft>
                <a:spcPts val="0"/>
              </a:spcAft>
              <a:buSzPts val="2500"/>
              <a:buNone/>
            </a:pPr>
            <a:r>
              <a:rPr lang="en"/>
              <a:t>BookWise </a:t>
            </a:r>
            <a:endParaRPr/>
          </a:p>
          <a:p>
            <a:pPr indent="0" lvl="0" marL="0" rtl="0" algn="l">
              <a:lnSpc>
                <a:spcPct val="130000"/>
              </a:lnSpc>
              <a:spcBef>
                <a:spcPts val="500"/>
              </a:spcBef>
              <a:spcAft>
                <a:spcPts val="0"/>
              </a:spcAft>
              <a:buSzPts val="1800"/>
              <a:buNone/>
            </a:pPr>
            <a:r>
              <a:rPr lang="en" sz="1500"/>
              <a:t>NLP powered Subject Matter Expert</a:t>
            </a:r>
            <a:endParaRPr/>
          </a:p>
        </p:txBody>
      </p:sp>
      <p:sp>
        <p:nvSpPr>
          <p:cNvPr id="133" name="Google Shape;133;p26"/>
          <p:cNvSpPr txBox="1"/>
          <p:nvPr/>
        </p:nvSpPr>
        <p:spPr>
          <a:xfrm>
            <a:off x="493775" y="4025646"/>
            <a:ext cx="3717932" cy="348068"/>
          </a:xfrm>
          <a:prstGeom prst="rect">
            <a:avLst/>
          </a:prstGeom>
          <a:noFill/>
          <a:ln>
            <a:noFill/>
          </a:ln>
        </p:spPr>
        <p:txBody>
          <a:bodyPr anchorCtr="0" anchor="t" bIns="34275" lIns="0" spcFirstLastPara="1" rIns="68575" wrap="square" tIns="34275">
            <a:noAutofit/>
          </a:bodyPr>
          <a:lstStyle/>
          <a:p>
            <a:pPr indent="0" lvl="0" marL="0" marR="0" rtl="0" algn="l">
              <a:lnSpc>
                <a:spcPct val="130000"/>
              </a:lnSpc>
              <a:spcBef>
                <a:spcPts val="0"/>
              </a:spcBef>
              <a:spcAft>
                <a:spcPts val="0"/>
              </a:spcAft>
              <a:buClr>
                <a:schemeClr val="dk2"/>
              </a:buClr>
              <a:buSzPts val="1400"/>
              <a:buFont typeface="Arial"/>
              <a:buNone/>
            </a:pPr>
            <a:r>
              <a:rPr b="0" i="0" lang="en" sz="1200" u="none" cap="none" strike="noStrike">
                <a:solidFill>
                  <a:schemeClr val="lt1"/>
                </a:solidFill>
                <a:latin typeface="Georgia"/>
                <a:ea typeface="Georgia"/>
                <a:cs typeface="Georgia"/>
                <a:sym typeface="Georgia"/>
              </a:rPr>
              <a:t>By - Naman Khurpia and Ayesha Humaera</a:t>
            </a:r>
            <a:endParaRPr b="0" i="0" sz="1200" u="none" cap="none" strike="noStrike">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425202" y="1124700"/>
            <a:ext cx="72555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How does Sentence Similarity work?</a:t>
            </a:r>
            <a:endParaRPr/>
          </a:p>
        </p:txBody>
      </p:sp>
      <p:pic>
        <p:nvPicPr>
          <p:cNvPr id="189" name="Google Shape;189;p35"/>
          <p:cNvPicPr preferRelativeResize="0"/>
          <p:nvPr/>
        </p:nvPicPr>
        <p:blipFill rotWithShape="1">
          <a:blip r:embed="rId3">
            <a:alphaModFix/>
          </a:blip>
          <a:srcRect b="28785" l="16414" r="14093" t="12731"/>
          <a:stretch/>
        </p:blipFill>
        <p:spPr>
          <a:xfrm>
            <a:off x="5183125" y="1912775"/>
            <a:ext cx="2596550" cy="2913577"/>
          </a:xfrm>
          <a:prstGeom prst="rect">
            <a:avLst/>
          </a:prstGeom>
          <a:noFill/>
          <a:ln>
            <a:noFill/>
          </a:ln>
        </p:spPr>
      </p:pic>
      <p:pic>
        <p:nvPicPr>
          <p:cNvPr id="190" name="Google Shape;190;p35"/>
          <p:cNvPicPr preferRelativeResize="0"/>
          <p:nvPr/>
        </p:nvPicPr>
        <p:blipFill rotWithShape="1">
          <a:blip r:embed="rId4">
            <a:alphaModFix/>
          </a:blip>
          <a:srcRect b="51511" l="0" r="0" t="10308"/>
          <a:stretch/>
        </p:blipFill>
        <p:spPr>
          <a:xfrm>
            <a:off x="425200" y="1813625"/>
            <a:ext cx="4146801" cy="2111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425202" y="1124700"/>
            <a:ext cx="72555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How does Sentence Similarity work?</a:t>
            </a:r>
            <a:endParaRPr/>
          </a:p>
        </p:txBody>
      </p:sp>
      <p:pic>
        <p:nvPicPr>
          <p:cNvPr id="196" name="Google Shape;196;p36"/>
          <p:cNvPicPr preferRelativeResize="0"/>
          <p:nvPr/>
        </p:nvPicPr>
        <p:blipFill>
          <a:blip r:embed="rId3">
            <a:alphaModFix/>
          </a:blip>
          <a:stretch>
            <a:fillRect/>
          </a:stretch>
        </p:blipFill>
        <p:spPr>
          <a:xfrm>
            <a:off x="425200" y="1760150"/>
            <a:ext cx="8063324" cy="223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425196" y="1124712"/>
            <a:ext cx="52137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Limitations</a:t>
            </a:r>
            <a:endParaRPr/>
          </a:p>
        </p:txBody>
      </p:sp>
      <p:sp>
        <p:nvSpPr>
          <p:cNvPr id="202" name="Google Shape;202;p37"/>
          <p:cNvSpPr txBox="1"/>
          <p:nvPr>
            <p:ph idx="1" type="body"/>
          </p:nvPr>
        </p:nvSpPr>
        <p:spPr>
          <a:xfrm>
            <a:off x="425196" y="2064462"/>
            <a:ext cx="5213700" cy="2976300"/>
          </a:xfrm>
          <a:prstGeom prst="rect">
            <a:avLst/>
          </a:prstGeom>
        </p:spPr>
        <p:txBody>
          <a:bodyPr anchorCtr="0" anchor="t" bIns="34275" lIns="68575" spcFirstLastPara="1" rIns="68575" wrap="square" tIns="34275">
            <a:noAutofit/>
          </a:bodyPr>
          <a:lstStyle/>
          <a:p>
            <a:pPr indent="-330200" lvl="0" marL="457200" rtl="0" algn="l">
              <a:spcBef>
                <a:spcPts val="500"/>
              </a:spcBef>
              <a:spcAft>
                <a:spcPts val="0"/>
              </a:spcAft>
              <a:buSzPts val="1600"/>
              <a:buChar char="•"/>
            </a:pPr>
            <a:r>
              <a:rPr lang="en"/>
              <a:t>Reduced Model Capacity</a:t>
            </a:r>
            <a:endParaRPr/>
          </a:p>
          <a:p>
            <a:pPr indent="-330200" lvl="0" marL="457200" rtl="0" algn="l">
              <a:spcBef>
                <a:spcPts val="0"/>
              </a:spcBef>
              <a:spcAft>
                <a:spcPts val="0"/>
              </a:spcAft>
              <a:buSzPts val="1600"/>
              <a:buChar char="•"/>
            </a:pPr>
            <a:r>
              <a:rPr lang="en"/>
              <a:t>Limited Contextual Understanding</a:t>
            </a:r>
            <a:endParaRPr/>
          </a:p>
          <a:p>
            <a:pPr indent="-330200" lvl="0" marL="457200" rtl="0" algn="l">
              <a:spcBef>
                <a:spcPts val="0"/>
              </a:spcBef>
              <a:spcAft>
                <a:spcPts val="0"/>
              </a:spcAft>
              <a:buSzPts val="1600"/>
              <a:buChar char="•"/>
            </a:pPr>
            <a:r>
              <a:rPr lang="en"/>
              <a:t>Limited Pre-training Data</a:t>
            </a:r>
            <a:endParaRPr/>
          </a:p>
          <a:p>
            <a:pPr indent="-330200" lvl="0" marL="457200" rtl="0" algn="l">
              <a:spcBef>
                <a:spcPts val="0"/>
              </a:spcBef>
              <a:spcAft>
                <a:spcPts val="0"/>
              </a:spcAft>
              <a:buSzPts val="1600"/>
              <a:buChar char="•"/>
            </a:pPr>
            <a:r>
              <a:rPr lang="en"/>
              <a:t>Lack of Fine-Grained Representations</a:t>
            </a:r>
            <a:endParaRPr/>
          </a:p>
          <a:p>
            <a:pPr indent="-330200" lvl="0" marL="457200" rtl="0" algn="l">
              <a:spcBef>
                <a:spcPts val="0"/>
              </a:spcBef>
              <a:spcAft>
                <a:spcPts val="0"/>
              </a:spcAft>
              <a:buSzPts val="1600"/>
              <a:buChar char="•"/>
            </a:pPr>
            <a:r>
              <a:rPr lang="en"/>
              <a:t>Limited Support for Languages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425202" y="873325"/>
            <a:ext cx="7928100" cy="8172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Why is producing a large number of tokens in output a problem in BERT models?</a:t>
            </a:r>
            <a:endParaRPr/>
          </a:p>
        </p:txBody>
      </p:sp>
      <p:sp>
        <p:nvSpPr>
          <p:cNvPr id="208" name="Google Shape;208;p38"/>
          <p:cNvSpPr txBox="1"/>
          <p:nvPr>
            <p:ph idx="1" type="body"/>
          </p:nvPr>
        </p:nvSpPr>
        <p:spPr>
          <a:xfrm>
            <a:off x="425200" y="1784075"/>
            <a:ext cx="8324700" cy="29763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lang="en"/>
              <a:t>In BERT models, there is a limit on the maximum number of tokens that can be input and output due to computational constraints. This limitation arises from two main factors:</a:t>
            </a:r>
            <a:endParaRPr/>
          </a:p>
          <a:p>
            <a:pPr indent="-330200" lvl="0" marL="457200" rtl="0" algn="l">
              <a:spcBef>
                <a:spcPts val="500"/>
              </a:spcBef>
              <a:spcAft>
                <a:spcPts val="0"/>
              </a:spcAft>
              <a:buSzPts val="1600"/>
              <a:buChar char="•"/>
            </a:pPr>
            <a:r>
              <a:rPr lang="en"/>
              <a:t>Memory Constraints</a:t>
            </a:r>
            <a:endParaRPr/>
          </a:p>
          <a:p>
            <a:pPr indent="-330200" lvl="0" marL="457200" rtl="0" algn="l">
              <a:spcBef>
                <a:spcPts val="0"/>
              </a:spcBef>
              <a:spcAft>
                <a:spcPts val="0"/>
              </a:spcAft>
              <a:buSzPts val="1600"/>
              <a:buChar char="•"/>
            </a:pPr>
            <a:r>
              <a:rPr lang="en"/>
              <a:t>Positional Encoding</a:t>
            </a:r>
            <a:endParaRPr/>
          </a:p>
          <a:p>
            <a:pPr indent="0" lvl="0" marL="0" rtl="0" algn="l">
              <a:spcBef>
                <a:spcPts val="500"/>
              </a:spcBef>
              <a:spcAft>
                <a:spcPts val="0"/>
              </a:spcAft>
              <a:buNone/>
            </a:pPr>
            <a:r>
              <a:rPr lang="en"/>
              <a:t>To mitigate these constraints, BERT models typically use a fixed maximum sequence length for both input and output. </a:t>
            </a:r>
            <a:br>
              <a:rPr lang="en"/>
            </a:br>
            <a:r>
              <a:rPr lang="en"/>
              <a:t>The maximum sequence length determines the maximum number of tokens that can be processed or generated by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425202" y="873325"/>
            <a:ext cx="79281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Conclusion</a:t>
            </a:r>
            <a:endParaRPr/>
          </a:p>
        </p:txBody>
      </p:sp>
      <p:sp>
        <p:nvSpPr>
          <p:cNvPr id="214" name="Google Shape;214;p39"/>
          <p:cNvSpPr txBox="1"/>
          <p:nvPr>
            <p:ph idx="1" type="body"/>
          </p:nvPr>
        </p:nvSpPr>
        <p:spPr>
          <a:xfrm>
            <a:off x="474750" y="1556150"/>
            <a:ext cx="8324700" cy="29763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lang="en"/>
              <a:t>Through this project, we have harnessed the capabilities of AI as a subject matter expert, contributing to the promotion, interest generation, sales, and recognition of the book. By bridging the gap between readers and valuable book content, this project highlights the transformative potential of NLP and AI in the domain of literature and publishing, offering new avenues for engaging and captivating readers in the digital 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298472" y="2350150"/>
            <a:ext cx="5213604" cy="443198"/>
          </a:xfrm>
          <a:prstGeom prst="rect">
            <a:avLst/>
          </a:prstGeom>
          <a:noFill/>
          <a:ln>
            <a:noFill/>
          </a:ln>
        </p:spPr>
        <p:txBody>
          <a:bodyPr anchorCtr="0" anchor="b" bIns="34275" lIns="68575" spcFirstLastPara="1" rIns="68575" wrap="square" tIns="34275">
            <a:spAutoFit/>
          </a:bodyPr>
          <a:lstStyle/>
          <a:p>
            <a:pPr indent="0" lvl="0" marL="0" rtl="0" algn="l">
              <a:lnSpc>
                <a:spcPct val="90000"/>
              </a:lnSpc>
              <a:spcBef>
                <a:spcPts val="0"/>
              </a:spcBef>
              <a:spcAft>
                <a:spcPts val="0"/>
              </a:spcAft>
              <a:buClr>
                <a:schemeClr val="dk2"/>
              </a:buClr>
              <a:buSzPts val="2700"/>
              <a:buFont typeface="Georgia"/>
              <a:buNone/>
            </a:pPr>
            <a:r>
              <a:rPr lang="en"/>
              <a:t>Thank you</a:t>
            </a:r>
            <a:endParaRPr/>
          </a:p>
        </p:txBody>
      </p:sp>
      <p:sp>
        <p:nvSpPr>
          <p:cNvPr id="220" name="Google Shape;220;p40"/>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522103" y="1545917"/>
            <a:ext cx="5213604" cy="1565044"/>
          </a:xfrm>
          <a:prstGeom prst="rect">
            <a:avLst/>
          </a:prstGeom>
          <a:noFill/>
          <a:ln>
            <a:noFill/>
          </a:ln>
        </p:spPr>
        <p:txBody>
          <a:bodyPr anchorCtr="0" anchor="b" bIns="34275" lIns="68575" spcFirstLastPara="1" rIns="68575" wrap="square" tIns="34275">
            <a:spAutoFit/>
          </a:bodyPr>
          <a:lstStyle/>
          <a:p>
            <a:pPr indent="0" lvl="0" marL="0" rtl="0" algn="l">
              <a:lnSpc>
                <a:spcPct val="90000"/>
              </a:lnSpc>
              <a:spcBef>
                <a:spcPts val="0"/>
              </a:spcBef>
              <a:spcAft>
                <a:spcPts val="0"/>
              </a:spcAft>
              <a:buClr>
                <a:schemeClr val="dk2"/>
              </a:buClr>
              <a:buSzPts val="2700"/>
              <a:buFont typeface="Georgia"/>
              <a:buNone/>
            </a:pPr>
            <a:r>
              <a:rPr lang="en"/>
              <a:t>We all read books</a:t>
            </a:r>
            <a:br>
              <a:rPr lang="en"/>
            </a:br>
            <a:r>
              <a:rPr lang="en"/>
              <a:t>and sometimes we just forget a piece of information in the book that is hard to recall</a:t>
            </a:r>
            <a:endParaRPr/>
          </a:p>
        </p:txBody>
      </p:sp>
      <p:sp>
        <p:nvSpPr>
          <p:cNvPr id="139" name="Google Shape;139;p27"/>
          <p:cNvSpPr txBox="1"/>
          <p:nvPr>
            <p:ph idx="1" type="body"/>
          </p:nvPr>
        </p:nvSpPr>
        <p:spPr>
          <a:xfrm>
            <a:off x="522103" y="3179979"/>
            <a:ext cx="4733213" cy="496944"/>
          </a:xfrm>
          <a:prstGeom prst="rect">
            <a:avLst/>
          </a:prstGeom>
          <a:noFill/>
          <a:ln>
            <a:noFill/>
          </a:ln>
        </p:spPr>
        <p:txBody>
          <a:bodyPr anchorCtr="0" anchor="t" bIns="34275" lIns="68575" spcFirstLastPara="1" rIns="68575" wrap="square" tIns="34275">
            <a:noAutofit/>
          </a:bodyPr>
          <a:lstStyle/>
          <a:p>
            <a:pPr indent="0" lvl="0" marL="0" rtl="0" algn="l">
              <a:lnSpc>
                <a:spcPct val="130000"/>
              </a:lnSpc>
              <a:spcBef>
                <a:spcPts val="0"/>
              </a:spcBef>
              <a:spcAft>
                <a:spcPts val="0"/>
              </a:spcAft>
              <a:buSzPts val="1600"/>
              <a:buNone/>
            </a:pPr>
            <a:r>
              <a:rPr b="0" i="0" lang="en" sz="1400" u="none" strike="noStrike">
                <a:solidFill>
                  <a:srgbClr val="000000"/>
                </a:solidFill>
                <a:latin typeface="Lato"/>
                <a:ea typeface="Lato"/>
                <a:cs typeface="Lato"/>
                <a:sym typeface="Lato"/>
              </a:rPr>
              <a:t>PS – you cannot use google</a:t>
            </a:r>
            <a:endParaRPr/>
          </a:p>
        </p:txBody>
      </p:sp>
      <p:sp>
        <p:nvSpPr>
          <p:cNvPr id="140" name="Google Shape;140;p27"/>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7"/>
          <p:cNvSpPr txBox="1"/>
          <p:nvPr/>
        </p:nvSpPr>
        <p:spPr>
          <a:xfrm>
            <a:off x="522103" y="1228426"/>
            <a:ext cx="4733213" cy="496944"/>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chemeClr val="dk2"/>
              </a:buClr>
              <a:buSzPts val="1600"/>
              <a:buFont typeface="Arial"/>
              <a:buNone/>
            </a:pPr>
            <a:r>
              <a:rPr b="0" i="0" lang="en" sz="1400" u="none" cap="none" strike="noStrike">
                <a:solidFill>
                  <a:srgbClr val="000000"/>
                </a:solidFill>
                <a:latin typeface="Lato"/>
                <a:ea typeface="Lato"/>
                <a:cs typeface="Lato"/>
                <a:sym typeface="Lato"/>
              </a:rPr>
              <a:t>Problem Statement Scenario-</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425196" y="1593105"/>
            <a:ext cx="5213604" cy="817147"/>
          </a:xfrm>
          <a:prstGeom prst="rect">
            <a:avLst/>
          </a:prstGeom>
          <a:noFill/>
          <a:ln>
            <a:noFill/>
          </a:ln>
        </p:spPr>
        <p:txBody>
          <a:bodyPr anchorCtr="0" anchor="b" bIns="34275" lIns="68575" spcFirstLastPara="1" rIns="68575" wrap="square" tIns="34275">
            <a:spAutoFit/>
          </a:bodyPr>
          <a:lstStyle/>
          <a:p>
            <a:pPr indent="0" lvl="0" marL="0" rtl="0" algn="l">
              <a:lnSpc>
                <a:spcPct val="90000"/>
              </a:lnSpc>
              <a:spcBef>
                <a:spcPts val="0"/>
              </a:spcBef>
              <a:spcAft>
                <a:spcPts val="0"/>
              </a:spcAft>
              <a:buClr>
                <a:schemeClr val="dk2"/>
              </a:buClr>
              <a:buSzPts val="2700"/>
              <a:buFont typeface="Georgia"/>
              <a:buNone/>
            </a:pPr>
            <a:r>
              <a:rPr lang="en"/>
              <a:t>We are trying to create a Subject Matter Expert on the book</a:t>
            </a:r>
            <a:endParaRPr/>
          </a:p>
        </p:txBody>
      </p:sp>
      <p:sp>
        <p:nvSpPr>
          <p:cNvPr id="147" name="Google Shape;147;p28"/>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425196" y="1124712"/>
            <a:ext cx="5213604" cy="443198"/>
          </a:xfrm>
          <a:prstGeom prst="rect">
            <a:avLst/>
          </a:prstGeom>
          <a:noFill/>
          <a:ln>
            <a:noFill/>
          </a:ln>
        </p:spPr>
        <p:txBody>
          <a:bodyPr anchorCtr="0" anchor="b" bIns="34275" lIns="68575" spcFirstLastPara="1" rIns="68575" wrap="square" tIns="34275">
            <a:spAutoFit/>
          </a:bodyPr>
          <a:lstStyle/>
          <a:p>
            <a:pPr indent="0" lvl="0" marL="0" rtl="0" algn="l">
              <a:lnSpc>
                <a:spcPct val="90000"/>
              </a:lnSpc>
              <a:spcBef>
                <a:spcPts val="0"/>
              </a:spcBef>
              <a:spcAft>
                <a:spcPts val="0"/>
              </a:spcAft>
              <a:buClr>
                <a:schemeClr val="dk2"/>
              </a:buClr>
              <a:buSzPts val="2700"/>
              <a:buFont typeface="Georgia"/>
              <a:buNone/>
            </a:pPr>
            <a:r>
              <a:rPr lang="en"/>
              <a:t>Steps-</a:t>
            </a:r>
            <a:endParaRPr/>
          </a:p>
        </p:txBody>
      </p:sp>
      <p:sp>
        <p:nvSpPr>
          <p:cNvPr id="153" name="Google Shape;153;p29"/>
          <p:cNvSpPr txBox="1"/>
          <p:nvPr>
            <p:ph idx="1" type="body"/>
          </p:nvPr>
        </p:nvSpPr>
        <p:spPr>
          <a:xfrm>
            <a:off x="425200" y="1788150"/>
            <a:ext cx="5213700" cy="2393700"/>
          </a:xfrm>
          <a:prstGeom prst="rect">
            <a:avLst/>
          </a:prstGeom>
          <a:noFill/>
          <a:ln>
            <a:noFill/>
          </a:ln>
        </p:spPr>
        <p:txBody>
          <a:bodyPr anchorCtr="0" anchor="t" bIns="34275" lIns="68575" spcFirstLastPara="1" rIns="68575" wrap="square" tIns="34275">
            <a:noAutofit/>
          </a:bodyPr>
          <a:lstStyle/>
          <a:p>
            <a:pPr indent="-177800" lvl="0" marL="177800" rtl="0" algn="l">
              <a:lnSpc>
                <a:spcPct val="130000"/>
              </a:lnSpc>
              <a:spcBef>
                <a:spcPts val="0"/>
              </a:spcBef>
              <a:spcAft>
                <a:spcPts val="0"/>
              </a:spcAft>
              <a:buSzPts val="1600"/>
              <a:buChar char="•"/>
            </a:pPr>
            <a:r>
              <a:rPr i="0" lang="en" sz="1400" u="none" strike="noStrike">
                <a:solidFill>
                  <a:srgbClr val="333333"/>
                </a:solidFill>
                <a:latin typeface="Raleway"/>
                <a:ea typeface="Raleway"/>
                <a:cs typeface="Raleway"/>
                <a:sym typeface="Raleway"/>
              </a:rPr>
              <a:t>Write a script to convert pdf book into text.</a:t>
            </a:r>
            <a:endParaRPr>
              <a:solidFill>
                <a:srgbClr val="333333"/>
              </a:solidFill>
            </a:endParaRPr>
          </a:p>
          <a:p>
            <a:pPr indent="-177800" lvl="0" marL="177800" rtl="0" algn="l">
              <a:lnSpc>
                <a:spcPct val="130000"/>
              </a:lnSpc>
              <a:spcBef>
                <a:spcPts val="0"/>
              </a:spcBef>
              <a:spcAft>
                <a:spcPts val="0"/>
              </a:spcAft>
              <a:buSzPts val="1600"/>
              <a:buChar char="•"/>
            </a:pPr>
            <a:r>
              <a:rPr i="0" lang="en" sz="1400" u="none" strike="noStrike">
                <a:solidFill>
                  <a:srgbClr val="333333"/>
                </a:solidFill>
                <a:latin typeface="Raleway"/>
                <a:ea typeface="Raleway"/>
                <a:cs typeface="Raleway"/>
                <a:sym typeface="Raleway"/>
              </a:rPr>
              <a:t>Create a model from scratch and train the book on it. (BERT, Roberta, Deberta, Alberta) - SQUAD</a:t>
            </a:r>
            <a:endParaRPr>
              <a:solidFill>
                <a:srgbClr val="333333"/>
              </a:solidFill>
            </a:endParaRPr>
          </a:p>
          <a:p>
            <a:pPr indent="-177800" lvl="0" marL="177800" rtl="0" algn="l">
              <a:lnSpc>
                <a:spcPct val="130000"/>
              </a:lnSpc>
              <a:spcBef>
                <a:spcPts val="0"/>
              </a:spcBef>
              <a:spcAft>
                <a:spcPts val="0"/>
              </a:spcAft>
              <a:buSzPts val="1600"/>
              <a:buChar char="•"/>
            </a:pPr>
            <a:r>
              <a:rPr i="0" lang="en" sz="1400" u="none" strike="noStrike">
                <a:solidFill>
                  <a:srgbClr val="333333"/>
                </a:solidFill>
                <a:latin typeface="Raleway"/>
                <a:ea typeface="Raleway"/>
                <a:cs typeface="Raleway"/>
                <a:sym typeface="Raleway"/>
              </a:rPr>
              <a:t>Predict answers on the basis of context. </a:t>
            </a:r>
            <a:endParaRPr>
              <a:solidFill>
                <a:srgbClr val="333333"/>
              </a:solidFill>
            </a:endParaRPr>
          </a:p>
          <a:p>
            <a:pPr indent="-177800" lvl="0" marL="177800" rtl="0" algn="l">
              <a:lnSpc>
                <a:spcPct val="130000"/>
              </a:lnSpc>
              <a:spcBef>
                <a:spcPts val="0"/>
              </a:spcBef>
              <a:spcAft>
                <a:spcPts val="0"/>
              </a:spcAft>
              <a:buSzPts val="1600"/>
              <a:buChar char="•"/>
            </a:pPr>
            <a:r>
              <a:rPr i="0" lang="en" sz="1400" u="none" strike="noStrike">
                <a:solidFill>
                  <a:srgbClr val="333333"/>
                </a:solidFill>
                <a:latin typeface="Raleway"/>
                <a:ea typeface="Raleway"/>
                <a:cs typeface="Raleway"/>
                <a:sym typeface="Raleway"/>
              </a:rPr>
              <a:t>Write a script to find a valid context in the book with respect to the question.</a:t>
            </a:r>
            <a:endParaRPr>
              <a:solidFill>
                <a:srgbClr val="333333"/>
              </a:solidFill>
            </a:endParaRPr>
          </a:p>
          <a:p>
            <a:pPr indent="-177800" lvl="0" marL="177800" rtl="0" algn="l">
              <a:lnSpc>
                <a:spcPct val="130000"/>
              </a:lnSpc>
              <a:spcBef>
                <a:spcPts val="0"/>
              </a:spcBef>
              <a:spcAft>
                <a:spcPts val="0"/>
              </a:spcAft>
              <a:buSzPts val="1600"/>
              <a:buChar char="•"/>
            </a:pPr>
            <a:r>
              <a:rPr i="0" lang="en" sz="1400" u="none" strike="noStrike">
                <a:solidFill>
                  <a:srgbClr val="333333"/>
                </a:solidFill>
                <a:latin typeface="Raleway"/>
                <a:ea typeface="Raleway"/>
                <a:cs typeface="Raleway"/>
                <a:sym typeface="Raleway"/>
              </a:rPr>
              <a:t>Finally, predict the results.</a:t>
            </a:r>
            <a:endParaRPr/>
          </a:p>
        </p:txBody>
      </p:sp>
      <p:sp>
        <p:nvSpPr>
          <p:cNvPr id="154" name="Google Shape;154;p29"/>
          <p:cNvSpPr txBox="1"/>
          <p:nvPr>
            <p:ph idx="11" type="ftr"/>
          </p:nvPr>
        </p:nvSpPr>
        <p:spPr>
          <a:xfrm>
            <a:off x="5680710" y="4739831"/>
            <a:ext cx="30861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425196" y="1124712"/>
            <a:ext cx="52137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425196" y="1124712"/>
            <a:ext cx="52137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Screenshots </a:t>
            </a:r>
            <a:endParaRPr/>
          </a:p>
        </p:txBody>
      </p:sp>
      <p:pic>
        <p:nvPicPr>
          <p:cNvPr id="165" name="Google Shape;165;p31"/>
          <p:cNvPicPr preferRelativeResize="0"/>
          <p:nvPr/>
        </p:nvPicPr>
        <p:blipFill>
          <a:blip r:embed="rId3">
            <a:alphaModFix/>
          </a:blip>
          <a:stretch>
            <a:fillRect/>
          </a:stretch>
        </p:blipFill>
        <p:spPr>
          <a:xfrm>
            <a:off x="425200" y="1661062"/>
            <a:ext cx="5875584" cy="32705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425196" y="1124712"/>
            <a:ext cx="52137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How does it work</a:t>
            </a:r>
            <a:endParaRPr/>
          </a:p>
        </p:txBody>
      </p:sp>
      <p:sp>
        <p:nvSpPr>
          <p:cNvPr id="171" name="Google Shape;171;p32"/>
          <p:cNvSpPr txBox="1"/>
          <p:nvPr>
            <p:ph idx="1" type="body"/>
          </p:nvPr>
        </p:nvSpPr>
        <p:spPr>
          <a:xfrm>
            <a:off x="425200" y="1784075"/>
            <a:ext cx="8324700" cy="29763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lang="en"/>
              <a:t>Implemented a Question-answering pipeline which uses a question, valid context to give our the most probable response</a:t>
            </a:r>
            <a:endParaRPr/>
          </a:p>
          <a:p>
            <a:pPr indent="-330200" lvl="0" marL="457200" rtl="0" algn="l">
              <a:spcBef>
                <a:spcPts val="500"/>
              </a:spcBef>
              <a:spcAft>
                <a:spcPts val="0"/>
              </a:spcAft>
              <a:buSzPts val="1600"/>
              <a:buChar char="-"/>
            </a:pPr>
            <a:r>
              <a:rPr lang="en"/>
              <a:t>Created a script for converting pdf to text file</a:t>
            </a:r>
            <a:endParaRPr/>
          </a:p>
          <a:p>
            <a:pPr indent="-330200" lvl="0" marL="457200" rtl="0" algn="l">
              <a:spcBef>
                <a:spcPts val="0"/>
              </a:spcBef>
              <a:spcAft>
                <a:spcPts val="0"/>
              </a:spcAft>
              <a:buSzPts val="1600"/>
              <a:buChar char="-"/>
            </a:pPr>
            <a:r>
              <a:rPr lang="en"/>
              <a:t>Make sure the QA pipeline is trained on multiple question-answering dataset like SQUAD.</a:t>
            </a:r>
            <a:endParaRPr/>
          </a:p>
          <a:p>
            <a:pPr indent="-330200" lvl="0" marL="457200" rtl="0" algn="l">
              <a:spcBef>
                <a:spcPts val="0"/>
              </a:spcBef>
              <a:spcAft>
                <a:spcPts val="0"/>
              </a:spcAft>
              <a:buSzPts val="1600"/>
              <a:buChar char="-"/>
            </a:pPr>
            <a:r>
              <a:rPr lang="en"/>
              <a:t>Getting the correct context via sentence transformers</a:t>
            </a:r>
            <a:endParaRPr/>
          </a:p>
          <a:p>
            <a:pPr indent="-330200" lvl="0" marL="457200" rtl="0" algn="l">
              <a:spcBef>
                <a:spcPts val="0"/>
              </a:spcBef>
              <a:spcAft>
                <a:spcPts val="0"/>
              </a:spcAft>
              <a:buSzPts val="1600"/>
              <a:buChar char="-"/>
            </a:pPr>
            <a:r>
              <a:rPr lang="en"/>
              <a:t>We calculated the sentences similarities using cosine similarities and ranked the sentences and the top 5 choices were merged to form the context.</a:t>
            </a:r>
            <a:endParaRPr/>
          </a:p>
          <a:p>
            <a:pPr indent="-330200" lvl="0" marL="457200" rtl="0" algn="l">
              <a:spcBef>
                <a:spcPts val="0"/>
              </a:spcBef>
              <a:spcAft>
                <a:spcPts val="0"/>
              </a:spcAft>
              <a:buSzPts val="1600"/>
              <a:buChar char="-"/>
            </a:pPr>
            <a:r>
              <a:rPr lang="en"/>
              <a:t>Once we have our context, we pass it to the QA pipeline and it gives us the result.</a:t>
            </a:r>
            <a:endParaRPr/>
          </a:p>
          <a:p>
            <a:pPr indent="0" lvl="0" marL="0" rtl="0" algn="l">
              <a:spcBef>
                <a:spcPts val="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425202" y="1124700"/>
            <a:ext cx="72555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How does Sentence Similarity work?</a:t>
            </a:r>
            <a:endParaRPr/>
          </a:p>
        </p:txBody>
      </p:sp>
      <p:pic>
        <p:nvPicPr>
          <p:cNvPr id="177" name="Google Shape;177;p33"/>
          <p:cNvPicPr preferRelativeResize="0"/>
          <p:nvPr/>
        </p:nvPicPr>
        <p:blipFill>
          <a:blip r:embed="rId3">
            <a:alphaModFix/>
          </a:blip>
          <a:stretch>
            <a:fillRect/>
          </a:stretch>
        </p:blipFill>
        <p:spPr>
          <a:xfrm>
            <a:off x="574800" y="1687025"/>
            <a:ext cx="3425726" cy="3205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425202" y="1124700"/>
            <a:ext cx="7255500" cy="443400"/>
          </a:xfrm>
          <a:prstGeom prst="rect">
            <a:avLst/>
          </a:prstGeom>
        </p:spPr>
        <p:txBody>
          <a:bodyPr anchorCtr="0" anchor="b" bIns="34275" lIns="68575" spcFirstLastPara="1" rIns="68575" wrap="square" tIns="34275">
            <a:spAutoFit/>
          </a:bodyPr>
          <a:lstStyle/>
          <a:p>
            <a:pPr indent="0" lvl="0" marL="0" rtl="0" algn="l">
              <a:spcBef>
                <a:spcPts val="0"/>
              </a:spcBef>
              <a:spcAft>
                <a:spcPts val="0"/>
              </a:spcAft>
              <a:buNone/>
            </a:pPr>
            <a:r>
              <a:rPr lang="en"/>
              <a:t>How does Sentence Similarity work?</a:t>
            </a:r>
            <a:endParaRPr/>
          </a:p>
        </p:txBody>
      </p:sp>
      <p:pic>
        <p:nvPicPr>
          <p:cNvPr id="183" name="Google Shape;183;p34"/>
          <p:cNvPicPr preferRelativeResize="0"/>
          <p:nvPr/>
        </p:nvPicPr>
        <p:blipFill>
          <a:blip r:embed="rId3">
            <a:alphaModFix/>
          </a:blip>
          <a:stretch>
            <a:fillRect/>
          </a:stretch>
        </p:blipFill>
        <p:spPr>
          <a:xfrm>
            <a:off x="574800" y="1687025"/>
            <a:ext cx="3425726" cy="3205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