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CEEA4-A76B-43CC-8776-A3A8602D3CA2}" type="datetimeFigureOut">
              <a:rPr lang="en-US" smtClean="0"/>
              <a:t>03-May-25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7E575-6606-4135-A336-487DE0EC0EE6}" type="slidenum">
              <a:rPr lang="en-US" smtClean="0"/>
              <a:t>‹#›</a:t>
            </a:fld>
            <a:endParaRPr lang="en-US"/>
          </a:p>
        </p:txBody>
      </p:sp>
    </p:spTree>
    <p:extLst>
      <p:ext uri="{BB962C8B-B14F-4D97-AF65-F5344CB8AC3E}">
        <p14:creationId xmlns:p14="http://schemas.microsoft.com/office/powerpoint/2010/main" val="90674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845D-A2AE-47D4-1714-A68BFA64E5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07B660-E6B0-2BA3-ED20-97DCD5717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8FEDA2-B2C2-11CE-7FAB-95B8C3C337EE}"/>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15986C30-E8F5-111A-EEF6-25B58C8F1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68009-25AC-0A39-89B2-A49A5955B184}"/>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177855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4D2FF-85F7-9806-7763-15BE038470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5EAA38-AD32-A3A8-1DA3-72FAF70EA7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96BCA-5565-C9D9-D2AA-668B7914EC97}"/>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10F85EB2-B80E-5A73-15BF-221BAD635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B96F7-5154-0070-9DFB-2CED71781C8B}"/>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56795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927406-1059-71C6-4761-855C156573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0DE1AD-3A48-4B16-32F4-99761F21FE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70C15-0C9F-32BF-A5C2-C32B8F8E3D7F}"/>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16B743B7-CE85-C4E1-5AC8-E48F05F41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C03740-82BD-6E12-FFED-DAA2ADA7090D}"/>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21792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FD354-2ED6-F4CF-8518-6F13526470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C97874-522E-81AB-98F9-85B38E142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324A9D-FCE7-3B72-D767-5C038CE1E2E9}"/>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07314A71-B173-C564-1901-C823BE9ED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83303-7909-3465-443B-67E31318D2AC}"/>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85636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DC56-2426-B84E-75D2-CD0F4BE42E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485F3F-D0EC-328F-7118-444B2BE2A4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16CCBF-0A99-90D0-B633-F0212587F08E}"/>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00719767-9CE6-4611-F812-377FF8256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469266-A3A1-F98E-9242-75292EBACB1B}"/>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5629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96D8D-81C3-AFF6-12AD-AE2A38055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4017AC-FB39-AF18-610A-636CF3F176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7BB6E7-14B2-69D5-074E-A2B84C7687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E33CF-B598-79D9-309A-D109709EC143}"/>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6" name="Footer Placeholder 5">
            <a:extLst>
              <a:ext uri="{FF2B5EF4-FFF2-40B4-BE49-F238E27FC236}">
                <a16:creationId xmlns:a16="http://schemas.microsoft.com/office/drawing/2014/main" id="{E23AF1CD-6D5E-A073-61E6-4A99491D4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99D5E-2994-E808-DA79-B2447D923FFA}"/>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91792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1A6-B3B3-FD7C-C7FF-38038A843C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A0915E-BEC4-F1FA-E70E-4D435E67B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67804A-99A1-E501-46CD-46209D75D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8717C7-33B8-739A-0921-6F9F281624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9E151-856C-E8D5-0280-6BFE0BB5BF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13DF98-4A24-94CF-43FD-C6CD5FFF9A6A}"/>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8" name="Footer Placeholder 7">
            <a:extLst>
              <a:ext uri="{FF2B5EF4-FFF2-40B4-BE49-F238E27FC236}">
                <a16:creationId xmlns:a16="http://schemas.microsoft.com/office/drawing/2014/main" id="{4B32527B-EEEC-2F60-CE28-18342D82A3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F4171-61F8-E7C1-59DA-0A76403EE3E7}"/>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652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CB0C4-48F5-2BBF-A1DF-358A93E99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1B7C3-B620-4938-9484-43AA11AC2222}"/>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4" name="Footer Placeholder 3">
            <a:extLst>
              <a:ext uri="{FF2B5EF4-FFF2-40B4-BE49-F238E27FC236}">
                <a16:creationId xmlns:a16="http://schemas.microsoft.com/office/drawing/2014/main" id="{A62534BF-5C51-BB2F-4296-5DD9EE301E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10A142-806B-053F-7426-B8AADDE12B22}"/>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592775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8A36C-E2D3-5FBB-2C64-C40D3AE17BA1}"/>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3" name="Footer Placeholder 2">
            <a:extLst>
              <a:ext uri="{FF2B5EF4-FFF2-40B4-BE49-F238E27FC236}">
                <a16:creationId xmlns:a16="http://schemas.microsoft.com/office/drawing/2014/main" id="{9F2075D8-3032-845E-17CC-7E45BE31F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5E1835-9AD9-2FD2-44F9-A72D7C0F6934}"/>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47921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C387-9EE8-2D56-ABF8-0CDB17C4A4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2C977F-7A77-5241-C2D9-4161EB2305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A290CA-D210-BD5B-3C70-DD0DE2290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C59CE-E7BB-2B3D-AC65-21F4E82A174E}"/>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6" name="Footer Placeholder 5">
            <a:extLst>
              <a:ext uri="{FF2B5EF4-FFF2-40B4-BE49-F238E27FC236}">
                <a16:creationId xmlns:a16="http://schemas.microsoft.com/office/drawing/2014/main" id="{F6ADD62E-9B6F-C79F-5BC7-D26922F6E2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E29CA-E593-07B1-162B-3E00D70FEB5B}"/>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145914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8FBD-EB08-240F-A9E0-C5662A8317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B6DD7-8892-3511-20F5-7AD1BDC906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29C7D-FFF9-081F-B278-47E58A809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49CDB-88F5-3208-CC26-531AEC60136F}"/>
              </a:ext>
            </a:extLst>
          </p:cNvPr>
          <p:cNvSpPr>
            <a:spLocks noGrp="1"/>
          </p:cNvSpPr>
          <p:nvPr>
            <p:ph type="dt" sz="half" idx="10"/>
          </p:nvPr>
        </p:nvSpPr>
        <p:spPr/>
        <p:txBody>
          <a:bodyPr/>
          <a:lstStyle/>
          <a:p>
            <a:fld id="{037DD4CB-2B96-4BF1-A060-E071C46DE707}" type="datetimeFigureOut">
              <a:rPr lang="en-US" smtClean="0"/>
              <a:t>02-May-25</a:t>
            </a:fld>
            <a:endParaRPr lang="en-US"/>
          </a:p>
        </p:txBody>
      </p:sp>
      <p:sp>
        <p:nvSpPr>
          <p:cNvPr id="6" name="Footer Placeholder 5">
            <a:extLst>
              <a:ext uri="{FF2B5EF4-FFF2-40B4-BE49-F238E27FC236}">
                <a16:creationId xmlns:a16="http://schemas.microsoft.com/office/drawing/2014/main" id="{4DDAE0E0-E0B1-6358-89B2-2D91602D3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83EC2-C89D-D8BB-AF4D-71239F9F35AF}"/>
              </a:ext>
            </a:extLst>
          </p:cNvPr>
          <p:cNvSpPr>
            <a:spLocks noGrp="1"/>
          </p:cNvSpPr>
          <p:nvPr>
            <p:ph type="sldNum" sz="quarter" idx="12"/>
          </p:nvPr>
        </p:nvSpPr>
        <p:spPr/>
        <p:txBody>
          <a:bodyPr/>
          <a:lstStyle/>
          <a:p>
            <a:fld id="{E1029053-0C51-4886-8706-1E8C0E321370}" type="slidenum">
              <a:rPr lang="en-US" smtClean="0"/>
              <a:t>‹#›</a:t>
            </a:fld>
            <a:endParaRPr lang="en-US"/>
          </a:p>
        </p:txBody>
      </p:sp>
    </p:spTree>
    <p:extLst>
      <p:ext uri="{BB962C8B-B14F-4D97-AF65-F5344CB8AC3E}">
        <p14:creationId xmlns:p14="http://schemas.microsoft.com/office/powerpoint/2010/main" val="2663904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F5DE0-0211-350F-CF9F-47BAF8CDF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78D15-25D6-35A7-ED6D-18A08C62AD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F4FD2-ECA5-E77E-6DA2-B6F42FD8A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7DD4CB-2B96-4BF1-A060-E071C46DE707}" type="datetimeFigureOut">
              <a:rPr lang="en-US" smtClean="0"/>
              <a:t>02-May-25</a:t>
            </a:fld>
            <a:endParaRPr lang="en-US"/>
          </a:p>
        </p:txBody>
      </p:sp>
      <p:sp>
        <p:nvSpPr>
          <p:cNvPr id="5" name="Footer Placeholder 4">
            <a:extLst>
              <a:ext uri="{FF2B5EF4-FFF2-40B4-BE49-F238E27FC236}">
                <a16:creationId xmlns:a16="http://schemas.microsoft.com/office/drawing/2014/main" id="{D5D0A91F-2210-6715-8509-D75DE981B6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640878-13EB-86F0-EB00-79B20AD8AE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029053-0C51-4886-8706-1E8C0E321370}" type="slidenum">
              <a:rPr lang="en-US" smtClean="0"/>
              <a:t>‹#›</a:t>
            </a:fld>
            <a:endParaRPr lang="en-US"/>
          </a:p>
        </p:txBody>
      </p:sp>
    </p:spTree>
    <p:extLst>
      <p:ext uri="{BB962C8B-B14F-4D97-AF65-F5344CB8AC3E}">
        <p14:creationId xmlns:p14="http://schemas.microsoft.com/office/powerpoint/2010/main" val="233761471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390C-E4A1-5DC0-9507-7B8C0C9B3B44}"/>
              </a:ext>
            </a:extLst>
          </p:cNvPr>
          <p:cNvSpPr>
            <a:spLocks noGrp="1"/>
          </p:cNvSpPr>
          <p:nvPr>
            <p:ph type="ctrTitle"/>
          </p:nvPr>
        </p:nvSpPr>
        <p:spPr>
          <a:xfrm>
            <a:off x="230909" y="618836"/>
            <a:ext cx="11647055" cy="2235200"/>
          </a:xfrm>
        </p:spPr>
        <p:txBody>
          <a:bodyPr>
            <a:normAutofit fontScale="90000"/>
          </a:bodyPr>
          <a:lstStyle/>
          <a:p>
            <a:r>
              <a:rPr lang="en-US" sz="3200" b="1" dirty="0">
                <a:latin typeface="Calibri" panose="020F0502020204030204" pitchFamily="34" charset="0"/>
                <a:cs typeface="Calibri" panose="020F0502020204030204" pitchFamily="34" charset="0"/>
              </a:rPr>
              <a:t>Project Title:</a:t>
            </a:r>
            <a:br>
              <a:rPr lang="en-US" sz="3200" b="1" dirty="0">
                <a:latin typeface="Calibri" panose="020F0502020204030204" pitchFamily="34" charset="0"/>
                <a:cs typeface="Calibri" panose="020F0502020204030204" pitchFamily="34" charset="0"/>
              </a:rPr>
            </a:br>
            <a:r>
              <a:rPr lang="en-US" sz="3200" b="1" dirty="0">
                <a:solidFill>
                  <a:srgbClr val="00B050"/>
                </a:solidFill>
                <a:latin typeface="Calibri" panose="020F0502020204030204" pitchFamily="34" charset="0"/>
                <a:cs typeface="Calibri" panose="020F0502020204030204" pitchFamily="34" charset="0"/>
              </a:rPr>
              <a:t>Air Quality Analysis Using Advanced MySQL Techniques and Excel Visualization</a:t>
            </a: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F405A7A6-8292-9B38-9F7C-864DF45305CA}"/>
              </a:ext>
            </a:extLst>
          </p:cNvPr>
          <p:cNvSpPr>
            <a:spLocks noGrp="1"/>
          </p:cNvSpPr>
          <p:nvPr>
            <p:ph type="subTitle" idx="1"/>
          </p:nvPr>
        </p:nvSpPr>
        <p:spPr>
          <a:xfrm>
            <a:off x="6844144" y="3620511"/>
            <a:ext cx="4396509" cy="1108507"/>
          </a:xfrm>
        </p:spPr>
        <p:txBody>
          <a:bodyPr/>
          <a:lstStyle/>
          <a:p>
            <a:r>
              <a:rPr lang="en-US" dirty="0"/>
              <a:t>Student Name: AYESHA SINGH</a:t>
            </a:r>
          </a:p>
          <a:p>
            <a:r>
              <a:rPr lang="en-US" dirty="0"/>
              <a:t>Date: 02-MAY-2025</a:t>
            </a:r>
          </a:p>
          <a:p>
            <a:endParaRPr lang="en-US" dirty="0"/>
          </a:p>
          <a:p>
            <a:endParaRPr lang="en-US" dirty="0"/>
          </a:p>
        </p:txBody>
      </p:sp>
    </p:spTree>
    <p:extLst>
      <p:ext uri="{BB962C8B-B14F-4D97-AF65-F5344CB8AC3E}">
        <p14:creationId xmlns:p14="http://schemas.microsoft.com/office/powerpoint/2010/main" val="387920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EB686-149D-8737-CBFD-FB0CF4EA5D01}"/>
              </a:ext>
            </a:extLst>
          </p:cNvPr>
          <p:cNvSpPr txBox="1"/>
          <p:nvPr/>
        </p:nvSpPr>
        <p:spPr>
          <a:xfrm>
            <a:off x="4424219" y="2890982"/>
            <a:ext cx="1381725" cy="677108"/>
          </a:xfrm>
          <a:prstGeom prst="rect">
            <a:avLst/>
          </a:prstGeom>
          <a:noFill/>
        </p:spPr>
        <p:txBody>
          <a:bodyPr wrap="none" rtlCol="0">
            <a:spAutoFit/>
          </a:bodyPr>
          <a:lstStyle/>
          <a:p>
            <a:r>
              <a:rPr lang="en-US" dirty="0">
                <a:highlight>
                  <a:srgbClr val="00FF00"/>
                </a:highlight>
              </a:rPr>
              <a:t>THANK YOU</a:t>
            </a: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844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50B5-722E-6D05-E435-9F9BF3A4E8CA}"/>
              </a:ext>
            </a:extLst>
          </p:cNvPr>
          <p:cNvSpPr>
            <a:spLocks noGrp="1"/>
          </p:cNvSpPr>
          <p:nvPr>
            <p:ph type="title"/>
          </p:nvPr>
        </p:nvSpPr>
        <p:spPr>
          <a:xfrm>
            <a:off x="838200" y="365126"/>
            <a:ext cx="2921000" cy="521566"/>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Air Quality Index Dataset</a:t>
            </a:r>
          </a:p>
        </p:txBody>
      </p:sp>
      <p:pic>
        <p:nvPicPr>
          <p:cNvPr id="5" name="Content Placeholder 4">
            <a:extLst>
              <a:ext uri="{FF2B5EF4-FFF2-40B4-BE49-F238E27FC236}">
                <a16:creationId xmlns:a16="http://schemas.microsoft.com/office/drawing/2014/main" id="{B79FC1A6-14C8-64E7-2B00-992550691B0C}"/>
              </a:ext>
            </a:extLst>
          </p:cNvPr>
          <p:cNvPicPr>
            <a:picLocks noGrp="1" noChangeAspect="1"/>
          </p:cNvPicPr>
          <p:nvPr>
            <p:ph idx="1"/>
          </p:nvPr>
        </p:nvPicPr>
        <p:blipFill>
          <a:blip r:embed="rId2"/>
          <a:stretch>
            <a:fillRect/>
          </a:stretch>
        </p:blipFill>
        <p:spPr>
          <a:xfrm>
            <a:off x="5846618" y="1960988"/>
            <a:ext cx="6003636" cy="4741120"/>
          </a:xfrm>
        </p:spPr>
      </p:pic>
      <p:sp>
        <p:nvSpPr>
          <p:cNvPr id="9" name="Rectangle 2">
            <a:extLst>
              <a:ext uri="{FF2B5EF4-FFF2-40B4-BE49-F238E27FC236}">
                <a16:creationId xmlns:a16="http://schemas.microsoft.com/office/drawing/2014/main" id="{2364153A-CFE5-BC7C-4DEF-306F5339CF7E}"/>
              </a:ext>
            </a:extLst>
          </p:cNvPr>
          <p:cNvSpPr>
            <a:spLocks noChangeArrowheads="1"/>
          </p:cNvSpPr>
          <p:nvPr/>
        </p:nvSpPr>
        <p:spPr bwMode="auto">
          <a:xfrm>
            <a:off x="4876800" y="79670"/>
            <a:ext cx="66132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127D52B-2B16-A951-3C2B-E4CF3D96ABF8}"/>
              </a:ext>
            </a:extLst>
          </p:cNvPr>
          <p:cNvSpPr txBox="1"/>
          <p:nvPr/>
        </p:nvSpPr>
        <p:spPr>
          <a:xfrm>
            <a:off x="838200" y="979055"/>
            <a:ext cx="11289145"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Main Objective: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 analyze and visualize air quality trends across different Indian cities using AQI (Air Quality Index) and pollutant data (PM2.5, PM10, NO2, SO2, CO, O3), and to generate insights for public health and environmental monitoring.</a:t>
            </a:r>
          </a:p>
          <a:p>
            <a:endParaRPr lang="en-US" sz="14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646D778C-575E-7BBF-0EDA-5CAF8489A708}"/>
              </a:ext>
            </a:extLst>
          </p:cNvPr>
          <p:cNvPicPr>
            <a:picLocks noChangeAspect="1"/>
          </p:cNvPicPr>
          <p:nvPr/>
        </p:nvPicPr>
        <p:blipFill>
          <a:blip r:embed="rId3"/>
          <a:stretch>
            <a:fillRect/>
          </a:stretch>
        </p:blipFill>
        <p:spPr>
          <a:xfrm>
            <a:off x="715818" y="2285327"/>
            <a:ext cx="4876800" cy="657225"/>
          </a:xfrm>
          <a:prstGeom prst="rect">
            <a:avLst/>
          </a:prstGeom>
        </p:spPr>
      </p:pic>
    </p:spTree>
    <p:extLst>
      <p:ext uri="{BB962C8B-B14F-4D97-AF65-F5344CB8AC3E}">
        <p14:creationId xmlns:p14="http://schemas.microsoft.com/office/powerpoint/2010/main" val="412920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38C4-35A6-A3E7-90DA-CCD0FD52034F}"/>
              </a:ext>
            </a:extLst>
          </p:cNvPr>
          <p:cNvSpPr>
            <a:spLocks noGrp="1"/>
          </p:cNvSpPr>
          <p:nvPr>
            <p:ph type="title"/>
          </p:nvPr>
        </p:nvSpPr>
        <p:spPr>
          <a:xfrm>
            <a:off x="838200" y="365126"/>
            <a:ext cx="4057073" cy="761710"/>
          </a:xfrm>
        </p:spPr>
        <p:txBody>
          <a:bodyPr>
            <a:normAutofit fontScale="90000"/>
          </a:bodyPr>
          <a:lstStyle/>
          <a:p>
            <a:r>
              <a:rPr lang="en-US" sz="2200" dirty="0">
                <a:solidFill>
                  <a:schemeClr val="tx2"/>
                </a:solidFill>
                <a:highlight>
                  <a:srgbClr val="00FF00"/>
                </a:highlight>
                <a:latin typeface="Calibri" panose="020F0502020204030204" pitchFamily="34" charset="0"/>
                <a:cs typeface="Calibri" panose="020F0502020204030204" pitchFamily="34" charset="0"/>
              </a:rPr>
              <a:t>Task1:Average AQI by City and State</a:t>
            </a:r>
            <a:br>
              <a:rPr lang="en-US" sz="1400" b="1" dirty="0">
                <a:latin typeface="Calibri" panose="020F0502020204030204" pitchFamily="34" charset="0"/>
                <a:cs typeface="Calibri" panose="020F0502020204030204" pitchFamily="34" charset="0"/>
              </a:rPr>
            </a:br>
            <a:br>
              <a:rPr lang="en-US" sz="1400" b="1" dirty="0">
                <a:latin typeface="Calibri" panose="020F0502020204030204" pitchFamily="34" charset="0"/>
                <a:cs typeface="Calibri" panose="020F0502020204030204" pitchFamily="34" charset="0"/>
              </a:rPr>
            </a:br>
            <a:endParaRPr lang="en-US" sz="1400" b="1"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AF62A56E-8820-587B-CA47-E8B82D848701}"/>
              </a:ext>
            </a:extLst>
          </p:cNvPr>
          <p:cNvPicPr>
            <a:picLocks noGrp="1" noChangeAspect="1"/>
          </p:cNvPicPr>
          <p:nvPr>
            <p:ph idx="1"/>
          </p:nvPr>
        </p:nvPicPr>
        <p:blipFill>
          <a:blip r:embed="rId2"/>
          <a:stretch>
            <a:fillRect/>
          </a:stretch>
        </p:blipFill>
        <p:spPr>
          <a:xfrm>
            <a:off x="1964279" y="745981"/>
            <a:ext cx="2676525" cy="2724150"/>
          </a:xfrm>
        </p:spPr>
      </p:pic>
      <p:pic>
        <p:nvPicPr>
          <p:cNvPr id="7" name="Picture 6">
            <a:extLst>
              <a:ext uri="{FF2B5EF4-FFF2-40B4-BE49-F238E27FC236}">
                <a16:creationId xmlns:a16="http://schemas.microsoft.com/office/drawing/2014/main" id="{2223D17B-3396-9095-E5E9-31358F072506}"/>
              </a:ext>
            </a:extLst>
          </p:cNvPr>
          <p:cNvPicPr>
            <a:picLocks noChangeAspect="1"/>
          </p:cNvPicPr>
          <p:nvPr/>
        </p:nvPicPr>
        <p:blipFill>
          <a:blip r:embed="rId3"/>
          <a:stretch>
            <a:fillRect/>
          </a:stretch>
        </p:blipFill>
        <p:spPr>
          <a:xfrm>
            <a:off x="5764792" y="365126"/>
            <a:ext cx="5805487" cy="3801104"/>
          </a:xfrm>
          <a:prstGeom prst="rect">
            <a:avLst/>
          </a:prstGeom>
        </p:spPr>
      </p:pic>
      <p:sp>
        <p:nvSpPr>
          <p:cNvPr id="10" name="TextBox 9">
            <a:extLst>
              <a:ext uri="{FF2B5EF4-FFF2-40B4-BE49-F238E27FC236}">
                <a16:creationId xmlns:a16="http://schemas.microsoft.com/office/drawing/2014/main" id="{6B055786-5CB2-6F14-167D-30D7373478AD}"/>
              </a:ext>
            </a:extLst>
          </p:cNvPr>
          <p:cNvSpPr txBox="1"/>
          <p:nvPr/>
        </p:nvSpPr>
        <p:spPr>
          <a:xfrm>
            <a:off x="838200" y="5194994"/>
            <a:ext cx="11307618" cy="1384995"/>
          </a:xfrm>
          <a:prstGeom prst="rect">
            <a:avLst/>
          </a:prstGeom>
          <a:noFill/>
        </p:spPr>
        <p:txBody>
          <a:bodyPr wrap="square" rtlCol="0">
            <a:spAutoFit/>
          </a:bodyPr>
          <a:lstStyle/>
          <a:p>
            <a:pPr>
              <a:buFont typeface="+mj-lt"/>
              <a:buAutoNum type="arabicPeriod"/>
            </a:pPr>
            <a:r>
              <a:rPr lang="en-US" sz="1400" b="1" dirty="0">
                <a:latin typeface="Calibri" panose="020F0502020204030204" pitchFamily="34" charset="0"/>
                <a:cs typeface="Calibri" panose="020F0502020204030204" pitchFamily="34" charset="0"/>
              </a:rPr>
              <a:t>Ahmedabad (Gujarat)</a:t>
            </a:r>
            <a:r>
              <a:rPr lang="en-US" sz="1400" dirty="0">
                <a:latin typeface="Calibri" panose="020F0502020204030204" pitchFamily="34" charset="0"/>
                <a:cs typeface="Calibri" panose="020F0502020204030204" pitchFamily="34" charset="0"/>
              </a:rPr>
              <a:t> has the </a:t>
            </a:r>
            <a:r>
              <a:rPr lang="en-US" sz="1400" b="1" dirty="0">
                <a:latin typeface="Calibri" panose="020F0502020204030204" pitchFamily="34" charset="0"/>
                <a:cs typeface="Calibri" panose="020F0502020204030204" pitchFamily="34" charset="0"/>
              </a:rPr>
              <a:t>highest average AQI</a:t>
            </a:r>
            <a:r>
              <a:rPr lang="en-US" sz="1400" dirty="0">
                <a:latin typeface="Calibri" panose="020F0502020204030204" pitchFamily="34" charset="0"/>
                <a:cs typeface="Calibri" panose="020F0502020204030204" pitchFamily="34" charset="0"/>
              </a:rPr>
              <a:t> of </a:t>
            </a:r>
            <a:r>
              <a:rPr lang="en-US" sz="1400" b="1" dirty="0">
                <a:latin typeface="Calibri" panose="020F0502020204030204" pitchFamily="34" charset="0"/>
                <a:cs typeface="Calibri" panose="020F0502020204030204" pitchFamily="34" charset="0"/>
              </a:rPr>
              <a:t>247.71</a:t>
            </a:r>
            <a:r>
              <a:rPr lang="en-US" sz="1400" dirty="0">
                <a:latin typeface="Calibri" panose="020F0502020204030204" pitchFamily="34" charset="0"/>
                <a:cs typeface="Calibri" panose="020F0502020204030204" pitchFamily="34" charset="0"/>
              </a:rPr>
              <a:t>, indicating </a:t>
            </a:r>
            <a:r>
              <a:rPr lang="en-US" sz="1400" b="1" dirty="0">
                <a:latin typeface="Calibri" panose="020F0502020204030204" pitchFamily="34" charset="0"/>
                <a:cs typeface="Calibri" panose="020F0502020204030204" pitchFamily="34" charset="0"/>
              </a:rPr>
              <a:t>poor air quality</a:t>
            </a:r>
            <a:r>
              <a:rPr lang="en-US" sz="1400" dirty="0">
                <a:latin typeface="Calibri" panose="020F0502020204030204" pitchFamily="34" charset="0"/>
                <a:cs typeface="Calibri" panose="020F0502020204030204" pitchFamily="34" charset="0"/>
              </a:rPr>
              <a:t> compared to other cities.</a:t>
            </a:r>
          </a:p>
          <a:p>
            <a:pPr>
              <a:buFont typeface="+mj-lt"/>
              <a:buAutoNum type="arabicPeriod"/>
            </a:pPr>
            <a:r>
              <a:rPr lang="en-US" sz="1400" b="1" dirty="0">
                <a:latin typeface="Calibri" panose="020F0502020204030204" pitchFamily="34" charset="0"/>
                <a:cs typeface="Calibri" panose="020F0502020204030204" pitchFamily="34" charset="0"/>
              </a:rPr>
              <a:t>Bangalore (Karnataka)</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Mumbai (Maharashtra)</a:t>
            </a:r>
            <a:r>
              <a:rPr lang="en-US" sz="1400" dirty="0">
                <a:latin typeface="Calibri" panose="020F0502020204030204" pitchFamily="34" charset="0"/>
                <a:cs typeface="Calibri" panose="020F0502020204030204" pitchFamily="34" charset="0"/>
              </a:rPr>
              <a:t> follow with average AQI levels of </a:t>
            </a:r>
            <a:r>
              <a:rPr lang="en-US" sz="1400" b="1" dirty="0">
                <a:latin typeface="Calibri" panose="020F0502020204030204" pitchFamily="34" charset="0"/>
                <a:cs typeface="Calibri" panose="020F0502020204030204" pitchFamily="34" charset="0"/>
              </a:rPr>
              <a:t>241.13</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238.92</a:t>
            </a:r>
            <a:r>
              <a:rPr lang="en-US" sz="1400" dirty="0">
                <a:latin typeface="Calibri" panose="020F0502020204030204" pitchFamily="34" charset="0"/>
                <a:cs typeface="Calibri" panose="020F0502020204030204" pitchFamily="34" charset="0"/>
              </a:rPr>
              <a:t> respectively.</a:t>
            </a:r>
          </a:p>
          <a:p>
            <a:pPr>
              <a:buFont typeface="+mj-lt"/>
              <a:buAutoNum type="arabicPeriod"/>
            </a:pPr>
            <a:r>
              <a:rPr lang="en-US" sz="1400" b="1" dirty="0">
                <a:latin typeface="Calibri" panose="020F0502020204030204" pitchFamily="34" charset="0"/>
                <a:cs typeface="Calibri" panose="020F0502020204030204" pitchFamily="34" charset="0"/>
              </a:rPr>
              <a:t>Chennai (Tamil Nadu)</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Kolkata (West Bengal)</a:t>
            </a:r>
            <a:r>
              <a:rPr lang="en-US" sz="1400" dirty="0">
                <a:latin typeface="Calibri" panose="020F0502020204030204" pitchFamily="34" charset="0"/>
                <a:cs typeface="Calibri" panose="020F0502020204030204" pitchFamily="34" charset="0"/>
              </a:rPr>
              <a:t> have </a:t>
            </a:r>
            <a:r>
              <a:rPr lang="en-US" sz="1400" b="1" dirty="0">
                <a:latin typeface="Calibri" panose="020F0502020204030204" pitchFamily="34" charset="0"/>
                <a:cs typeface="Calibri" panose="020F0502020204030204" pitchFamily="34" charset="0"/>
              </a:rPr>
              <a:t>lower average AQI</a:t>
            </a:r>
            <a:r>
              <a:rPr lang="en-US" sz="1400" dirty="0">
                <a:latin typeface="Calibri" panose="020F0502020204030204" pitchFamily="34" charset="0"/>
                <a:cs typeface="Calibri" panose="020F0502020204030204" pitchFamily="34" charset="0"/>
              </a:rPr>
              <a:t> compared to other cities in the analysis.</a:t>
            </a:r>
          </a:p>
          <a:p>
            <a:pPr>
              <a:buFont typeface="+mj-lt"/>
              <a:buAutoNum type="arabicPeriod"/>
            </a:pPr>
            <a:r>
              <a:rPr lang="en-US" sz="1400" dirty="0">
                <a:latin typeface="Calibri" panose="020F0502020204030204" pitchFamily="34" charset="0"/>
                <a:cs typeface="Calibri" panose="020F0502020204030204" pitchFamily="34" charset="0"/>
              </a:rPr>
              <a:t>The </a:t>
            </a:r>
            <a:r>
              <a:rPr lang="en-US" sz="1400" b="1" dirty="0">
                <a:latin typeface="Calibri" panose="020F0502020204030204" pitchFamily="34" charset="0"/>
                <a:cs typeface="Calibri" panose="020F0502020204030204" pitchFamily="34" charset="0"/>
              </a:rPr>
              <a:t>overall average AQI</a:t>
            </a:r>
            <a:r>
              <a:rPr lang="en-US" sz="1400" dirty="0">
                <a:latin typeface="Calibri" panose="020F0502020204030204" pitchFamily="34" charset="0"/>
                <a:cs typeface="Calibri" panose="020F0502020204030204" pitchFamily="34" charset="0"/>
              </a:rPr>
              <a:t> across all cities is </a:t>
            </a:r>
            <a:r>
              <a:rPr lang="en-US" sz="1400" b="1" dirty="0">
                <a:latin typeface="Calibri" panose="020F0502020204030204" pitchFamily="34" charset="0"/>
                <a:cs typeface="Calibri" panose="020F0502020204030204" pitchFamily="34" charset="0"/>
              </a:rPr>
              <a:t>240.10</a:t>
            </a:r>
            <a:r>
              <a:rPr lang="en-US" sz="1400" dirty="0">
                <a:latin typeface="Calibri" panose="020F0502020204030204" pitchFamily="34" charset="0"/>
                <a:cs typeface="Calibri" panose="020F0502020204030204" pitchFamily="34" charset="0"/>
              </a:rPr>
              <a:t>, which is considered </a:t>
            </a:r>
            <a:r>
              <a:rPr lang="en-US" sz="1400" b="1" dirty="0">
                <a:latin typeface="Calibri" panose="020F0502020204030204" pitchFamily="34" charset="0"/>
                <a:cs typeface="Calibri" panose="020F0502020204030204" pitchFamily="34" charset="0"/>
              </a:rPr>
              <a:t>unhealthy</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latin typeface="Calibri" panose="020F0502020204030204" pitchFamily="34" charset="0"/>
                <a:cs typeface="Calibri" panose="020F0502020204030204" pitchFamily="34" charset="0"/>
              </a:rPr>
              <a:t>Gujarat</a:t>
            </a:r>
            <a:r>
              <a:rPr lang="en-US" sz="1400" dirty="0">
                <a:latin typeface="Calibri" panose="020F0502020204030204" pitchFamily="34" charset="0"/>
                <a:cs typeface="Calibri" panose="020F0502020204030204" pitchFamily="34" charset="0"/>
              </a:rPr>
              <a:t> is the </a:t>
            </a:r>
            <a:r>
              <a:rPr lang="en-US" sz="1400" b="1" dirty="0">
                <a:latin typeface="Calibri" panose="020F0502020204030204" pitchFamily="34" charset="0"/>
                <a:cs typeface="Calibri" panose="020F0502020204030204" pitchFamily="34" charset="0"/>
              </a:rPr>
              <a:t>most polluted state</a:t>
            </a:r>
            <a:r>
              <a:rPr lang="en-US" sz="1400" dirty="0">
                <a:latin typeface="Calibri" panose="020F0502020204030204" pitchFamily="34" charset="0"/>
                <a:cs typeface="Calibri" panose="020F0502020204030204" pitchFamily="34" charset="0"/>
              </a:rPr>
              <a:t> in this group based on AQI, while </a:t>
            </a:r>
            <a:r>
              <a:rPr lang="en-US" sz="1400" b="1" dirty="0">
                <a:latin typeface="Calibri" panose="020F0502020204030204" pitchFamily="34" charset="0"/>
                <a:cs typeface="Calibri" panose="020F0502020204030204" pitchFamily="34" charset="0"/>
              </a:rPr>
              <a:t>Tamil Nadu</a:t>
            </a:r>
            <a:r>
              <a:rPr lang="en-US" sz="1400" dirty="0">
                <a:latin typeface="Calibri" panose="020F0502020204030204" pitchFamily="34" charset="0"/>
                <a:cs typeface="Calibri" panose="020F0502020204030204" pitchFamily="34" charset="0"/>
              </a:rPr>
              <a:t> has relatively </a:t>
            </a:r>
            <a:r>
              <a:rPr lang="en-US" sz="1400" b="1" dirty="0">
                <a:latin typeface="Calibri" panose="020F0502020204030204" pitchFamily="34" charset="0"/>
                <a:cs typeface="Calibri" panose="020F0502020204030204" pitchFamily="34" charset="0"/>
              </a:rPr>
              <a:t>cleaner air</a:t>
            </a:r>
            <a:r>
              <a:rPr lang="en-US" sz="1400" dirty="0">
                <a:latin typeface="Calibri" panose="020F0502020204030204" pitchFamily="34" charset="0"/>
                <a:cs typeface="Calibri" panose="020F0502020204030204" pitchFamily="34" charset="0"/>
              </a:rPr>
              <a:t> among the listed states.</a:t>
            </a:r>
          </a:p>
          <a:p>
            <a:endParaRPr lang="en-US" sz="1400" dirty="0">
              <a:latin typeface="Calibri" panose="020F0502020204030204" pitchFamily="34" charset="0"/>
              <a:cs typeface="Calibri" panose="020F0502020204030204" pitchFamily="34" charset="0"/>
            </a:endParaRPr>
          </a:p>
        </p:txBody>
      </p:sp>
      <p:pic>
        <p:nvPicPr>
          <p:cNvPr id="14" name="Picture 13">
            <a:extLst>
              <a:ext uri="{FF2B5EF4-FFF2-40B4-BE49-F238E27FC236}">
                <a16:creationId xmlns:a16="http://schemas.microsoft.com/office/drawing/2014/main" id="{51DCF86D-020A-3C3A-9C2A-70F29FF744A7}"/>
              </a:ext>
            </a:extLst>
          </p:cNvPr>
          <p:cNvPicPr>
            <a:picLocks noChangeAspect="1"/>
          </p:cNvPicPr>
          <p:nvPr/>
        </p:nvPicPr>
        <p:blipFill>
          <a:blip r:embed="rId4"/>
          <a:stretch>
            <a:fillRect/>
          </a:stretch>
        </p:blipFill>
        <p:spPr>
          <a:xfrm>
            <a:off x="912452" y="3639153"/>
            <a:ext cx="4705350" cy="1457325"/>
          </a:xfrm>
          <a:prstGeom prst="rect">
            <a:avLst/>
          </a:prstGeom>
        </p:spPr>
      </p:pic>
    </p:spTree>
    <p:extLst>
      <p:ext uri="{BB962C8B-B14F-4D97-AF65-F5344CB8AC3E}">
        <p14:creationId xmlns:p14="http://schemas.microsoft.com/office/powerpoint/2010/main" val="183434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C57C-A49D-C740-D73B-EBA2E216A72F}"/>
              </a:ext>
            </a:extLst>
          </p:cNvPr>
          <p:cNvSpPr>
            <a:spLocks noGrp="1"/>
          </p:cNvSpPr>
          <p:nvPr>
            <p:ph type="title"/>
          </p:nvPr>
        </p:nvSpPr>
        <p:spPr>
          <a:xfrm>
            <a:off x="838200" y="365126"/>
            <a:ext cx="5359400" cy="715530"/>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Task 2: Monthly AQI Trend in Delhi (2024–2025)</a:t>
            </a:r>
          </a:p>
        </p:txBody>
      </p:sp>
      <p:pic>
        <p:nvPicPr>
          <p:cNvPr id="5" name="Content Placeholder 4">
            <a:extLst>
              <a:ext uri="{FF2B5EF4-FFF2-40B4-BE49-F238E27FC236}">
                <a16:creationId xmlns:a16="http://schemas.microsoft.com/office/drawing/2014/main" id="{EDA110DB-3B7A-54CF-6AEC-9B2B8AF6ADBC}"/>
              </a:ext>
            </a:extLst>
          </p:cNvPr>
          <p:cNvPicPr>
            <a:picLocks noGrp="1" noChangeAspect="1"/>
          </p:cNvPicPr>
          <p:nvPr>
            <p:ph idx="1"/>
          </p:nvPr>
        </p:nvPicPr>
        <p:blipFill>
          <a:blip r:embed="rId2"/>
          <a:stretch>
            <a:fillRect/>
          </a:stretch>
        </p:blipFill>
        <p:spPr>
          <a:xfrm>
            <a:off x="4249284" y="882063"/>
            <a:ext cx="1718568" cy="4549153"/>
          </a:xfrm>
        </p:spPr>
      </p:pic>
      <p:pic>
        <p:nvPicPr>
          <p:cNvPr id="7" name="Picture 6">
            <a:extLst>
              <a:ext uri="{FF2B5EF4-FFF2-40B4-BE49-F238E27FC236}">
                <a16:creationId xmlns:a16="http://schemas.microsoft.com/office/drawing/2014/main" id="{2FEA6F14-3697-8BAF-9449-579F646A5EFD}"/>
              </a:ext>
            </a:extLst>
          </p:cNvPr>
          <p:cNvPicPr>
            <a:picLocks noChangeAspect="1"/>
          </p:cNvPicPr>
          <p:nvPr/>
        </p:nvPicPr>
        <p:blipFill>
          <a:blip r:embed="rId3"/>
          <a:stretch>
            <a:fillRect/>
          </a:stretch>
        </p:blipFill>
        <p:spPr>
          <a:xfrm>
            <a:off x="5967852" y="569830"/>
            <a:ext cx="6145817" cy="3558825"/>
          </a:xfrm>
          <a:prstGeom prst="rect">
            <a:avLst/>
          </a:prstGeom>
        </p:spPr>
      </p:pic>
      <p:sp>
        <p:nvSpPr>
          <p:cNvPr id="8" name="TextBox 7">
            <a:extLst>
              <a:ext uri="{FF2B5EF4-FFF2-40B4-BE49-F238E27FC236}">
                <a16:creationId xmlns:a16="http://schemas.microsoft.com/office/drawing/2014/main" id="{7613D384-6541-8DFA-C0ED-9B15BF77FF10}"/>
              </a:ext>
            </a:extLst>
          </p:cNvPr>
          <p:cNvSpPr txBox="1"/>
          <p:nvPr/>
        </p:nvSpPr>
        <p:spPr>
          <a:xfrm>
            <a:off x="838200" y="969819"/>
            <a:ext cx="2918807" cy="3970318"/>
          </a:xfrm>
          <a:prstGeom prst="rect">
            <a:avLst/>
          </a:prstGeom>
          <a:noFill/>
        </p:spPr>
        <p:txBody>
          <a:bodyPr wrap="square" rtlCol="0">
            <a:spAutoFit/>
          </a:bodyPr>
          <a:lstStyle/>
          <a:p>
            <a:pPr>
              <a:buFont typeface="+mj-lt"/>
              <a:buAutoNum type="arabicPeriod"/>
            </a:pPr>
            <a:r>
              <a:rPr lang="en-US" sz="1400" b="1" dirty="0">
                <a:latin typeface="Calibri" panose="020F0502020204030204" pitchFamily="34" charset="0"/>
                <a:cs typeface="Calibri" panose="020F0502020204030204" pitchFamily="34" charset="0"/>
              </a:rPr>
              <a:t>April 2024</a:t>
            </a:r>
            <a:r>
              <a:rPr lang="en-US" sz="1400" dirty="0">
                <a:latin typeface="Calibri" panose="020F0502020204030204" pitchFamily="34" charset="0"/>
                <a:cs typeface="Calibri" panose="020F0502020204030204" pitchFamily="34" charset="0"/>
              </a:rPr>
              <a:t> had the </a:t>
            </a:r>
            <a:r>
              <a:rPr lang="en-US" sz="1400" b="1" dirty="0">
                <a:latin typeface="Calibri" panose="020F0502020204030204" pitchFamily="34" charset="0"/>
                <a:cs typeface="Calibri" panose="020F0502020204030204" pitchFamily="34" charset="0"/>
              </a:rPr>
              <a:t>highest AQI</a:t>
            </a:r>
            <a:r>
              <a:rPr lang="en-US" sz="1400" dirty="0">
                <a:latin typeface="Calibri" panose="020F0502020204030204" pitchFamily="34" charset="0"/>
                <a:cs typeface="Calibri" panose="020F0502020204030204" pitchFamily="34" charset="0"/>
              </a:rPr>
              <a:t> in Delhi (</a:t>
            </a:r>
            <a:r>
              <a:rPr lang="en-US" sz="1400" b="1" dirty="0">
                <a:latin typeface="Calibri" panose="020F0502020204030204" pitchFamily="34" charset="0"/>
                <a:cs typeface="Calibri" panose="020F0502020204030204" pitchFamily="34" charset="0"/>
              </a:rPr>
              <a:t>396</a:t>
            </a:r>
            <a:r>
              <a:rPr lang="en-US" sz="1400" dirty="0">
                <a:latin typeface="Calibri" panose="020F0502020204030204" pitchFamily="34" charset="0"/>
                <a:cs typeface="Calibri" panose="020F0502020204030204" pitchFamily="34" charset="0"/>
              </a:rPr>
              <a:t>), indicating very </a:t>
            </a:r>
            <a:r>
              <a:rPr lang="en-US" sz="1400" b="1" dirty="0">
                <a:latin typeface="Calibri" panose="020F0502020204030204" pitchFamily="34" charset="0"/>
                <a:cs typeface="Calibri" panose="020F0502020204030204" pitchFamily="34" charset="0"/>
              </a:rPr>
              <a:t>poor air quality</a:t>
            </a:r>
            <a:r>
              <a:rPr lang="en-US" sz="1400" dirty="0">
                <a:latin typeface="Calibri" panose="020F0502020204030204" pitchFamily="34" charset="0"/>
                <a:cs typeface="Calibri" panose="020F0502020204030204" pitchFamily="34" charset="0"/>
              </a:rPr>
              <a:t> in that month.</a:t>
            </a:r>
          </a:p>
          <a:p>
            <a:pPr>
              <a:buFont typeface="+mj-lt"/>
              <a:buAutoNum type="arabicPeriod"/>
            </a:pPr>
            <a:r>
              <a:rPr lang="en-US" sz="1400" dirty="0">
                <a:latin typeface="Calibri" panose="020F0502020204030204" pitchFamily="34" charset="0"/>
                <a:cs typeface="Calibri" panose="020F0502020204030204" pitchFamily="34" charset="0"/>
              </a:rPr>
              <a:t>AQI </a:t>
            </a:r>
            <a:r>
              <a:rPr lang="en-US" sz="1400" b="1" dirty="0">
                <a:latin typeface="Calibri" panose="020F0502020204030204" pitchFamily="34" charset="0"/>
                <a:cs typeface="Calibri" panose="020F0502020204030204" pitchFamily="34" charset="0"/>
              </a:rPr>
              <a:t>dropped sharply in May and June 2024</a:t>
            </a:r>
            <a:r>
              <a:rPr lang="en-US" sz="1400" dirty="0">
                <a:latin typeface="Calibri" panose="020F0502020204030204" pitchFamily="34" charset="0"/>
                <a:cs typeface="Calibri" panose="020F0502020204030204" pitchFamily="34" charset="0"/>
              </a:rPr>
              <a:t>, reaching its </a:t>
            </a:r>
            <a:r>
              <a:rPr lang="en-US" sz="1400" b="1" dirty="0">
                <a:latin typeface="Calibri" panose="020F0502020204030204" pitchFamily="34" charset="0"/>
                <a:cs typeface="Calibri" panose="020F0502020204030204" pitchFamily="34" charset="0"/>
              </a:rPr>
              <a:t>lowest point</a:t>
            </a:r>
            <a:r>
              <a:rPr lang="en-US" sz="1400" dirty="0">
                <a:latin typeface="Calibri" panose="020F0502020204030204" pitchFamily="34" charset="0"/>
                <a:cs typeface="Calibri" panose="020F0502020204030204" pitchFamily="34" charset="0"/>
              </a:rPr>
              <a:t> in </a:t>
            </a:r>
            <a:r>
              <a:rPr lang="en-US" sz="1400" b="1" dirty="0">
                <a:latin typeface="Calibri" panose="020F0502020204030204" pitchFamily="34" charset="0"/>
                <a:cs typeface="Calibri" panose="020F0502020204030204" pitchFamily="34" charset="0"/>
              </a:rPr>
              <a:t>October 2025 (79)</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dirty="0">
                <a:latin typeface="Calibri" panose="020F0502020204030204" pitchFamily="34" charset="0"/>
                <a:cs typeface="Calibri" panose="020F0502020204030204" pitchFamily="34" charset="0"/>
              </a:rPr>
              <a:t>A </a:t>
            </a:r>
            <a:r>
              <a:rPr lang="en-US" sz="1400" b="1" dirty="0">
                <a:latin typeface="Calibri" panose="020F0502020204030204" pitchFamily="34" charset="0"/>
                <a:cs typeface="Calibri" panose="020F0502020204030204" pitchFamily="34" charset="0"/>
              </a:rPr>
              <a:t>rise in AQI</a:t>
            </a:r>
            <a:r>
              <a:rPr lang="en-US" sz="1400" dirty="0">
                <a:latin typeface="Calibri" panose="020F0502020204030204" pitchFamily="34" charset="0"/>
                <a:cs typeface="Calibri" panose="020F0502020204030204" pitchFamily="34" charset="0"/>
              </a:rPr>
              <a:t> is observed again in </a:t>
            </a:r>
            <a:r>
              <a:rPr lang="en-US" sz="1400" b="1" dirty="0">
                <a:latin typeface="Calibri" panose="020F0502020204030204" pitchFamily="34" charset="0"/>
                <a:cs typeface="Calibri" panose="020F0502020204030204" pitchFamily="34" charset="0"/>
              </a:rPr>
              <a:t>November 2025 (324)</a:t>
            </a:r>
            <a:r>
              <a:rPr lang="en-US" sz="1400" dirty="0">
                <a:latin typeface="Calibri" panose="020F0502020204030204" pitchFamily="34" charset="0"/>
                <a:cs typeface="Calibri" panose="020F0502020204030204" pitchFamily="34" charset="0"/>
              </a:rPr>
              <a:t>, showing seasonal air quality issues during </a:t>
            </a:r>
            <a:r>
              <a:rPr lang="en-US" sz="1400" b="1" dirty="0">
                <a:latin typeface="Calibri" panose="020F0502020204030204" pitchFamily="34" charset="0"/>
                <a:cs typeface="Calibri" panose="020F0502020204030204" pitchFamily="34" charset="0"/>
              </a:rPr>
              <a:t>late autumn/winter</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dirty="0">
                <a:latin typeface="Calibri" panose="020F0502020204030204" pitchFamily="34" charset="0"/>
                <a:cs typeface="Calibri" panose="020F0502020204030204" pitchFamily="34" charset="0"/>
              </a:rPr>
              <a:t>AQI levels </a:t>
            </a:r>
            <a:r>
              <a:rPr lang="en-US" sz="1400" b="1" dirty="0">
                <a:latin typeface="Calibri" panose="020F0502020204030204" pitchFamily="34" charset="0"/>
                <a:cs typeface="Calibri" panose="020F0502020204030204" pitchFamily="34" charset="0"/>
              </a:rPr>
              <a:t>fluctuate</a:t>
            </a:r>
            <a:r>
              <a:rPr lang="en-US" sz="1400" dirty="0">
                <a:latin typeface="Calibri" panose="020F0502020204030204" pitchFamily="34" charset="0"/>
                <a:cs typeface="Calibri" panose="020F0502020204030204" pitchFamily="34" charset="0"/>
              </a:rPr>
              <a:t> throughout the year, with </a:t>
            </a:r>
            <a:r>
              <a:rPr lang="en-US" sz="1400" b="1" dirty="0">
                <a:latin typeface="Calibri" panose="020F0502020204030204" pitchFamily="34" charset="0"/>
                <a:cs typeface="Calibri" panose="020F0502020204030204" pitchFamily="34" charset="0"/>
              </a:rPr>
              <a:t>higher pollution levels</a:t>
            </a:r>
            <a:r>
              <a:rPr lang="en-US" sz="1400" dirty="0">
                <a:latin typeface="Calibri" panose="020F0502020204030204" pitchFamily="34" charset="0"/>
                <a:cs typeface="Calibri" panose="020F0502020204030204" pitchFamily="34" charset="0"/>
              </a:rPr>
              <a:t> seen in </a:t>
            </a:r>
            <a:r>
              <a:rPr lang="en-US" sz="1400" b="1" dirty="0">
                <a:latin typeface="Calibri" panose="020F0502020204030204" pitchFamily="34" charset="0"/>
                <a:cs typeface="Calibri" panose="020F0502020204030204" pitchFamily="34" charset="0"/>
              </a:rPr>
              <a:t>January, April, and November</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latin typeface="Calibri" panose="020F0502020204030204" pitchFamily="34" charset="0"/>
                <a:cs typeface="Calibri" panose="020F0502020204030204" pitchFamily="34" charset="0"/>
              </a:rPr>
              <a:t>Gujarat</a:t>
            </a:r>
            <a:r>
              <a:rPr lang="en-US" sz="1400" dirty="0">
                <a:latin typeface="Calibri" panose="020F0502020204030204" pitchFamily="34" charset="0"/>
                <a:cs typeface="Calibri" panose="020F0502020204030204" pitchFamily="34" charset="0"/>
              </a:rPr>
              <a:t> in Jan–Feb 2024 showed moderately high AQI (318 in Jan), but </a:t>
            </a:r>
            <a:r>
              <a:rPr lang="en-US" sz="1400" b="1" dirty="0">
                <a:latin typeface="Calibri" panose="020F0502020204030204" pitchFamily="34" charset="0"/>
                <a:cs typeface="Calibri" panose="020F0502020204030204" pitchFamily="34" charset="0"/>
              </a:rPr>
              <a:t>improved</a:t>
            </a:r>
            <a:r>
              <a:rPr lang="en-US" sz="1400" dirty="0">
                <a:latin typeface="Calibri" panose="020F0502020204030204" pitchFamily="34" charset="0"/>
                <a:cs typeface="Calibri" panose="020F0502020204030204" pitchFamily="34" charset="0"/>
              </a:rPr>
              <a:t> to </a:t>
            </a:r>
            <a:r>
              <a:rPr lang="en-US" sz="1400" b="1" dirty="0">
                <a:latin typeface="Calibri" panose="020F0502020204030204" pitchFamily="34" charset="0"/>
                <a:cs typeface="Calibri" panose="020F0502020204030204" pitchFamily="34" charset="0"/>
              </a:rPr>
              <a:t>98</a:t>
            </a:r>
            <a:r>
              <a:rPr lang="en-US" sz="1400" dirty="0">
                <a:latin typeface="Calibri" panose="020F0502020204030204" pitchFamily="34" charset="0"/>
                <a:cs typeface="Calibri" panose="020F0502020204030204" pitchFamily="34" charset="0"/>
              </a:rPr>
              <a:t> by Feb.</a:t>
            </a:r>
          </a:p>
          <a:p>
            <a:endParaRPr lang="en-US" sz="14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9D42A51-0F29-05E0-1E31-1A45F82E822F}"/>
              </a:ext>
            </a:extLst>
          </p:cNvPr>
          <p:cNvPicPr>
            <a:picLocks noChangeAspect="1"/>
          </p:cNvPicPr>
          <p:nvPr/>
        </p:nvPicPr>
        <p:blipFill>
          <a:blip r:embed="rId4"/>
          <a:stretch>
            <a:fillRect/>
          </a:stretch>
        </p:blipFill>
        <p:spPr>
          <a:xfrm>
            <a:off x="3683236" y="5449453"/>
            <a:ext cx="7105650" cy="1057275"/>
          </a:xfrm>
          <a:prstGeom prst="rect">
            <a:avLst/>
          </a:prstGeom>
        </p:spPr>
      </p:pic>
    </p:spTree>
    <p:extLst>
      <p:ext uri="{BB962C8B-B14F-4D97-AF65-F5344CB8AC3E}">
        <p14:creationId xmlns:p14="http://schemas.microsoft.com/office/powerpoint/2010/main" val="205984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3DA92-D515-54CC-46C3-7EFA72DD79B7}"/>
              </a:ext>
            </a:extLst>
          </p:cNvPr>
          <p:cNvSpPr>
            <a:spLocks noGrp="1"/>
          </p:cNvSpPr>
          <p:nvPr>
            <p:ph type="title"/>
          </p:nvPr>
        </p:nvSpPr>
        <p:spPr>
          <a:xfrm>
            <a:off x="838200" y="365126"/>
            <a:ext cx="5793509" cy="687820"/>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Task 3: Cities with Most 'Unhealthy' AQI Days in 2024</a:t>
            </a:r>
          </a:p>
        </p:txBody>
      </p:sp>
      <p:pic>
        <p:nvPicPr>
          <p:cNvPr id="5" name="Content Placeholder 4">
            <a:extLst>
              <a:ext uri="{FF2B5EF4-FFF2-40B4-BE49-F238E27FC236}">
                <a16:creationId xmlns:a16="http://schemas.microsoft.com/office/drawing/2014/main" id="{7CC9A801-D4CC-2997-6625-4B3B01F2B299}"/>
              </a:ext>
            </a:extLst>
          </p:cNvPr>
          <p:cNvPicPr>
            <a:picLocks noGrp="1" noChangeAspect="1"/>
          </p:cNvPicPr>
          <p:nvPr>
            <p:ph idx="1"/>
          </p:nvPr>
        </p:nvPicPr>
        <p:blipFill>
          <a:blip r:embed="rId2"/>
          <a:stretch>
            <a:fillRect/>
          </a:stretch>
        </p:blipFill>
        <p:spPr>
          <a:xfrm>
            <a:off x="4011722" y="1052946"/>
            <a:ext cx="3000375" cy="2762250"/>
          </a:xfrm>
        </p:spPr>
      </p:pic>
      <p:pic>
        <p:nvPicPr>
          <p:cNvPr id="7" name="Picture 6">
            <a:extLst>
              <a:ext uri="{FF2B5EF4-FFF2-40B4-BE49-F238E27FC236}">
                <a16:creationId xmlns:a16="http://schemas.microsoft.com/office/drawing/2014/main" id="{6D86C0F4-8A04-567D-332D-1106029B1681}"/>
              </a:ext>
            </a:extLst>
          </p:cNvPr>
          <p:cNvPicPr>
            <a:picLocks noChangeAspect="1"/>
          </p:cNvPicPr>
          <p:nvPr/>
        </p:nvPicPr>
        <p:blipFill>
          <a:blip r:embed="rId3"/>
          <a:stretch>
            <a:fillRect/>
          </a:stretch>
        </p:blipFill>
        <p:spPr>
          <a:xfrm>
            <a:off x="7108105" y="365125"/>
            <a:ext cx="4890366" cy="3566901"/>
          </a:xfrm>
          <a:prstGeom prst="rect">
            <a:avLst/>
          </a:prstGeom>
        </p:spPr>
      </p:pic>
      <p:pic>
        <p:nvPicPr>
          <p:cNvPr id="9" name="Picture 8">
            <a:extLst>
              <a:ext uri="{FF2B5EF4-FFF2-40B4-BE49-F238E27FC236}">
                <a16:creationId xmlns:a16="http://schemas.microsoft.com/office/drawing/2014/main" id="{9B97D6C3-5EF9-923C-C70A-BF5F6A962540}"/>
              </a:ext>
            </a:extLst>
          </p:cNvPr>
          <p:cNvPicPr>
            <a:picLocks noChangeAspect="1"/>
          </p:cNvPicPr>
          <p:nvPr/>
        </p:nvPicPr>
        <p:blipFill>
          <a:blip r:embed="rId4"/>
          <a:stretch>
            <a:fillRect/>
          </a:stretch>
        </p:blipFill>
        <p:spPr>
          <a:xfrm>
            <a:off x="4011722" y="3932026"/>
            <a:ext cx="4752975" cy="1543050"/>
          </a:xfrm>
          <a:prstGeom prst="rect">
            <a:avLst/>
          </a:prstGeom>
        </p:spPr>
      </p:pic>
      <p:sp>
        <p:nvSpPr>
          <p:cNvPr id="10" name="TextBox 9">
            <a:extLst>
              <a:ext uri="{FF2B5EF4-FFF2-40B4-BE49-F238E27FC236}">
                <a16:creationId xmlns:a16="http://schemas.microsoft.com/office/drawing/2014/main" id="{A5B8DA65-17D4-67D1-3A96-F2A96955DFB1}"/>
              </a:ext>
            </a:extLst>
          </p:cNvPr>
          <p:cNvSpPr txBox="1"/>
          <p:nvPr/>
        </p:nvSpPr>
        <p:spPr>
          <a:xfrm>
            <a:off x="962529" y="1052946"/>
            <a:ext cx="2907003" cy="3785652"/>
          </a:xfrm>
          <a:prstGeom prst="rect">
            <a:avLst/>
          </a:prstGeom>
          <a:noFill/>
        </p:spPr>
        <p:txBody>
          <a:bodyPr wrap="square" rtlCol="0">
            <a:spAutoFit/>
          </a:bodyPr>
          <a:lstStyle/>
          <a:p>
            <a:pPr marL="228600" indent="-228600">
              <a:buFont typeface="+mj-lt"/>
              <a:buAutoNum type="arabicPeriod"/>
            </a:pPr>
            <a:r>
              <a:rPr lang="en-US" sz="1200" b="1" dirty="0">
                <a:latin typeface="Calibri" panose="020F0502020204030204" pitchFamily="34" charset="0"/>
                <a:cs typeface="Calibri" panose="020F0502020204030204" pitchFamily="34" charset="0"/>
              </a:rPr>
              <a:t>Delhi</a:t>
            </a:r>
            <a:r>
              <a:rPr lang="en-US" sz="1200" dirty="0">
                <a:latin typeface="Calibri" panose="020F0502020204030204" pitchFamily="34" charset="0"/>
                <a:cs typeface="Calibri" panose="020F0502020204030204" pitchFamily="34" charset="0"/>
              </a:rPr>
              <a:t> recorded the </a:t>
            </a:r>
            <a:r>
              <a:rPr lang="en-US" sz="1200" b="1" dirty="0">
                <a:latin typeface="Calibri" panose="020F0502020204030204" pitchFamily="34" charset="0"/>
                <a:cs typeface="Calibri" panose="020F0502020204030204" pitchFamily="34" charset="0"/>
              </a:rPr>
              <a:t>highest number</a:t>
            </a:r>
            <a:r>
              <a:rPr lang="en-US" sz="1200" dirty="0">
                <a:latin typeface="Calibri" panose="020F0502020204030204" pitchFamily="34" charset="0"/>
                <a:cs typeface="Calibri" panose="020F0502020204030204" pitchFamily="34" charset="0"/>
              </a:rPr>
              <a:t> of 'unhealthy' air quality days (</a:t>
            </a:r>
            <a:r>
              <a:rPr lang="en-US" sz="1200" b="1" dirty="0">
                <a:latin typeface="Calibri" panose="020F0502020204030204" pitchFamily="34" charset="0"/>
                <a:cs typeface="Calibri" panose="020F0502020204030204" pitchFamily="34" charset="0"/>
              </a:rPr>
              <a:t>7 days</a:t>
            </a:r>
            <a:r>
              <a:rPr lang="en-US" sz="1200" dirty="0">
                <a:latin typeface="Calibri" panose="020F0502020204030204" pitchFamily="34" charset="0"/>
                <a:cs typeface="Calibri" panose="020F0502020204030204" pitchFamily="34" charset="0"/>
              </a:rPr>
              <a:t>) in 2024.</a:t>
            </a:r>
          </a:p>
          <a:p>
            <a:pPr marL="228600" indent="-228600">
              <a:buFont typeface="+mj-lt"/>
              <a:buAutoNum type="arabicPeriod"/>
            </a:pPr>
            <a:r>
              <a:rPr lang="en-US" sz="1200" b="1" dirty="0">
                <a:latin typeface="Calibri" panose="020F0502020204030204" pitchFamily="34" charset="0"/>
                <a:cs typeface="Calibri" panose="020F0502020204030204" pitchFamily="34" charset="0"/>
              </a:rPr>
              <a:t>Jaipur</a:t>
            </a:r>
            <a:r>
              <a:rPr lang="en-US" sz="1200" dirty="0">
                <a:latin typeface="Calibri" panose="020F0502020204030204" pitchFamily="34" charset="0"/>
                <a:cs typeface="Calibri" panose="020F0502020204030204" pitchFamily="34" charset="0"/>
              </a:rPr>
              <a:t> follows with </a:t>
            </a:r>
            <a:r>
              <a:rPr lang="en-US" sz="1200" b="1" dirty="0">
                <a:latin typeface="Calibri" panose="020F0502020204030204" pitchFamily="34" charset="0"/>
                <a:cs typeface="Calibri" panose="020F0502020204030204" pitchFamily="34" charset="0"/>
              </a:rPr>
              <a:t>6 days</a:t>
            </a:r>
            <a:r>
              <a:rPr lang="en-US" sz="1200" dirty="0">
                <a:latin typeface="Calibri" panose="020F0502020204030204" pitchFamily="34" charset="0"/>
                <a:cs typeface="Calibri" panose="020F0502020204030204" pitchFamily="34" charset="0"/>
              </a:rPr>
              <a:t>, showing significant air pollution issues.</a:t>
            </a:r>
          </a:p>
          <a:p>
            <a:pPr marL="228600" indent="-228600">
              <a:buFont typeface="+mj-lt"/>
              <a:buAutoNum type="arabicPeriod"/>
            </a:pPr>
            <a:r>
              <a:rPr lang="en-US" sz="1200" b="1" dirty="0">
                <a:latin typeface="Calibri" panose="020F0502020204030204" pitchFamily="34" charset="0"/>
                <a:cs typeface="Calibri" panose="020F0502020204030204" pitchFamily="34" charset="0"/>
              </a:rPr>
              <a:t>Chennai, Lucknow, and Pune</a:t>
            </a:r>
            <a:r>
              <a:rPr lang="en-US" sz="1200" dirty="0">
                <a:latin typeface="Calibri" panose="020F0502020204030204" pitchFamily="34" charset="0"/>
                <a:cs typeface="Calibri" panose="020F0502020204030204" pitchFamily="34" charset="0"/>
              </a:rPr>
              <a:t> each reported </a:t>
            </a:r>
            <a:r>
              <a:rPr lang="en-US" sz="1200" b="1" dirty="0">
                <a:latin typeface="Calibri" panose="020F0502020204030204" pitchFamily="34" charset="0"/>
                <a:cs typeface="Calibri" panose="020F0502020204030204" pitchFamily="34" charset="0"/>
              </a:rPr>
              <a:t>4 unhealthy days</a:t>
            </a:r>
            <a:r>
              <a:rPr lang="en-US" sz="1200" dirty="0">
                <a:latin typeface="Calibri" panose="020F0502020204030204" pitchFamily="34" charset="0"/>
                <a:cs typeface="Calibri" panose="020F0502020204030204" pitchFamily="34" charset="0"/>
              </a:rPr>
              <a:t>, indicating moderate pollution levels.</a:t>
            </a:r>
          </a:p>
          <a:p>
            <a:pPr marL="228600" indent="-228600">
              <a:buFont typeface="+mj-lt"/>
              <a:buAutoNum type="arabicPeriod"/>
            </a:pPr>
            <a:r>
              <a:rPr lang="en-US" sz="1200" b="1" dirty="0">
                <a:latin typeface="Calibri" panose="020F0502020204030204" pitchFamily="34" charset="0"/>
                <a:cs typeface="Calibri" panose="020F0502020204030204" pitchFamily="34" charset="0"/>
              </a:rPr>
              <a:t>Ahmedabad</a:t>
            </a:r>
            <a:r>
              <a:rPr lang="en-US" sz="1200" dirty="0">
                <a:latin typeface="Calibri" panose="020F0502020204030204" pitchFamily="34" charset="0"/>
                <a:cs typeface="Calibri" panose="020F0502020204030204" pitchFamily="34" charset="0"/>
              </a:rPr>
              <a:t> had </a:t>
            </a:r>
            <a:r>
              <a:rPr lang="en-US" sz="1200" b="1" dirty="0">
                <a:latin typeface="Calibri" panose="020F0502020204030204" pitchFamily="34" charset="0"/>
                <a:cs typeface="Calibri" panose="020F0502020204030204" pitchFamily="34" charset="0"/>
              </a:rPr>
              <a:t>2 such days</a:t>
            </a:r>
            <a:r>
              <a:rPr lang="en-US" sz="1200" dirty="0">
                <a:latin typeface="Calibri" panose="020F0502020204030204" pitchFamily="34" charset="0"/>
                <a:cs typeface="Calibri" panose="020F0502020204030204" pitchFamily="34" charset="0"/>
              </a:rPr>
              <a:t>, while </a:t>
            </a:r>
            <a:r>
              <a:rPr lang="en-US" sz="1200" b="1" dirty="0">
                <a:latin typeface="Calibri" panose="020F0502020204030204" pitchFamily="34" charset="0"/>
                <a:cs typeface="Calibri" panose="020F0502020204030204" pitchFamily="34" charset="0"/>
              </a:rPr>
              <a:t>Bangalore, Hyderabad, Kolkata, and Mumbai</a:t>
            </a:r>
            <a:r>
              <a:rPr lang="en-US" sz="1200" dirty="0">
                <a:latin typeface="Calibri" panose="020F0502020204030204" pitchFamily="34" charset="0"/>
                <a:cs typeface="Calibri" panose="020F0502020204030204" pitchFamily="34" charset="0"/>
              </a:rPr>
              <a:t> each had </a:t>
            </a:r>
            <a:r>
              <a:rPr lang="en-US" sz="1200" b="1" dirty="0">
                <a:latin typeface="Calibri" panose="020F0502020204030204" pitchFamily="34" charset="0"/>
                <a:cs typeface="Calibri" panose="020F0502020204030204" pitchFamily="34" charset="0"/>
              </a:rPr>
              <a:t>1 day</a:t>
            </a:r>
            <a:r>
              <a:rPr lang="en-US" sz="1200" dirty="0">
                <a:latin typeface="Calibri" panose="020F0502020204030204" pitchFamily="34" charset="0"/>
                <a:cs typeface="Calibri" panose="020F0502020204030204" pitchFamily="34" charset="0"/>
              </a:rPr>
              <a:t> in the unhealthy range.</a:t>
            </a:r>
          </a:p>
          <a:p>
            <a:pPr marL="228600" indent="-228600">
              <a:buFont typeface="+mj-lt"/>
              <a:buAutoNum type="arabicPeriod"/>
            </a:pPr>
            <a:r>
              <a:rPr lang="en-US" sz="1200" dirty="0">
                <a:latin typeface="Calibri" panose="020F0502020204030204" pitchFamily="34" charset="0"/>
                <a:cs typeface="Calibri" panose="020F0502020204030204" pitchFamily="34" charset="0"/>
              </a:rPr>
              <a:t>Most affected cities are </a:t>
            </a:r>
            <a:r>
              <a:rPr lang="en-US" sz="1200" b="1" dirty="0">
                <a:latin typeface="Calibri" panose="020F0502020204030204" pitchFamily="34" charset="0"/>
                <a:cs typeface="Calibri" panose="020F0502020204030204" pitchFamily="34" charset="0"/>
              </a:rPr>
              <a:t>major urban centers</a:t>
            </a:r>
            <a:r>
              <a:rPr lang="en-US" sz="1200" dirty="0">
                <a:latin typeface="Calibri" panose="020F0502020204030204" pitchFamily="34" charset="0"/>
                <a:cs typeface="Calibri" panose="020F0502020204030204" pitchFamily="34" charset="0"/>
              </a:rPr>
              <a:t>, suggesting a link between </a:t>
            </a:r>
            <a:r>
              <a:rPr lang="en-US" sz="1200" b="1" dirty="0">
                <a:latin typeface="Calibri" panose="020F0502020204030204" pitchFamily="34" charset="0"/>
                <a:cs typeface="Calibri" panose="020F0502020204030204" pitchFamily="34" charset="0"/>
              </a:rPr>
              <a:t>urbanization and </a:t>
            </a:r>
            <a:r>
              <a:rPr lang="en-US" sz="1400" b="1" dirty="0">
                <a:latin typeface="Calibri" panose="020F0502020204030204" pitchFamily="34" charset="0"/>
                <a:cs typeface="Calibri" panose="020F0502020204030204" pitchFamily="34" charset="0"/>
              </a:rPr>
              <a:t>air</a:t>
            </a:r>
            <a:r>
              <a:rPr lang="en-US" sz="1200" b="1" dirty="0">
                <a:latin typeface="Calibri" panose="020F0502020204030204" pitchFamily="34" charset="0"/>
                <a:cs typeface="Calibri" panose="020F0502020204030204" pitchFamily="34" charset="0"/>
              </a:rPr>
              <a:t> pollution</a:t>
            </a:r>
            <a:r>
              <a:rPr lang="en-US" sz="1200" dirty="0">
                <a:latin typeface="Calibri" panose="020F0502020204030204" pitchFamily="34" charset="0"/>
                <a:cs typeface="Calibri" panose="020F0502020204030204" pitchFamily="34" charset="0"/>
              </a:rPr>
              <a:t>.</a:t>
            </a:r>
          </a:p>
          <a:p>
            <a:pPr marL="228600" indent="-228600">
              <a:buFont typeface="+mj-lt"/>
              <a:buAutoNum type="arabicPeriod"/>
            </a:pPr>
            <a:r>
              <a:rPr lang="en-US" sz="1200" dirty="0">
                <a:latin typeface="Calibri" panose="020F0502020204030204" pitchFamily="34" charset="0"/>
                <a:cs typeface="Calibri" panose="020F0502020204030204" pitchFamily="34" charset="0"/>
              </a:rPr>
              <a:t>States like </a:t>
            </a:r>
            <a:r>
              <a:rPr lang="en-US" sz="1200" b="1" dirty="0">
                <a:latin typeface="Calibri" panose="020F0502020204030204" pitchFamily="34" charset="0"/>
                <a:cs typeface="Calibri" panose="020F0502020204030204" pitchFamily="34" charset="0"/>
              </a:rPr>
              <a:t>Delhi, Rajasthan, Tamil Nadu, Uttar Pradesh, and Maharashtra</a:t>
            </a:r>
            <a:r>
              <a:rPr lang="en-US" sz="1200" dirty="0">
                <a:latin typeface="Calibri" panose="020F0502020204030204" pitchFamily="34" charset="0"/>
                <a:cs typeface="Calibri" panose="020F0502020204030204" pitchFamily="34" charset="0"/>
              </a:rPr>
              <a:t> appear more frequently, highlighting regions that may need better pollution control measures.</a:t>
            </a:r>
          </a:p>
        </p:txBody>
      </p:sp>
    </p:spTree>
    <p:extLst>
      <p:ext uri="{BB962C8B-B14F-4D97-AF65-F5344CB8AC3E}">
        <p14:creationId xmlns:p14="http://schemas.microsoft.com/office/powerpoint/2010/main" val="53326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A92F-46CC-FE4C-40A9-86437A501651}"/>
              </a:ext>
            </a:extLst>
          </p:cNvPr>
          <p:cNvSpPr>
            <a:spLocks noGrp="1"/>
          </p:cNvSpPr>
          <p:nvPr>
            <p:ph type="title"/>
          </p:nvPr>
        </p:nvSpPr>
        <p:spPr>
          <a:xfrm>
            <a:off x="838200" y="665813"/>
            <a:ext cx="5359632" cy="507205"/>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Task 4:Monthly Average AQI in Delhi (2024–2025)</a:t>
            </a:r>
          </a:p>
        </p:txBody>
      </p:sp>
      <p:pic>
        <p:nvPicPr>
          <p:cNvPr id="5" name="Content Placeholder 4">
            <a:extLst>
              <a:ext uri="{FF2B5EF4-FFF2-40B4-BE49-F238E27FC236}">
                <a16:creationId xmlns:a16="http://schemas.microsoft.com/office/drawing/2014/main" id="{AE44658F-30CF-16FD-557B-8084B4C27100}"/>
              </a:ext>
            </a:extLst>
          </p:cNvPr>
          <p:cNvPicPr>
            <a:picLocks noGrp="1" noChangeAspect="1"/>
          </p:cNvPicPr>
          <p:nvPr>
            <p:ph idx="1"/>
          </p:nvPr>
        </p:nvPicPr>
        <p:blipFill>
          <a:blip r:embed="rId2"/>
          <a:stretch>
            <a:fillRect/>
          </a:stretch>
        </p:blipFill>
        <p:spPr>
          <a:xfrm>
            <a:off x="6096000" y="779967"/>
            <a:ext cx="1600826" cy="4351338"/>
          </a:xfrm>
        </p:spPr>
      </p:pic>
      <p:pic>
        <p:nvPicPr>
          <p:cNvPr id="7" name="Picture 6">
            <a:extLst>
              <a:ext uri="{FF2B5EF4-FFF2-40B4-BE49-F238E27FC236}">
                <a16:creationId xmlns:a16="http://schemas.microsoft.com/office/drawing/2014/main" id="{42AEABAA-E7AC-5FE3-A7D7-6525347A51E6}"/>
              </a:ext>
            </a:extLst>
          </p:cNvPr>
          <p:cNvPicPr>
            <a:picLocks noChangeAspect="1"/>
          </p:cNvPicPr>
          <p:nvPr/>
        </p:nvPicPr>
        <p:blipFill>
          <a:blip r:embed="rId3"/>
          <a:stretch>
            <a:fillRect/>
          </a:stretch>
        </p:blipFill>
        <p:spPr>
          <a:xfrm>
            <a:off x="7862849" y="776649"/>
            <a:ext cx="3988807" cy="2178987"/>
          </a:xfrm>
          <a:prstGeom prst="rect">
            <a:avLst/>
          </a:prstGeom>
        </p:spPr>
      </p:pic>
      <p:sp>
        <p:nvSpPr>
          <p:cNvPr id="8" name="TextBox 7">
            <a:extLst>
              <a:ext uri="{FF2B5EF4-FFF2-40B4-BE49-F238E27FC236}">
                <a16:creationId xmlns:a16="http://schemas.microsoft.com/office/drawing/2014/main" id="{C5E3DF9F-A2C3-1BDB-4C47-89E9523667A6}"/>
              </a:ext>
            </a:extLst>
          </p:cNvPr>
          <p:cNvSpPr txBox="1"/>
          <p:nvPr/>
        </p:nvSpPr>
        <p:spPr>
          <a:xfrm>
            <a:off x="838200" y="1173018"/>
            <a:ext cx="4710545" cy="4616648"/>
          </a:xfrm>
          <a:prstGeom prst="rect">
            <a:avLst/>
          </a:prstGeom>
          <a:noFill/>
        </p:spPr>
        <p:txBody>
          <a:bodyPr wrap="square" rtlCol="0">
            <a:spAutoFit/>
          </a:bodyPr>
          <a:lstStyle/>
          <a:p>
            <a:pPr marL="342900" indent="-342900">
              <a:buFont typeface="+mj-lt"/>
              <a:buAutoNum type="arabicPeriod"/>
            </a:pPr>
            <a:r>
              <a:rPr lang="en-US" sz="1400" b="1" dirty="0">
                <a:latin typeface="Calibri" panose="020F0502020204030204" pitchFamily="34" charset="0"/>
                <a:cs typeface="Calibri" panose="020F0502020204030204" pitchFamily="34" charset="0"/>
              </a:rPr>
              <a:t>Highest pollution levels</a:t>
            </a:r>
            <a:r>
              <a:rPr lang="en-US" sz="1400" dirty="0">
                <a:latin typeface="Calibri" panose="020F0502020204030204" pitchFamily="34" charset="0"/>
                <a:cs typeface="Calibri" panose="020F0502020204030204" pitchFamily="34" charset="0"/>
              </a:rPr>
              <a:t> were seen in:</a:t>
            </a:r>
          </a:p>
          <a:p>
            <a:pPr marL="800100" lvl="1" indent="-342900">
              <a:buFont typeface="+mj-lt"/>
              <a:buAutoNum type="arabicPeriod"/>
            </a:pPr>
            <a:r>
              <a:rPr lang="en-US" sz="1400" b="1" dirty="0">
                <a:latin typeface="Calibri" panose="020F0502020204030204" pitchFamily="34" charset="0"/>
                <a:cs typeface="Calibri" panose="020F0502020204030204" pitchFamily="34" charset="0"/>
              </a:rPr>
              <a:t>April 2024</a:t>
            </a:r>
            <a:r>
              <a:rPr lang="en-US" sz="1400" dirty="0">
                <a:latin typeface="Calibri" panose="020F0502020204030204" pitchFamily="34" charset="0"/>
                <a:cs typeface="Calibri" panose="020F0502020204030204" pitchFamily="34" charset="0"/>
              </a:rPr>
              <a:t> with an AQI of </a:t>
            </a:r>
            <a:r>
              <a:rPr lang="en-US" sz="1400" b="1" dirty="0">
                <a:latin typeface="Calibri" panose="020F0502020204030204" pitchFamily="34" charset="0"/>
                <a:cs typeface="Calibri" panose="020F0502020204030204" pitchFamily="34" charset="0"/>
              </a:rPr>
              <a:t>396</a:t>
            </a:r>
            <a:r>
              <a:rPr lang="en-US" sz="1400" dirty="0">
                <a:latin typeface="Calibri" panose="020F0502020204030204" pitchFamily="34" charset="0"/>
                <a:cs typeface="Calibri" panose="020F0502020204030204" pitchFamily="34" charset="0"/>
              </a:rPr>
              <a:t> – the </a:t>
            </a:r>
            <a:r>
              <a:rPr lang="en-US" sz="1400" b="1" dirty="0">
                <a:latin typeface="Calibri" panose="020F0502020204030204" pitchFamily="34" charset="0"/>
                <a:cs typeface="Calibri" panose="020F0502020204030204" pitchFamily="34" charset="0"/>
              </a:rPr>
              <a:t>worst month</a:t>
            </a:r>
            <a:r>
              <a:rPr lang="en-US" sz="1400" dirty="0">
                <a:latin typeface="Calibri" panose="020F0502020204030204" pitchFamily="34" charset="0"/>
                <a:cs typeface="Calibri" panose="020F0502020204030204" pitchFamily="34" charset="0"/>
              </a:rPr>
              <a:t> for air quality.</a:t>
            </a:r>
          </a:p>
          <a:p>
            <a:pPr marL="800100" lvl="1" indent="-342900">
              <a:buFont typeface="+mj-lt"/>
              <a:buAutoNum type="arabicPeriod"/>
            </a:pPr>
            <a:r>
              <a:rPr lang="en-US" sz="1400" b="1" dirty="0">
                <a:latin typeface="Calibri" panose="020F0502020204030204" pitchFamily="34" charset="0"/>
                <a:cs typeface="Calibri" panose="020F0502020204030204" pitchFamily="34" charset="0"/>
              </a:rPr>
              <a:t>January 2024 (381)</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January 2025 (337)</a:t>
            </a:r>
            <a:r>
              <a:rPr lang="en-US" sz="1400" dirty="0">
                <a:latin typeface="Calibri" panose="020F0502020204030204" pitchFamily="34" charset="0"/>
                <a:cs typeface="Calibri" panose="020F0502020204030204" pitchFamily="34" charset="0"/>
              </a:rPr>
              <a:t> also had very poor air quality.</a:t>
            </a:r>
          </a:p>
          <a:p>
            <a:pPr marL="342900" indent="-342900">
              <a:buFont typeface="+mj-lt"/>
              <a:buAutoNum type="arabicPeriod"/>
            </a:pPr>
            <a:r>
              <a:rPr lang="en-US" sz="1400" b="1" dirty="0">
                <a:latin typeface="Calibri" panose="020F0502020204030204" pitchFamily="34" charset="0"/>
                <a:cs typeface="Calibri" panose="020F0502020204030204" pitchFamily="34" charset="0"/>
              </a:rPr>
              <a:t>Winter and early summer months</a:t>
            </a:r>
            <a:r>
              <a:rPr lang="en-US" sz="1400" dirty="0">
                <a:latin typeface="Calibri" panose="020F0502020204030204" pitchFamily="34" charset="0"/>
                <a:cs typeface="Calibri" panose="020F0502020204030204" pitchFamily="34" charset="0"/>
              </a:rPr>
              <a:t> (Jan–Apr) generally had </a:t>
            </a:r>
            <a:r>
              <a:rPr lang="en-US" sz="1400" b="1" dirty="0">
                <a:latin typeface="Calibri" panose="020F0502020204030204" pitchFamily="34" charset="0"/>
                <a:cs typeface="Calibri" panose="020F0502020204030204" pitchFamily="34" charset="0"/>
              </a:rPr>
              <a:t>higher AQI</a:t>
            </a:r>
            <a:r>
              <a:rPr lang="en-US" sz="1400" dirty="0">
                <a:latin typeface="Calibri" panose="020F0502020204030204" pitchFamily="34" charset="0"/>
                <a:cs typeface="Calibri" panose="020F0502020204030204" pitchFamily="34" charset="0"/>
              </a:rPr>
              <a:t>, indicating more pollution.</a:t>
            </a:r>
          </a:p>
          <a:p>
            <a:pPr marL="342900" indent="-342900">
              <a:buFont typeface="+mj-lt"/>
              <a:buAutoNum type="arabicPeriod"/>
            </a:pPr>
            <a:r>
              <a:rPr lang="en-US" sz="1400" b="1" dirty="0">
                <a:latin typeface="Calibri" panose="020F0502020204030204" pitchFamily="34" charset="0"/>
                <a:cs typeface="Calibri" panose="020F0502020204030204" pitchFamily="34" charset="0"/>
              </a:rPr>
              <a:t>Air quality improved</a:t>
            </a:r>
            <a:r>
              <a:rPr lang="en-US" sz="1400" dirty="0">
                <a:latin typeface="Calibri" panose="020F0502020204030204" pitchFamily="34" charset="0"/>
                <a:cs typeface="Calibri" panose="020F0502020204030204" pitchFamily="34" charset="0"/>
              </a:rPr>
              <a:t> during </a:t>
            </a:r>
            <a:r>
              <a:rPr lang="en-US" sz="1400" b="1" dirty="0">
                <a:latin typeface="Calibri" panose="020F0502020204030204" pitchFamily="34" charset="0"/>
                <a:cs typeface="Calibri" panose="020F0502020204030204" pitchFamily="34" charset="0"/>
              </a:rPr>
              <a:t>late summer and monsoon months</a:t>
            </a:r>
            <a:r>
              <a:rPr lang="en-US" sz="1400" dirty="0">
                <a:latin typeface="Calibri" panose="020F0502020204030204" pitchFamily="34" charset="0"/>
                <a:cs typeface="Calibri" panose="020F0502020204030204" pitchFamily="34" charset="0"/>
              </a:rPr>
              <a:t>:</a:t>
            </a:r>
          </a:p>
          <a:p>
            <a:pPr marL="800100" lvl="1" indent="-342900">
              <a:buFont typeface="+mj-lt"/>
              <a:buAutoNum type="arabicPeriod"/>
            </a:pPr>
            <a:r>
              <a:rPr lang="en-US" sz="1400" b="1" dirty="0">
                <a:latin typeface="Calibri" panose="020F0502020204030204" pitchFamily="34" charset="0"/>
                <a:cs typeface="Calibri" panose="020F0502020204030204" pitchFamily="34" charset="0"/>
              </a:rPr>
              <a:t>May 2024 (137)</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June 2024 (181)</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August 2024 (188)</a:t>
            </a:r>
            <a:r>
              <a:rPr lang="en-US" sz="1400" dirty="0">
                <a:latin typeface="Calibri" panose="020F0502020204030204" pitchFamily="34" charset="0"/>
                <a:cs typeface="Calibri" panose="020F0502020204030204" pitchFamily="34" charset="0"/>
              </a:rPr>
              <a:t> showed better conditions.</a:t>
            </a:r>
          </a:p>
          <a:p>
            <a:pPr marL="342900" indent="-342900">
              <a:buFont typeface="+mj-lt"/>
              <a:buAutoNum type="arabicPeriod"/>
            </a:pPr>
            <a:r>
              <a:rPr lang="en-US" sz="1400" dirty="0">
                <a:latin typeface="Calibri" panose="020F0502020204030204" pitchFamily="34" charset="0"/>
                <a:cs typeface="Calibri" panose="020F0502020204030204" pitchFamily="34" charset="0"/>
              </a:rPr>
              <a:t>The </a:t>
            </a:r>
            <a:r>
              <a:rPr lang="en-US" sz="1400" b="1" dirty="0">
                <a:latin typeface="Calibri" panose="020F0502020204030204" pitchFamily="34" charset="0"/>
                <a:cs typeface="Calibri" panose="020F0502020204030204" pitchFamily="34" charset="0"/>
              </a:rPr>
              <a:t>cleanest months</a:t>
            </a:r>
            <a:r>
              <a:rPr lang="en-US" sz="1400" dirty="0">
                <a:latin typeface="Calibri" panose="020F0502020204030204" pitchFamily="34" charset="0"/>
                <a:cs typeface="Calibri" panose="020F0502020204030204" pitchFamily="34" charset="0"/>
              </a:rPr>
              <a:t> were:</a:t>
            </a:r>
          </a:p>
          <a:p>
            <a:pPr marL="800100" lvl="1" indent="-342900">
              <a:buFont typeface="+mj-lt"/>
              <a:buAutoNum type="arabicPeriod"/>
            </a:pPr>
            <a:r>
              <a:rPr lang="en-US" sz="1400" b="1" dirty="0">
                <a:latin typeface="Calibri" panose="020F0502020204030204" pitchFamily="34" charset="0"/>
                <a:cs typeface="Calibri" panose="020F0502020204030204" pitchFamily="34" charset="0"/>
              </a:rPr>
              <a:t>October 2025 (79)</a:t>
            </a:r>
            <a:r>
              <a:rPr lang="en-US" sz="1400" dirty="0">
                <a:latin typeface="Calibri" panose="020F0502020204030204" pitchFamily="34" charset="0"/>
                <a:cs typeface="Calibri" panose="020F0502020204030204" pitchFamily="34" charset="0"/>
              </a:rPr>
              <a:t> – the </a:t>
            </a:r>
            <a:r>
              <a:rPr lang="en-US" sz="1400" b="1" dirty="0">
                <a:latin typeface="Calibri" panose="020F0502020204030204" pitchFamily="34" charset="0"/>
                <a:cs typeface="Calibri" panose="020F0502020204030204" pitchFamily="34" charset="0"/>
              </a:rPr>
              <a:t>best air quality</a:t>
            </a:r>
            <a:r>
              <a:rPr lang="en-US" sz="1400" dirty="0">
                <a:latin typeface="Calibri" panose="020F0502020204030204" pitchFamily="34" charset="0"/>
                <a:cs typeface="Calibri" panose="020F0502020204030204" pitchFamily="34" charset="0"/>
              </a:rPr>
              <a:t> in two years.</a:t>
            </a:r>
          </a:p>
          <a:p>
            <a:pPr marL="800100" lvl="1" indent="-342900">
              <a:buFont typeface="+mj-lt"/>
              <a:buAutoNum type="arabicPeriod"/>
            </a:pPr>
            <a:r>
              <a:rPr lang="en-US" sz="1400" b="1" dirty="0">
                <a:latin typeface="Calibri" panose="020F0502020204030204" pitchFamily="34" charset="0"/>
                <a:cs typeface="Calibri" panose="020F0502020204030204" pitchFamily="34" charset="0"/>
              </a:rPr>
              <a:t>November and December 2024</a:t>
            </a:r>
            <a:r>
              <a:rPr lang="en-US" sz="1400" dirty="0">
                <a:latin typeface="Calibri" panose="020F0502020204030204" pitchFamily="34" charset="0"/>
                <a:cs typeface="Calibri" panose="020F0502020204030204" pitchFamily="34" charset="0"/>
              </a:rPr>
              <a:t> also had relatively low AQI values (</a:t>
            </a:r>
            <a:r>
              <a:rPr lang="en-US" sz="1400" b="1" dirty="0">
                <a:latin typeface="Calibri" panose="020F0502020204030204" pitchFamily="34" charset="0"/>
                <a:cs typeface="Calibri" panose="020F0502020204030204" pitchFamily="34" charset="0"/>
              </a:rPr>
              <a:t>114 and 100</a:t>
            </a:r>
            <a:r>
              <a:rPr lang="en-US" sz="1400" dirty="0">
                <a:latin typeface="Calibri" panose="020F0502020204030204" pitchFamily="34" charset="0"/>
                <a:cs typeface="Calibri" panose="020F0502020204030204" pitchFamily="34" charset="0"/>
              </a:rPr>
              <a:t>).</a:t>
            </a:r>
          </a:p>
          <a:p>
            <a:pPr marL="342900" indent="-342900">
              <a:buFont typeface="+mj-lt"/>
              <a:buAutoNum type="arabicPeriod"/>
            </a:pPr>
            <a:r>
              <a:rPr lang="en-US" sz="1400" b="1" dirty="0">
                <a:latin typeface="Calibri" panose="020F0502020204030204" pitchFamily="34" charset="0"/>
                <a:cs typeface="Calibri" panose="020F0502020204030204" pitchFamily="34" charset="0"/>
              </a:rPr>
              <a:t>AQI spiked again</a:t>
            </a:r>
            <a:r>
              <a:rPr lang="en-US" sz="1400" dirty="0">
                <a:latin typeface="Calibri" panose="020F0502020204030204" pitchFamily="34" charset="0"/>
                <a:cs typeface="Calibri" panose="020F0502020204030204" pitchFamily="34" charset="0"/>
              </a:rPr>
              <a:t> in </a:t>
            </a:r>
            <a:r>
              <a:rPr lang="en-US" sz="1400" b="1" dirty="0">
                <a:latin typeface="Calibri" panose="020F0502020204030204" pitchFamily="34" charset="0"/>
                <a:cs typeface="Calibri" panose="020F0502020204030204" pitchFamily="34" charset="0"/>
              </a:rPr>
              <a:t>November 2025 (324)</a:t>
            </a:r>
            <a:r>
              <a:rPr lang="en-US" sz="1400" dirty="0">
                <a:latin typeface="Calibri" panose="020F0502020204030204" pitchFamily="34" charset="0"/>
                <a:cs typeface="Calibri" panose="020F0502020204030204" pitchFamily="34" charset="0"/>
              </a:rPr>
              <a:t> and </a:t>
            </a:r>
            <a:r>
              <a:rPr lang="en-US" sz="1400" b="1" dirty="0">
                <a:latin typeface="Calibri" panose="020F0502020204030204" pitchFamily="34" charset="0"/>
                <a:cs typeface="Calibri" panose="020F0502020204030204" pitchFamily="34" charset="0"/>
              </a:rPr>
              <a:t>December 2025 (309)</a:t>
            </a:r>
            <a:r>
              <a:rPr lang="en-US" sz="1400" dirty="0">
                <a:latin typeface="Calibri" panose="020F0502020204030204" pitchFamily="34" charset="0"/>
                <a:cs typeface="Calibri" panose="020F0502020204030204" pitchFamily="34" charset="0"/>
              </a:rPr>
              <a:t>, likely due to seasonal factors like </a:t>
            </a:r>
            <a:r>
              <a:rPr lang="en-US" sz="1400" b="1" dirty="0">
                <a:latin typeface="Calibri" panose="020F0502020204030204" pitchFamily="34" charset="0"/>
                <a:cs typeface="Calibri" panose="020F0502020204030204" pitchFamily="34" charset="0"/>
              </a:rPr>
              <a:t>Diwali, crop burning, and winter smog</a:t>
            </a:r>
            <a:r>
              <a:rPr lang="en-US" sz="1400" dirty="0">
                <a:latin typeface="Calibri" panose="020F0502020204030204" pitchFamily="34" charset="0"/>
                <a:cs typeface="Calibri" panose="020F0502020204030204" pitchFamily="34" charset="0"/>
              </a:rPr>
              <a:t>.</a:t>
            </a:r>
          </a:p>
          <a:p>
            <a:pPr marL="342900" indent="-342900">
              <a:buFont typeface="+mj-lt"/>
              <a:buAutoNum type="arabicPeriod"/>
            </a:pPr>
            <a:r>
              <a:rPr lang="en-US" sz="1400" dirty="0">
                <a:latin typeface="Calibri" panose="020F0502020204030204" pitchFamily="34" charset="0"/>
                <a:cs typeface="Calibri" panose="020F0502020204030204" pitchFamily="34" charset="0"/>
              </a:rPr>
              <a:t>Overall, </a:t>
            </a:r>
            <a:r>
              <a:rPr lang="en-US" sz="1400" b="1" dirty="0">
                <a:latin typeface="Calibri" panose="020F0502020204030204" pitchFamily="34" charset="0"/>
                <a:cs typeface="Calibri" panose="020F0502020204030204" pitchFamily="34" charset="0"/>
              </a:rPr>
              <a:t>Delhi’s air quality showed a seasonal pattern</a:t>
            </a:r>
            <a:r>
              <a:rPr lang="en-US" sz="1400" dirty="0">
                <a:latin typeface="Calibri" panose="020F0502020204030204" pitchFamily="34" charset="0"/>
                <a:cs typeface="Calibri" panose="020F0502020204030204" pitchFamily="34" charset="0"/>
              </a:rPr>
              <a:t>, with </a:t>
            </a:r>
            <a:r>
              <a:rPr lang="en-US" sz="1400" b="1" dirty="0">
                <a:latin typeface="Calibri" panose="020F0502020204030204" pitchFamily="34" charset="0"/>
                <a:cs typeface="Calibri" panose="020F0502020204030204" pitchFamily="34" charset="0"/>
              </a:rPr>
              <a:t>worse air in winter and better air in mid-year</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0846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2CC1-5D9E-0958-8F1E-534C9839CA2E}"/>
              </a:ext>
            </a:extLst>
          </p:cNvPr>
          <p:cNvSpPr>
            <a:spLocks noGrp="1"/>
          </p:cNvSpPr>
          <p:nvPr>
            <p:ph type="title"/>
          </p:nvPr>
        </p:nvSpPr>
        <p:spPr>
          <a:xfrm>
            <a:off x="838200" y="365126"/>
            <a:ext cx="5377873" cy="632402"/>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Task 5:Maximum PM10 Level in India (2024–2025)</a:t>
            </a:r>
          </a:p>
        </p:txBody>
      </p:sp>
      <p:pic>
        <p:nvPicPr>
          <p:cNvPr id="5" name="Content Placeholder 4">
            <a:extLst>
              <a:ext uri="{FF2B5EF4-FFF2-40B4-BE49-F238E27FC236}">
                <a16:creationId xmlns:a16="http://schemas.microsoft.com/office/drawing/2014/main" id="{7C068DC4-B6D2-6A12-33D7-0E99DAC7D31B}"/>
              </a:ext>
            </a:extLst>
          </p:cNvPr>
          <p:cNvPicPr>
            <a:picLocks noGrp="1" noChangeAspect="1"/>
          </p:cNvPicPr>
          <p:nvPr>
            <p:ph idx="1"/>
          </p:nvPr>
        </p:nvPicPr>
        <p:blipFill>
          <a:blip r:embed="rId2"/>
          <a:stretch>
            <a:fillRect/>
          </a:stretch>
        </p:blipFill>
        <p:spPr>
          <a:xfrm>
            <a:off x="6216073" y="480292"/>
            <a:ext cx="4333875" cy="2057400"/>
          </a:xfrm>
        </p:spPr>
      </p:pic>
      <p:sp>
        <p:nvSpPr>
          <p:cNvPr id="7" name="Rectangle 1">
            <a:extLst>
              <a:ext uri="{FF2B5EF4-FFF2-40B4-BE49-F238E27FC236}">
                <a16:creationId xmlns:a16="http://schemas.microsoft.com/office/drawing/2014/main" id="{7E3C5304-686F-417B-30DC-C8FDE54CEE5C}"/>
              </a:ext>
            </a:extLst>
          </p:cNvPr>
          <p:cNvSpPr>
            <a:spLocks noChangeArrowheads="1"/>
          </p:cNvSpPr>
          <p:nvPr/>
        </p:nvSpPr>
        <p:spPr bwMode="auto">
          <a:xfrm>
            <a:off x="838200" y="934335"/>
            <a:ext cx="52578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highest recorded PM10 level</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was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299.6 µg/m³</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extreme value was observed in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Delhi</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September 1, 2024</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 PM10 level of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299.6</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is considered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"Very Poor"</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or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close to "Severe"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according to air quality standards.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indicates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serious air pollution</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Delhi on that day, which could pose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major health risks</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especially to sensitive groups (children, elderly, and those with lung or heart conditions).</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high value in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September</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might be due to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post-monsoon dust, construction activities, or vehicular pollution</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Preventive actions and awareness</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are needed during such high-pollution days to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protect public health</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C0C8C0DC-AC53-541D-3374-B19447399C26}"/>
              </a:ext>
            </a:extLst>
          </p:cNvPr>
          <p:cNvPicPr>
            <a:picLocks noChangeAspect="1"/>
          </p:cNvPicPr>
          <p:nvPr/>
        </p:nvPicPr>
        <p:blipFill>
          <a:blip r:embed="rId3"/>
          <a:stretch>
            <a:fillRect/>
          </a:stretch>
        </p:blipFill>
        <p:spPr>
          <a:xfrm>
            <a:off x="6216073" y="3600957"/>
            <a:ext cx="2247900" cy="523875"/>
          </a:xfrm>
          <a:prstGeom prst="rect">
            <a:avLst/>
          </a:prstGeom>
        </p:spPr>
      </p:pic>
      <p:sp>
        <p:nvSpPr>
          <p:cNvPr id="10" name="TextBox 9">
            <a:extLst>
              <a:ext uri="{FF2B5EF4-FFF2-40B4-BE49-F238E27FC236}">
                <a16:creationId xmlns:a16="http://schemas.microsoft.com/office/drawing/2014/main" id="{92F08BB7-7315-79FA-703F-24C3A51C5800}"/>
              </a:ext>
            </a:extLst>
          </p:cNvPr>
          <p:cNvSpPr txBox="1"/>
          <p:nvPr/>
        </p:nvSpPr>
        <p:spPr>
          <a:xfrm>
            <a:off x="6216073" y="2750217"/>
            <a:ext cx="1265381" cy="646331"/>
          </a:xfrm>
          <a:prstGeom prst="rect">
            <a:avLst/>
          </a:prstGeom>
          <a:noFill/>
        </p:spPr>
        <p:txBody>
          <a:bodyPr wrap="square" rtlCol="0">
            <a:spAutoFit/>
          </a:bodyPr>
          <a:lstStyle/>
          <a:p>
            <a:r>
              <a:rPr lang="en-US" dirty="0"/>
              <a:t>Out put:</a:t>
            </a:r>
          </a:p>
          <a:p>
            <a:endParaRPr lang="en-US" dirty="0"/>
          </a:p>
        </p:txBody>
      </p:sp>
    </p:spTree>
    <p:extLst>
      <p:ext uri="{BB962C8B-B14F-4D97-AF65-F5344CB8AC3E}">
        <p14:creationId xmlns:p14="http://schemas.microsoft.com/office/powerpoint/2010/main" val="363876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E89E-21EC-050C-1BCA-15420E38928C}"/>
              </a:ext>
            </a:extLst>
          </p:cNvPr>
          <p:cNvSpPr>
            <a:spLocks noGrp="1"/>
          </p:cNvSpPr>
          <p:nvPr>
            <p:ph type="title"/>
          </p:nvPr>
        </p:nvSpPr>
        <p:spPr/>
        <p:txBody>
          <a:bodyPr>
            <a:normAutofit/>
          </a:bodyPr>
          <a:lstStyle/>
          <a:p>
            <a:r>
              <a:rPr lang="en-US" sz="2000" dirty="0">
                <a:highlight>
                  <a:srgbClr val="00FF00"/>
                </a:highlight>
                <a:latin typeface="Calibri" panose="020F0502020204030204" pitchFamily="34" charset="0"/>
                <a:cs typeface="Calibri" panose="020F0502020204030204" pitchFamily="34" charset="0"/>
              </a:rPr>
              <a:t>Task 6: Latest Air Quality Report Date (By City)</a:t>
            </a:r>
          </a:p>
        </p:txBody>
      </p:sp>
      <p:pic>
        <p:nvPicPr>
          <p:cNvPr id="5" name="Content Placeholder 4">
            <a:extLst>
              <a:ext uri="{FF2B5EF4-FFF2-40B4-BE49-F238E27FC236}">
                <a16:creationId xmlns:a16="http://schemas.microsoft.com/office/drawing/2014/main" id="{63520982-0C75-5EF6-4AAB-250EF6AF16C3}"/>
              </a:ext>
            </a:extLst>
          </p:cNvPr>
          <p:cNvPicPr>
            <a:picLocks noGrp="1" noChangeAspect="1"/>
          </p:cNvPicPr>
          <p:nvPr>
            <p:ph idx="1"/>
          </p:nvPr>
        </p:nvPicPr>
        <p:blipFill>
          <a:blip r:embed="rId2"/>
          <a:stretch>
            <a:fillRect/>
          </a:stretch>
        </p:blipFill>
        <p:spPr>
          <a:xfrm>
            <a:off x="6096000" y="890588"/>
            <a:ext cx="4352925" cy="800100"/>
          </a:xfrm>
        </p:spPr>
      </p:pic>
      <p:sp>
        <p:nvSpPr>
          <p:cNvPr id="7" name="Rectangle 1">
            <a:extLst>
              <a:ext uri="{FF2B5EF4-FFF2-40B4-BE49-F238E27FC236}">
                <a16:creationId xmlns:a16="http://schemas.microsoft.com/office/drawing/2014/main" id="{B384604F-50D1-143D-E380-EEE4E4E81730}"/>
              </a:ext>
            </a:extLst>
          </p:cNvPr>
          <p:cNvSpPr>
            <a:spLocks noChangeArrowheads="1"/>
          </p:cNvSpPr>
          <p:nvPr/>
        </p:nvSpPr>
        <p:spPr bwMode="auto">
          <a:xfrm>
            <a:off x="838200" y="1253078"/>
            <a:ext cx="4740564"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most recent air quality data</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all major cities is from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December 1, 2025</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includes cities like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Delhi, Mumbai, Bangalore, Kolkata, Chennai, Hyderabad, Ahmedabad, Pune, Jaipur, and Lucknow</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It indicates that the dataset is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updated till the end of 2025</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providing a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complete two-year range (2024–2025)</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analysis.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This helps ensure the insights and trends derived are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based on the latest available data</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Consistent report dates across cities improve the </a:t>
            </a:r>
            <a:r>
              <a:rPr kumimoji="0" lang="en-US" altLang="en-US" sz="1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reliability and comparability</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of air quality analysis across different regions.</a:t>
            </a:r>
          </a:p>
        </p:txBody>
      </p:sp>
      <p:pic>
        <p:nvPicPr>
          <p:cNvPr id="10" name="Picture 9">
            <a:extLst>
              <a:ext uri="{FF2B5EF4-FFF2-40B4-BE49-F238E27FC236}">
                <a16:creationId xmlns:a16="http://schemas.microsoft.com/office/drawing/2014/main" id="{59298623-E50F-7DEB-57FE-20CF9AC85EF1}"/>
              </a:ext>
            </a:extLst>
          </p:cNvPr>
          <p:cNvPicPr>
            <a:picLocks noChangeAspect="1"/>
          </p:cNvPicPr>
          <p:nvPr/>
        </p:nvPicPr>
        <p:blipFill>
          <a:blip r:embed="rId3"/>
          <a:stretch>
            <a:fillRect/>
          </a:stretch>
        </p:blipFill>
        <p:spPr>
          <a:xfrm>
            <a:off x="6015325" y="3052953"/>
            <a:ext cx="2581275" cy="2419350"/>
          </a:xfrm>
          <a:prstGeom prst="rect">
            <a:avLst/>
          </a:prstGeom>
        </p:spPr>
      </p:pic>
      <p:sp>
        <p:nvSpPr>
          <p:cNvPr id="14" name="TextBox 13">
            <a:extLst>
              <a:ext uri="{FF2B5EF4-FFF2-40B4-BE49-F238E27FC236}">
                <a16:creationId xmlns:a16="http://schemas.microsoft.com/office/drawing/2014/main" id="{BE889EEE-83FB-A6D1-C589-DD7DC32867C1}"/>
              </a:ext>
            </a:extLst>
          </p:cNvPr>
          <p:cNvSpPr txBox="1"/>
          <p:nvPr/>
        </p:nvSpPr>
        <p:spPr>
          <a:xfrm>
            <a:off x="6015325" y="2336800"/>
            <a:ext cx="1096675" cy="646331"/>
          </a:xfrm>
          <a:prstGeom prst="rect">
            <a:avLst/>
          </a:prstGeom>
          <a:noFill/>
        </p:spPr>
        <p:txBody>
          <a:bodyPr wrap="square" rtlCol="0">
            <a:spAutoFit/>
          </a:bodyPr>
          <a:lstStyle/>
          <a:p>
            <a:r>
              <a:rPr lang="en-US" dirty="0"/>
              <a:t>Out put:</a:t>
            </a:r>
          </a:p>
          <a:p>
            <a:endParaRPr lang="en-US" dirty="0"/>
          </a:p>
        </p:txBody>
      </p:sp>
    </p:spTree>
    <p:extLst>
      <p:ext uri="{BB962C8B-B14F-4D97-AF65-F5344CB8AC3E}">
        <p14:creationId xmlns:p14="http://schemas.microsoft.com/office/powerpoint/2010/main" val="24243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0725-3868-5244-1341-30AE5D35607D}"/>
              </a:ext>
            </a:extLst>
          </p:cNvPr>
          <p:cNvSpPr>
            <a:spLocks noGrp="1"/>
          </p:cNvSpPr>
          <p:nvPr>
            <p:ph type="title"/>
          </p:nvPr>
        </p:nvSpPr>
        <p:spPr>
          <a:xfrm>
            <a:off x="838200" y="365125"/>
            <a:ext cx="1747982" cy="660111"/>
          </a:xfrm>
        </p:spPr>
        <p:txBody>
          <a:bodyPr>
            <a:normAutofit/>
          </a:bodyPr>
          <a:lstStyle/>
          <a:p>
            <a:r>
              <a:rPr lang="en-US" sz="2000" dirty="0">
                <a:highlight>
                  <a:srgbClr val="00FF00"/>
                </a:highlight>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5360A08-C5DF-A3AB-6EF3-2D8265220D0F}"/>
              </a:ext>
            </a:extLst>
          </p:cNvPr>
          <p:cNvSpPr>
            <a:spLocks noGrp="1"/>
          </p:cNvSpPr>
          <p:nvPr>
            <p:ph idx="1"/>
          </p:nvPr>
        </p:nvSpPr>
        <p:spPr>
          <a:xfrm>
            <a:off x="838200" y="1025236"/>
            <a:ext cx="9663545" cy="5151727"/>
          </a:xfrm>
        </p:spPr>
        <p:txBody>
          <a:bodyPr>
            <a:normAutofit/>
          </a:bodyPr>
          <a:lstStyle/>
          <a:p>
            <a:pPr marL="0" indent="0">
              <a:buNone/>
            </a:pPr>
            <a:r>
              <a:rPr lang="en-US" sz="1400" b="1" dirty="0">
                <a:latin typeface="Calibri" panose="020F0502020204030204" pitchFamily="34" charset="0"/>
                <a:cs typeface="Calibri" panose="020F0502020204030204" pitchFamily="34" charset="0"/>
              </a:rPr>
              <a:t>Key Outcomes:</a:t>
            </a:r>
          </a:p>
          <a:p>
            <a:pPr marL="342900" indent="-342900">
              <a:buFont typeface="+mj-lt"/>
              <a:buAutoNum type="arabicPeriod"/>
            </a:pPr>
            <a:r>
              <a:rPr lang="en-US" sz="1500" b="1" dirty="0">
                <a:latin typeface="Calibri" panose="020F0502020204030204" pitchFamily="34" charset="0"/>
                <a:cs typeface="Calibri" panose="020F0502020204030204" pitchFamily="34" charset="0"/>
              </a:rPr>
              <a:t>Delhi</a:t>
            </a:r>
            <a:r>
              <a:rPr lang="en-US" sz="1500" dirty="0">
                <a:latin typeface="Calibri" panose="020F0502020204030204" pitchFamily="34" charset="0"/>
                <a:cs typeface="Calibri" panose="020F0502020204030204" pitchFamily="34" charset="0"/>
              </a:rPr>
              <a:t> showed the </a:t>
            </a:r>
            <a:r>
              <a:rPr lang="en-US" sz="1500" b="1" dirty="0">
                <a:latin typeface="Calibri" panose="020F0502020204030204" pitchFamily="34" charset="0"/>
                <a:cs typeface="Calibri" panose="020F0502020204030204" pitchFamily="34" charset="0"/>
              </a:rPr>
              <a:t>worst air quality</a:t>
            </a:r>
            <a:r>
              <a:rPr lang="en-US" sz="1500" dirty="0">
                <a:latin typeface="Calibri" panose="020F0502020204030204" pitchFamily="34" charset="0"/>
                <a:cs typeface="Calibri" panose="020F0502020204030204" pitchFamily="34" charset="0"/>
              </a:rPr>
              <a:t>, with the highest number of </a:t>
            </a:r>
            <a:r>
              <a:rPr lang="en-US" sz="1500" b="1" dirty="0">
                <a:latin typeface="Calibri" panose="020F0502020204030204" pitchFamily="34" charset="0"/>
                <a:cs typeface="Calibri" panose="020F0502020204030204" pitchFamily="34" charset="0"/>
              </a:rPr>
              <a:t>"Unhealthy" AQI days</a:t>
            </a:r>
            <a:r>
              <a:rPr lang="en-US" sz="1500" dirty="0">
                <a:latin typeface="Calibri" panose="020F0502020204030204" pitchFamily="34" charset="0"/>
                <a:cs typeface="Calibri" panose="020F0502020204030204" pitchFamily="34" charset="0"/>
              </a:rPr>
              <a:t> and </a:t>
            </a:r>
            <a:r>
              <a:rPr lang="en-US" sz="1500" b="1" dirty="0">
                <a:latin typeface="Calibri" panose="020F0502020204030204" pitchFamily="34" charset="0"/>
                <a:cs typeface="Calibri" panose="020F0502020204030204" pitchFamily="34" charset="0"/>
              </a:rPr>
              <a:t>maximum PM10 level</a:t>
            </a:r>
            <a:r>
              <a:rPr lang="en-US" sz="1500" dirty="0">
                <a:latin typeface="Calibri" panose="020F0502020204030204" pitchFamily="34" charset="0"/>
                <a:cs typeface="Calibri" panose="020F0502020204030204" pitchFamily="34" charset="0"/>
              </a:rPr>
              <a:t>.</a:t>
            </a:r>
          </a:p>
          <a:p>
            <a:pPr marL="342900" indent="-342900">
              <a:buFont typeface="+mj-lt"/>
              <a:buAutoNum type="arabicPeriod"/>
            </a:pPr>
            <a:r>
              <a:rPr lang="en-US" sz="1500" b="1" dirty="0">
                <a:latin typeface="Calibri" panose="020F0502020204030204" pitchFamily="34" charset="0"/>
                <a:cs typeface="Calibri" panose="020F0502020204030204" pitchFamily="34" charset="0"/>
              </a:rPr>
              <a:t>April 2024</a:t>
            </a:r>
            <a:r>
              <a:rPr lang="en-US" sz="1500" dirty="0">
                <a:latin typeface="Calibri" panose="020F0502020204030204" pitchFamily="34" charset="0"/>
                <a:cs typeface="Calibri" panose="020F0502020204030204" pitchFamily="34" charset="0"/>
              </a:rPr>
              <a:t> and </a:t>
            </a:r>
            <a:r>
              <a:rPr lang="en-US" sz="1500" b="1" dirty="0">
                <a:latin typeface="Calibri" panose="020F0502020204030204" pitchFamily="34" charset="0"/>
                <a:cs typeface="Calibri" panose="020F0502020204030204" pitchFamily="34" charset="0"/>
              </a:rPr>
              <a:t>January 2024/2025</a:t>
            </a:r>
            <a:r>
              <a:rPr lang="en-US" sz="1500" dirty="0">
                <a:latin typeface="Calibri" panose="020F0502020204030204" pitchFamily="34" charset="0"/>
                <a:cs typeface="Calibri" panose="020F0502020204030204" pitchFamily="34" charset="0"/>
              </a:rPr>
              <a:t> had the </a:t>
            </a:r>
            <a:r>
              <a:rPr lang="en-US" sz="1500" b="1" dirty="0">
                <a:latin typeface="Calibri" panose="020F0502020204030204" pitchFamily="34" charset="0"/>
                <a:cs typeface="Calibri" panose="020F0502020204030204" pitchFamily="34" charset="0"/>
              </a:rPr>
              <a:t>highest average AQI</a:t>
            </a:r>
            <a:r>
              <a:rPr lang="en-US" sz="1500" dirty="0">
                <a:latin typeface="Calibri" panose="020F0502020204030204" pitchFamily="34" charset="0"/>
                <a:cs typeface="Calibri" panose="020F0502020204030204" pitchFamily="34" charset="0"/>
              </a:rPr>
              <a:t>, showing seasonal pollution spikes.</a:t>
            </a:r>
          </a:p>
          <a:p>
            <a:pPr marL="342900" indent="-342900">
              <a:buFont typeface="+mj-lt"/>
              <a:buAutoNum type="arabicPeriod"/>
            </a:pPr>
            <a:r>
              <a:rPr lang="en-US" sz="1500" b="1" dirty="0">
                <a:latin typeface="Calibri" panose="020F0502020204030204" pitchFamily="34" charset="0"/>
                <a:cs typeface="Calibri" panose="020F0502020204030204" pitchFamily="34" charset="0"/>
              </a:rPr>
              <a:t>Air quality improves</a:t>
            </a:r>
            <a:r>
              <a:rPr lang="en-US" sz="1500" dirty="0">
                <a:latin typeface="Calibri" panose="020F0502020204030204" pitchFamily="34" charset="0"/>
                <a:cs typeface="Calibri" panose="020F0502020204030204" pitchFamily="34" charset="0"/>
              </a:rPr>
              <a:t> during </a:t>
            </a:r>
            <a:r>
              <a:rPr lang="en-US" sz="1500" b="1" dirty="0">
                <a:latin typeface="Calibri" panose="020F0502020204030204" pitchFamily="34" charset="0"/>
                <a:cs typeface="Calibri" panose="020F0502020204030204" pitchFamily="34" charset="0"/>
              </a:rPr>
              <a:t>monsoon months</a:t>
            </a:r>
            <a:r>
              <a:rPr lang="en-US" sz="1500" dirty="0">
                <a:latin typeface="Calibri" panose="020F0502020204030204" pitchFamily="34" charset="0"/>
                <a:cs typeface="Calibri" panose="020F0502020204030204" pitchFamily="34" charset="0"/>
              </a:rPr>
              <a:t> (May–August), but worsens again during </a:t>
            </a:r>
            <a:r>
              <a:rPr lang="en-US" sz="1500" b="1" dirty="0">
                <a:latin typeface="Calibri" panose="020F0502020204030204" pitchFamily="34" charset="0"/>
                <a:cs typeface="Calibri" panose="020F0502020204030204" pitchFamily="34" charset="0"/>
              </a:rPr>
              <a:t>winter</a:t>
            </a:r>
            <a:r>
              <a:rPr lang="en-US" sz="1500" dirty="0">
                <a:latin typeface="Calibri" panose="020F0502020204030204" pitchFamily="34" charset="0"/>
                <a:cs typeface="Calibri" panose="020F0502020204030204" pitchFamily="34" charset="0"/>
              </a:rPr>
              <a:t>.</a:t>
            </a:r>
          </a:p>
          <a:p>
            <a:pPr marL="342900" indent="-342900">
              <a:buFont typeface="+mj-lt"/>
              <a:buAutoNum type="arabicPeriod"/>
            </a:pPr>
            <a:r>
              <a:rPr lang="en-US" sz="1500" dirty="0">
                <a:latin typeface="Calibri" panose="020F0502020204030204" pitchFamily="34" charset="0"/>
                <a:cs typeface="Calibri" panose="020F0502020204030204" pitchFamily="34" charset="0"/>
              </a:rPr>
              <a:t>All major cities have air quality data available till </a:t>
            </a:r>
            <a:r>
              <a:rPr lang="en-US" sz="1500" b="1" dirty="0">
                <a:latin typeface="Calibri" panose="020F0502020204030204" pitchFamily="34" charset="0"/>
                <a:cs typeface="Calibri" panose="020F0502020204030204" pitchFamily="34" charset="0"/>
              </a:rPr>
              <a:t>December 2025</a:t>
            </a:r>
            <a:r>
              <a:rPr lang="en-US" sz="1500" dirty="0">
                <a:latin typeface="Calibri" panose="020F0502020204030204" pitchFamily="34" charset="0"/>
                <a:cs typeface="Calibri" panose="020F0502020204030204" pitchFamily="34" charset="0"/>
              </a:rPr>
              <a:t>, ensuring </a:t>
            </a:r>
            <a:r>
              <a:rPr lang="en-US" sz="1500" b="1" dirty="0">
                <a:latin typeface="Calibri" panose="020F0502020204030204" pitchFamily="34" charset="0"/>
                <a:cs typeface="Calibri" panose="020F0502020204030204" pitchFamily="34" charset="0"/>
              </a:rPr>
              <a:t>complete and recent analysis</a:t>
            </a:r>
            <a:r>
              <a:rPr lang="en-US" sz="1500" dirty="0">
                <a:latin typeface="Calibri" panose="020F0502020204030204" pitchFamily="34" charset="0"/>
                <a:cs typeface="Calibri" panose="020F0502020204030204" pitchFamily="34" charset="0"/>
              </a:rPr>
              <a:t>.</a:t>
            </a:r>
          </a:p>
          <a:p>
            <a:pPr marL="342900" indent="-342900">
              <a:buFont typeface="+mj-lt"/>
              <a:buAutoNum type="arabicPeriod"/>
            </a:pPr>
            <a:r>
              <a:rPr lang="en-US" sz="1500" dirty="0">
                <a:latin typeface="Calibri" panose="020F0502020204030204" pitchFamily="34" charset="0"/>
                <a:cs typeface="Calibri" panose="020F0502020204030204" pitchFamily="34" charset="0"/>
              </a:rPr>
              <a:t>Many cities like </a:t>
            </a:r>
            <a:r>
              <a:rPr lang="en-US" sz="1500" b="1" dirty="0">
                <a:latin typeface="Calibri" panose="020F0502020204030204" pitchFamily="34" charset="0"/>
                <a:cs typeface="Calibri" panose="020F0502020204030204" pitchFamily="34" charset="0"/>
              </a:rPr>
              <a:t>Chennai, Lucknow, and Pune</a:t>
            </a:r>
            <a:r>
              <a:rPr lang="en-US" sz="1500" dirty="0">
                <a:latin typeface="Calibri" panose="020F0502020204030204" pitchFamily="34" charset="0"/>
                <a:cs typeface="Calibri" panose="020F0502020204030204" pitchFamily="34" charset="0"/>
              </a:rPr>
              <a:t> also had several unhealthy air days, showing it's a </a:t>
            </a:r>
            <a:r>
              <a:rPr lang="en-US" sz="1500" b="1" dirty="0">
                <a:latin typeface="Calibri" panose="020F0502020204030204" pitchFamily="34" charset="0"/>
                <a:cs typeface="Calibri" panose="020F0502020204030204" pitchFamily="34" charset="0"/>
              </a:rPr>
              <a:t>nationwide issue</a:t>
            </a:r>
            <a:r>
              <a:rPr lang="en-US" sz="1500" dirty="0">
                <a:latin typeface="Calibri" panose="020F0502020204030204" pitchFamily="34" charset="0"/>
                <a:cs typeface="Calibri" panose="020F0502020204030204" pitchFamily="34" charset="0"/>
              </a:rPr>
              <a:t>.</a:t>
            </a:r>
          </a:p>
          <a:p>
            <a:pPr marL="0" indent="0">
              <a:buNone/>
            </a:pPr>
            <a:endParaRPr lang="en-US" sz="1500" dirty="0">
              <a:latin typeface="Calibri" panose="020F0502020204030204" pitchFamily="34" charset="0"/>
              <a:cs typeface="Calibri" panose="020F0502020204030204" pitchFamily="34" charset="0"/>
            </a:endParaRPr>
          </a:p>
          <a:p>
            <a:pPr marL="0" indent="0">
              <a:buNone/>
            </a:pPr>
            <a:r>
              <a:rPr lang="en-US" sz="1400" b="1" dirty="0">
                <a:latin typeface="Calibri" panose="020F0502020204030204" pitchFamily="34" charset="0"/>
                <a:cs typeface="Calibri" panose="020F0502020204030204" pitchFamily="34" charset="0"/>
              </a:rPr>
              <a:t>Recommendations:</a:t>
            </a:r>
          </a:p>
          <a:p>
            <a:pPr marL="342900" indent="-342900">
              <a:buFont typeface="+mj-lt"/>
              <a:buAutoNum type="arabicPeriod"/>
            </a:pPr>
            <a:r>
              <a:rPr lang="en-US" sz="1400" b="1" dirty="0">
                <a:latin typeface="Calibri" panose="020F0502020204030204" pitchFamily="34" charset="0"/>
                <a:cs typeface="Calibri" panose="020F0502020204030204" pitchFamily="34" charset="0"/>
              </a:rPr>
              <a:t> Increase green zones</a:t>
            </a:r>
            <a:r>
              <a:rPr lang="en-US" sz="1400" dirty="0">
                <a:latin typeface="Calibri" panose="020F0502020204030204" pitchFamily="34" charset="0"/>
                <a:cs typeface="Calibri" panose="020F0502020204030204" pitchFamily="34" charset="0"/>
              </a:rPr>
              <a:t> in urban areas to absorb pollutants.</a:t>
            </a:r>
          </a:p>
          <a:p>
            <a:pPr marL="342900" indent="-342900">
              <a:buFont typeface="+mj-lt"/>
              <a:buAutoNum type="arabicPeriod"/>
            </a:pPr>
            <a:r>
              <a:rPr lang="en-US" sz="1400" b="1" dirty="0">
                <a:latin typeface="Calibri" panose="020F0502020204030204" pitchFamily="34" charset="0"/>
                <a:cs typeface="Calibri" panose="020F0502020204030204" pitchFamily="34" charset="0"/>
              </a:rPr>
              <a:t>Promote public transport</a:t>
            </a:r>
            <a:r>
              <a:rPr lang="en-US" sz="1400" dirty="0">
                <a:latin typeface="Calibri" panose="020F0502020204030204" pitchFamily="34" charset="0"/>
                <a:cs typeface="Calibri" panose="020F0502020204030204" pitchFamily="34" charset="0"/>
              </a:rPr>
              <a:t> and reduce the number of private vehicles on roads.</a:t>
            </a:r>
          </a:p>
          <a:p>
            <a:pPr marL="342900" indent="-342900">
              <a:buFont typeface="+mj-lt"/>
              <a:buAutoNum type="arabicPeriod"/>
            </a:pPr>
            <a:r>
              <a:rPr lang="en-US" sz="1400" b="1" dirty="0">
                <a:latin typeface="Calibri" panose="020F0502020204030204" pitchFamily="34" charset="0"/>
                <a:cs typeface="Calibri" panose="020F0502020204030204" pitchFamily="34" charset="0"/>
              </a:rPr>
              <a:t>Control construction dust</a:t>
            </a:r>
            <a:r>
              <a:rPr lang="en-US" sz="1400" dirty="0">
                <a:latin typeface="Calibri" panose="020F0502020204030204" pitchFamily="34" charset="0"/>
                <a:cs typeface="Calibri" panose="020F0502020204030204" pitchFamily="34" charset="0"/>
              </a:rPr>
              <a:t> and improve </a:t>
            </a:r>
            <a:r>
              <a:rPr lang="en-US" sz="1400" b="1" dirty="0">
                <a:latin typeface="Calibri" panose="020F0502020204030204" pitchFamily="34" charset="0"/>
                <a:cs typeface="Calibri" panose="020F0502020204030204" pitchFamily="34" charset="0"/>
              </a:rPr>
              <a:t>waste management</a:t>
            </a:r>
            <a:r>
              <a:rPr lang="en-US" sz="1400" dirty="0">
                <a:latin typeface="Calibri" panose="020F0502020204030204" pitchFamily="34" charset="0"/>
                <a:cs typeface="Calibri" panose="020F0502020204030204" pitchFamily="34" charset="0"/>
              </a:rPr>
              <a:t>.</a:t>
            </a:r>
          </a:p>
          <a:p>
            <a:pPr marL="342900" indent="-342900">
              <a:buFont typeface="+mj-lt"/>
              <a:buAutoNum type="arabicPeriod"/>
            </a:pPr>
            <a:r>
              <a:rPr lang="en-US" sz="1400" dirty="0">
                <a:latin typeface="Calibri" panose="020F0502020204030204" pitchFamily="34" charset="0"/>
                <a:cs typeface="Calibri" panose="020F0502020204030204" pitchFamily="34" charset="0"/>
              </a:rPr>
              <a:t>Raise </a:t>
            </a:r>
            <a:r>
              <a:rPr lang="en-US" sz="1400" b="1" dirty="0">
                <a:latin typeface="Calibri" panose="020F0502020204030204" pitchFamily="34" charset="0"/>
                <a:cs typeface="Calibri" panose="020F0502020204030204" pitchFamily="34" charset="0"/>
              </a:rPr>
              <a:t>awareness</a:t>
            </a:r>
            <a:r>
              <a:rPr lang="en-US" sz="1400" dirty="0">
                <a:latin typeface="Calibri" panose="020F0502020204030204" pitchFamily="34" charset="0"/>
                <a:cs typeface="Calibri" panose="020F0502020204030204" pitchFamily="34" charset="0"/>
              </a:rPr>
              <a:t> about pollution during peak months (winter and post-monsoon).</a:t>
            </a:r>
          </a:p>
          <a:p>
            <a:pPr marL="342900" indent="-342900">
              <a:buFont typeface="+mj-lt"/>
              <a:buAutoNum type="arabicPeriod"/>
            </a:pPr>
            <a:r>
              <a:rPr lang="en-US" sz="1400" b="1" dirty="0">
                <a:latin typeface="Calibri" panose="020F0502020204030204" pitchFamily="34" charset="0"/>
                <a:cs typeface="Calibri" panose="020F0502020204030204" pitchFamily="34" charset="0"/>
              </a:rPr>
              <a:t>Government and public</a:t>
            </a:r>
            <a:r>
              <a:rPr lang="en-US" sz="1400" dirty="0">
                <a:latin typeface="Calibri" panose="020F0502020204030204" pitchFamily="34" charset="0"/>
                <a:cs typeface="Calibri" panose="020F0502020204030204" pitchFamily="34" charset="0"/>
              </a:rPr>
              <a:t> must work together to reduce emissions and keep the air clean.</a:t>
            </a:r>
          </a:p>
          <a:p>
            <a:pPr marL="0" indent="0">
              <a:buNone/>
            </a:pPr>
            <a:endParaRPr lang="en-US" sz="1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6799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469</TotalTime>
  <Words>1026</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Project Title: Air Quality Analysis Using Advanced MySQL Techniques and Excel Visualization  </vt:lpstr>
      <vt:lpstr>Air Quality Index Dataset</vt:lpstr>
      <vt:lpstr>Task1:Average AQI by City and State  </vt:lpstr>
      <vt:lpstr>Task 2: Monthly AQI Trend in Delhi (2024–2025)</vt:lpstr>
      <vt:lpstr>Task 3: Cities with Most 'Unhealthy' AQI Days in 2024</vt:lpstr>
      <vt:lpstr>Task 4:Monthly Average AQI in Delhi (2024–2025)</vt:lpstr>
      <vt:lpstr>Task 5:Maximum PM10 Level in India (2024–2025)</vt:lpstr>
      <vt:lpstr>Task 6: Latest Air Quality Report Date (By City)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cp:revision>
  <dcterms:created xsi:type="dcterms:W3CDTF">2025-05-02T11:06:41Z</dcterms:created>
  <dcterms:modified xsi:type="dcterms:W3CDTF">2025-05-02T18:56:12Z</dcterms:modified>
</cp:coreProperties>
</file>