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3"/>
  </p:notesMasterIdLst>
  <p:handoutMasterIdLst>
    <p:handoutMasterId r:id="rId24"/>
  </p:handoutMasterIdLst>
  <p:sldIdLst>
    <p:sldId id="277" r:id="rId5"/>
    <p:sldId id="279" r:id="rId6"/>
    <p:sldId id="257" r:id="rId7"/>
    <p:sldId id="273" r:id="rId8"/>
    <p:sldId id="274" r:id="rId9"/>
    <p:sldId id="280" r:id="rId10"/>
    <p:sldId id="269" r:id="rId11"/>
    <p:sldId id="270" r:id="rId12"/>
    <p:sldId id="262" r:id="rId13"/>
    <p:sldId id="263" r:id="rId14"/>
    <p:sldId id="281" r:id="rId15"/>
    <p:sldId id="264" r:id="rId16"/>
    <p:sldId id="265" r:id="rId17"/>
    <p:sldId id="275" r:id="rId18"/>
    <p:sldId id="278" r:id="rId19"/>
    <p:sldId id="276" r:id="rId20"/>
    <p:sldId id="25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63" autoAdjust="0"/>
  </p:normalViewPr>
  <p:slideViewPr>
    <p:cSldViewPr snapToGrid="0">
      <p:cViewPr>
        <p:scale>
          <a:sx n="81" d="100"/>
          <a:sy n="81" d="100"/>
        </p:scale>
        <p:origin x="-300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jfif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jfif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7008C-F421-4C6A-8D7E-ABBE2AFA359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A9C48D-B674-463A-BDC8-57E2638384C9}">
      <dgm:prSet phldrT="[Text]"/>
      <dgm:spPr>
        <a:solidFill>
          <a:schemeClr val="bg1">
            <a:alpha val="54000"/>
          </a:schemeClr>
        </a:solidFill>
      </dgm:spPr>
      <dgm:t>
        <a:bodyPr/>
        <a:lstStyle/>
        <a:p>
          <a:endParaRPr lang="en-US" dirty="0" smtClean="0"/>
        </a:p>
        <a:p>
          <a:r>
            <a:rPr lang="en-US" dirty="0" smtClean="0"/>
            <a:t>INTRODUCTION</a:t>
          </a:r>
          <a:endParaRPr lang="en-US" dirty="0"/>
        </a:p>
      </dgm:t>
    </dgm:pt>
    <dgm:pt modelId="{C529D632-359B-4258-8823-DBD1B2471DB9}" type="parTrans" cxnId="{3274EC35-DBC1-478E-8E5C-8C3FB256CACD}">
      <dgm:prSet/>
      <dgm:spPr/>
      <dgm:t>
        <a:bodyPr/>
        <a:lstStyle/>
        <a:p>
          <a:endParaRPr lang="en-US"/>
        </a:p>
      </dgm:t>
    </dgm:pt>
    <dgm:pt modelId="{9F68EF06-4F65-40AA-9A9D-14935BD13503}" type="sibTrans" cxnId="{3274EC35-DBC1-478E-8E5C-8C3FB256CACD}">
      <dgm:prSet/>
      <dgm:spPr/>
      <dgm:t>
        <a:bodyPr/>
        <a:lstStyle/>
        <a:p>
          <a:endParaRPr lang="en-US"/>
        </a:p>
      </dgm:t>
    </dgm:pt>
    <dgm:pt modelId="{E3945188-7B92-4DF2-900E-414136CEF4F1}">
      <dgm:prSet phldrT="[Text]"/>
      <dgm:spPr/>
      <dgm:t>
        <a:bodyPr/>
        <a:lstStyle/>
        <a:p>
          <a:r>
            <a:rPr lang="en-US" dirty="0" smtClean="0"/>
            <a:t>PROBLEM STATEMENT  </a:t>
          </a:r>
          <a:endParaRPr lang="en-US" dirty="0"/>
        </a:p>
      </dgm:t>
    </dgm:pt>
    <dgm:pt modelId="{B7D9090D-6ED4-4D81-B749-A2BD00CE3020}" type="parTrans" cxnId="{22E9655A-6278-4F6F-8C4A-9813283D9300}">
      <dgm:prSet/>
      <dgm:spPr/>
      <dgm:t>
        <a:bodyPr/>
        <a:lstStyle/>
        <a:p>
          <a:endParaRPr lang="en-US"/>
        </a:p>
      </dgm:t>
    </dgm:pt>
    <dgm:pt modelId="{8E6BB220-300D-41F7-924A-C2945CDA4537}" type="sibTrans" cxnId="{22E9655A-6278-4F6F-8C4A-9813283D9300}">
      <dgm:prSet/>
      <dgm:spPr/>
      <dgm:t>
        <a:bodyPr/>
        <a:lstStyle/>
        <a:p>
          <a:endParaRPr lang="en-US"/>
        </a:p>
      </dgm:t>
    </dgm:pt>
    <dgm:pt modelId="{989DD60B-7A88-4626-AA7A-3D4E7BCB8721}">
      <dgm:prSet phldrT="[Text]"/>
      <dgm:spPr/>
      <dgm:t>
        <a:bodyPr/>
        <a:lstStyle/>
        <a:p>
          <a:r>
            <a:rPr lang="en-US" dirty="0" smtClean="0"/>
            <a:t>RESEARCH GAP</a:t>
          </a:r>
          <a:endParaRPr lang="en-US" dirty="0"/>
        </a:p>
      </dgm:t>
    </dgm:pt>
    <dgm:pt modelId="{A4A20E83-29EA-4614-90E6-2902C42C108A}" type="parTrans" cxnId="{FAD20A30-4BE2-46E4-8D4A-97A47517341B}">
      <dgm:prSet/>
      <dgm:spPr/>
      <dgm:t>
        <a:bodyPr/>
        <a:lstStyle/>
        <a:p>
          <a:endParaRPr lang="en-US"/>
        </a:p>
      </dgm:t>
    </dgm:pt>
    <dgm:pt modelId="{F292BC78-BA11-4148-BAC0-A451C9661323}" type="sibTrans" cxnId="{FAD20A30-4BE2-46E4-8D4A-97A47517341B}">
      <dgm:prSet/>
      <dgm:spPr/>
      <dgm:t>
        <a:bodyPr/>
        <a:lstStyle/>
        <a:p>
          <a:endParaRPr lang="en-US"/>
        </a:p>
      </dgm:t>
    </dgm:pt>
    <dgm:pt modelId="{F9FB312B-0D2A-46FA-A3AF-C3BBCABE0334}">
      <dgm:prSet/>
      <dgm:spPr>
        <a:solidFill>
          <a:schemeClr val="bg1">
            <a:alpha val="54000"/>
          </a:schemeClr>
        </a:solidFill>
      </dgm:spPr>
      <dgm:t>
        <a:bodyPr/>
        <a:lstStyle/>
        <a:p>
          <a:endParaRPr lang="en-US" dirty="0"/>
        </a:p>
      </dgm:t>
    </dgm:pt>
    <dgm:pt modelId="{C45B5174-B020-45C7-807C-D3B413267E86}" type="parTrans" cxnId="{40510B8B-280A-40B6-BB2E-490018207014}">
      <dgm:prSet/>
      <dgm:spPr/>
      <dgm:t>
        <a:bodyPr/>
        <a:lstStyle/>
        <a:p>
          <a:endParaRPr lang="en-US"/>
        </a:p>
      </dgm:t>
    </dgm:pt>
    <dgm:pt modelId="{9FAD757A-8A20-4F33-8B67-F8DD639F315A}" type="sibTrans" cxnId="{40510B8B-280A-40B6-BB2E-490018207014}">
      <dgm:prSet/>
      <dgm:spPr/>
      <dgm:t>
        <a:bodyPr/>
        <a:lstStyle/>
        <a:p>
          <a:endParaRPr lang="en-US"/>
        </a:p>
      </dgm:t>
    </dgm:pt>
    <dgm:pt modelId="{07A72188-A947-4140-8F5D-F8835A1C1B3A}">
      <dgm:prSet phldrT="[Text]"/>
      <dgm:spPr/>
      <dgm:t>
        <a:bodyPr/>
        <a:lstStyle/>
        <a:p>
          <a:r>
            <a:rPr lang="en-US" dirty="0" smtClean="0"/>
            <a:t>OBJECTIVE</a:t>
          </a:r>
          <a:endParaRPr lang="en-US" dirty="0"/>
        </a:p>
      </dgm:t>
    </dgm:pt>
    <dgm:pt modelId="{15C50F92-BDC9-429D-BCAC-D0FAA8CE753B}" type="parTrans" cxnId="{262CF333-188B-4A10-B146-A5C0FB45FEAF}">
      <dgm:prSet/>
      <dgm:spPr/>
      <dgm:t>
        <a:bodyPr/>
        <a:lstStyle/>
        <a:p>
          <a:endParaRPr lang="en-US"/>
        </a:p>
      </dgm:t>
    </dgm:pt>
    <dgm:pt modelId="{8227AF35-3BF8-46A2-9220-5E0CC26907F6}" type="sibTrans" cxnId="{262CF333-188B-4A10-B146-A5C0FB45FEAF}">
      <dgm:prSet/>
      <dgm:spPr/>
      <dgm:t>
        <a:bodyPr/>
        <a:lstStyle/>
        <a:p>
          <a:endParaRPr lang="en-US"/>
        </a:p>
      </dgm:t>
    </dgm:pt>
    <dgm:pt modelId="{B820B54D-674B-47EF-B144-3636A964F708}">
      <dgm:prSet phldrT="[Text]"/>
      <dgm:spPr/>
      <dgm:t>
        <a:bodyPr/>
        <a:lstStyle/>
        <a:p>
          <a:r>
            <a:rPr lang="en-US" dirty="0" smtClean="0"/>
            <a:t>SCOPE</a:t>
          </a:r>
          <a:endParaRPr lang="en-US" dirty="0"/>
        </a:p>
      </dgm:t>
    </dgm:pt>
    <dgm:pt modelId="{E094B181-A173-4FFE-A7D6-8BFF4D0313F1}" type="parTrans" cxnId="{F1918EE5-69BD-48F1-8E83-5C589754E3DF}">
      <dgm:prSet/>
      <dgm:spPr/>
      <dgm:t>
        <a:bodyPr/>
        <a:lstStyle/>
        <a:p>
          <a:endParaRPr lang="en-US"/>
        </a:p>
      </dgm:t>
    </dgm:pt>
    <dgm:pt modelId="{BD9BCD9B-C045-47CC-B842-428B95333F14}" type="sibTrans" cxnId="{F1918EE5-69BD-48F1-8E83-5C589754E3DF}">
      <dgm:prSet/>
      <dgm:spPr/>
      <dgm:t>
        <a:bodyPr/>
        <a:lstStyle/>
        <a:p>
          <a:endParaRPr lang="en-US"/>
        </a:p>
      </dgm:t>
    </dgm:pt>
    <dgm:pt modelId="{5CCCDEF0-9624-4843-AEEB-545FC4B44D67}">
      <dgm:prSet phldrT="[Text]"/>
      <dgm:spPr/>
      <dgm:t>
        <a:bodyPr/>
        <a:lstStyle/>
        <a:p>
          <a:r>
            <a:rPr lang="en-US" dirty="0" smtClean="0"/>
            <a:t>CONCLUTION</a:t>
          </a:r>
          <a:endParaRPr lang="en-US" dirty="0"/>
        </a:p>
      </dgm:t>
    </dgm:pt>
    <dgm:pt modelId="{D9DE14EB-9072-4345-A9D1-F87B9441B510}" type="parTrans" cxnId="{C113BDD7-D26A-4BD1-9087-5FB21B1EFDDA}">
      <dgm:prSet/>
      <dgm:spPr/>
      <dgm:t>
        <a:bodyPr/>
        <a:lstStyle/>
        <a:p>
          <a:endParaRPr lang="en-US"/>
        </a:p>
      </dgm:t>
    </dgm:pt>
    <dgm:pt modelId="{7912D694-8632-40D2-AF55-A857BD128A65}" type="sibTrans" cxnId="{C113BDD7-D26A-4BD1-9087-5FB21B1EFDDA}">
      <dgm:prSet/>
      <dgm:spPr/>
      <dgm:t>
        <a:bodyPr/>
        <a:lstStyle/>
        <a:p>
          <a:endParaRPr lang="en-US"/>
        </a:p>
      </dgm:t>
    </dgm:pt>
    <dgm:pt modelId="{4C997AC1-5851-4222-B4B6-F5F66CBEF9FB}" type="pres">
      <dgm:prSet presAssocID="{A5E7008C-F421-4C6A-8D7E-ABBE2AFA35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C64ADE-6918-474D-B2DC-415203F5137F}" type="pres">
      <dgm:prSet presAssocID="{6FA9C48D-B674-463A-BDC8-57E2638384C9}" presName="composite" presStyleCnt="0"/>
      <dgm:spPr/>
    </dgm:pt>
    <dgm:pt modelId="{46E3DA24-7FAA-4600-888C-FF98A77832C3}" type="pres">
      <dgm:prSet presAssocID="{6FA9C48D-B674-463A-BDC8-57E2638384C9}" presName="rect1" presStyleLbl="tr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B5AE5-4A77-45B9-B477-1211EBE99C32}" type="pres">
      <dgm:prSet presAssocID="{6FA9C48D-B674-463A-BDC8-57E2638384C9}" presName="rect2" presStyleLbl="fgImgPlace1" presStyleIdx="0" presStyleCnt="6" custScaleX="70471" custScaleY="54671" custLinFactNeighborX="15863" custLinFactNeighborY="3271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F91FB7FF-C3FD-49A8-86B8-37E58F09E7E9}" type="pres">
      <dgm:prSet presAssocID="{9F68EF06-4F65-40AA-9A9D-14935BD13503}" presName="sibTrans" presStyleCnt="0"/>
      <dgm:spPr/>
    </dgm:pt>
    <dgm:pt modelId="{C82F0D6F-8AFC-4093-9839-75C430F4D9A2}" type="pres">
      <dgm:prSet presAssocID="{E3945188-7B92-4DF2-900E-414136CEF4F1}" presName="composite" presStyleCnt="0"/>
      <dgm:spPr/>
    </dgm:pt>
    <dgm:pt modelId="{8045DD7A-A9CE-4C49-B338-4B7611FE18D2}" type="pres">
      <dgm:prSet presAssocID="{E3945188-7B92-4DF2-900E-414136CEF4F1}" presName="rect1" presStyleLbl="tr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CAA9B-6A96-470D-B469-CF06EB20E6D5}" type="pres">
      <dgm:prSet presAssocID="{E3945188-7B92-4DF2-900E-414136CEF4F1}" presName="rect2" presStyleLbl="fgImgPlace1" presStyleIdx="1" presStyleCnt="6" custScaleX="85749" custScaleY="59147" custLinFactNeighborX="18454" custLinFactNeighborY="902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58E6D4BC-DC88-4D46-840A-AA26DBE76299}" type="pres">
      <dgm:prSet presAssocID="{8E6BB220-300D-41F7-924A-C2945CDA4537}" presName="sibTrans" presStyleCnt="0"/>
      <dgm:spPr/>
    </dgm:pt>
    <dgm:pt modelId="{CE414009-9FF3-44FF-B92A-8F3511C04DE4}" type="pres">
      <dgm:prSet presAssocID="{989DD60B-7A88-4626-AA7A-3D4E7BCB8721}" presName="composite" presStyleCnt="0"/>
      <dgm:spPr/>
    </dgm:pt>
    <dgm:pt modelId="{3AD5F4B5-21ED-41A4-90D6-9BC165FCFF5B}" type="pres">
      <dgm:prSet presAssocID="{989DD60B-7A88-4626-AA7A-3D4E7BCB8721}" presName="rect1" presStyleLbl="tr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A04EA-E5B8-4C0C-A44C-148EE294A3DC}" type="pres">
      <dgm:prSet presAssocID="{989DD60B-7A88-4626-AA7A-3D4E7BCB8721}" presName="rect2" presStyleLbl="fgImgPlace1" presStyleIdx="2" presStyleCnt="6" custScaleX="60063" custScaleY="54591" custLinFactNeighborX="14614" custLinFactNeighborY="8931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DA3D0027-3C58-4510-8F0C-770B4447F6F6}" type="pres">
      <dgm:prSet presAssocID="{F292BC78-BA11-4148-BAC0-A451C9661323}" presName="sibTrans" presStyleCnt="0"/>
      <dgm:spPr/>
    </dgm:pt>
    <dgm:pt modelId="{B20FEB07-5318-4F25-A011-1AF3A3716414}" type="pres">
      <dgm:prSet presAssocID="{07A72188-A947-4140-8F5D-F8835A1C1B3A}" presName="composite" presStyleCnt="0"/>
      <dgm:spPr/>
    </dgm:pt>
    <dgm:pt modelId="{4BA332FC-22C4-45D7-9725-D39D9933AE62}" type="pres">
      <dgm:prSet presAssocID="{07A72188-A947-4140-8F5D-F8835A1C1B3A}" presName="rect1" presStyleLbl="tr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8657D-7D5E-459C-A7A7-9ED4354A9825}" type="pres">
      <dgm:prSet presAssocID="{07A72188-A947-4140-8F5D-F8835A1C1B3A}" presName="rect2" presStyleLbl="fgImgPlace1" presStyleIdx="3" presStyleCnt="6" custScaleX="67340" custScaleY="67616" custLinFactNeighborX="24357" custLinFactNeighborY="7307"/>
      <dgm:spPr>
        <a:blipFill>
          <a:blip xmlns:r="http://schemas.openxmlformats.org/officeDocument/2006/relationships" r:embed="rId4"/>
          <a:stretch>
            <a:fillRect/>
          </a:stretch>
        </a:blipFill>
      </dgm:spPr>
    </dgm:pt>
    <dgm:pt modelId="{8948068F-35B3-4FE6-AD4C-29D2D8764290}" type="pres">
      <dgm:prSet presAssocID="{8227AF35-3BF8-46A2-9220-5E0CC26907F6}" presName="sibTrans" presStyleCnt="0"/>
      <dgm:spPr/>
    </dgm:pt>
    <dgm:pt modelId="{8CE55644-B1BA-496F-8AF7-9E85013FDE49}" type="pres">
      <dgm:prSet presAssocID="{B820B54D-674B-47EF-B144-3636A964F708}" presName="composite" presStyleCnt="0"/>
      <dgm:spPr/>
    </dgm:pt>
    <dgm:pt modelId="{462BC3AA-0D1C-489E-A09B-163C8AF55215}" type="pres">
      <dgm:prSet presAssocID="{B820B54D-674B-47EF-B144-3636A964F708}" presName="rect1" presStyleLbl="tr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82473-CCE0-4C94-A58B-E429E36A6C58}" type="pres">
      <dgm:prSet presAssocID="{B820B54D-674B-47EF-B144-3636A964F708}" presName="rect2" presStyleLbl="fgImgPlace1" presStyleIdx="4" presStyleCnt="6" custScaleX="69023" custScaleY="62640" custLinFactNeighborX="23969" custLinFactNeighborY="7191"/>
      <dgm:spPr>
        <a:blipFill>
          <a:blip xmlns:r="http://schemas.openxmlformats.org/officeDocument/2006/relationships" r:embed="rId5"/>
          <a:stretch>
            <a:fillRect/>
          </a:stretch>
        </a:blipFill>
      </dgm:spPr>
    </dgm:pt>
    <dgm:pt modelId="{B16C24A6-D4D6-4181-BB73-066ACC026F15}" type="pres">
      <dgm:prSet presAssocID="{BD9BCD9B-C045-47CC-B842-428B95333F14}" presName="sibTrans" presStyleCnt="0"/>
      <dgm:spPr/>
    </dgm:pt>
    <dgm:pt modelId="{5FDE605B-EF35-4EA2-BC2E-051FE7DEBCBD}" type="pres">
      <dgm:prSet presAssocID="{5CCCDEF0-9624-4843-AEEB-545FC4B44D67}" presName="composite" presStyleCnt="0"/>
      <dgm:spPr/>
    </dgm:pt>
    <dgm:pt modelId="{A32B1495-9E11-4CFA-8905-BEBB96964977}" type="pres">
      <dgm:prSet presAssocID="{5CCCDEF0-9624-4843-AEEB-545FC4B44D67}" presName="rect1" presStyleLbl="tr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27C70-9B41-476F-9F9D-4F7738F609AD}" type="pres">
      <dgm:prSet presAssocID="{5CCCDEF0-9624-4843-AEEB-545FC4B44D67}" presName="rect2" presStyleLbl="fgImgPlace1" presStyleIdx="5" presStyleCnt="6" custScaleX="71793" custScaleY="66644" custLinFactNeighborX="16662" custLinFactNeighborY="7934"/>
      <dgm:spPr>
        <a:blipFill>
          <a:blip xmlns:r="http://schemas.openxmlformats.org/officeDocument/2006/relationships" r:embed="rId6"/>
          <a:stretch>
            <a:fillRect/>
          </a:stretch>
        </a:blipFill>
      </dgm:spPr>
    </dgm:pt>
  </dgm:ptLst>
  <dgm:cxnLst>
    <dgm:cxn modelId="{06B813F4-EF78-49EC-9CD7-59975BE10D4C}" type="presOf" srcId="{6FA9C48D-B674-463A-BDC8-57E2638384C9}" destId="{46E3DA24-7FAA-4600-888C-FF98A77832C3}" srcOrd="0" destOrd="0" presId="urn:microsoft.com/office/officeart/2008/layout/PictureStrips"/>
    <dgm:cxn modelId="{704828EA-045C-432F-BC5C-295A61B3A7EC}" type="presOf" srcId="{5CCCDEF0-9624-4843-AEEB-545FC4B44D67}" destId="{A32B1495-9E11-4CFA-8905-BEBB96964977}" srcOrd="0" destOrd="0" presId="urn:microsoft.com/office/officeart/2008/layout/PictureStrips"/>
    <dgm:cxn modelId="{40510B8B-280A-40B6-BB2E-490018207014}" srcId="{6FA9C48D-B674-463A-BDC8-57E2638384C9}" destId="{F9FB312B-0D2A-46FA-A3AF-C3BBCABE0334}" srcOrd="0" destOrd="0" parTransId="{C45B5174-B020-45C7-807C-D3B413267E86}" sibTransId="{9FAD757A-8A20-4F33-8B67-F8DD639F315A}"/>
    <dgm:cxn modelId="{262CF333-188B-4A10-B146-A5C0FB45FEAF}" srcId="{A5E7008C-F421-4C6A-8D7E-ABBE2AFA3598}" destId="{07A72188-A947-4140-8F5D-F8835A1C1B3A}" srcOrd="3" destOrd="0" parTransId="{15C50F92-BDC9-429D-BCAC-D0FAA8CE753B}" sibTransId="{8227AF35-3BF8-46A2-9220-5E0CC26907F6}"/>
    <dgm:cxn modelId="{C113BDD7-D26A-4BD1-9087-5FB21B1EFDDA}" srcId="{A5E7008C-F421-4C6A-8D7E-ABBE2AFA3598}" destId="{5CCCDEF0-9624-4843-AEEB-545FC4B44D67}" srcOrd="5" destOrd="0" parTransId="{D9DE14EB-9072-4345-A9D1-F87B9441B510}" sibTransId="{7912D694-8632-40D2-AF55-A857BD128A65}"/>
    <dgm:cxn modelId="{FAD20A30-4BE2-46E4-8D4A-97A47517341B}" srcId="{A5E7008C-F421-4C6A-8D7E-ABBE2AFA3598}" destId="{989DD60B-7A88-4626-AA7A-3D4E7BCB8721}" srcOrd="2" destOrd="0" parTransId="{A4A20E83-29EA-4614-90E6-2902C42C108A}" sibTransId="{F292BC78-BA11-4148-BAC0-A451C9661323}"/>
    <dgm:cxn modelId="{3274EC35-DBC1-478E-8E5C-8C3FB256CACD}" srcId="{A5E7008C-F421-4C6A-8D7E-ABBE2AFA3598}" destId="{6FA9C48D-B674-463A-BDC8-57E2638384C9}" srcOrd="0" destOrd="0" parTransId="{C529D632-359B-4258-8823-DBD1B2471DB9}" sibTransId="{9F68EF06-4F65-40AA-9A9D-14935BD13503}"/>
    <dgm:cxn modelId="{88214B84-391B-4396-BE61-F7795AD93AD0}" type="presOf" srcId="{B820B54D-674B-47EF-B144-3636A964F708}" destId="{462BC3AA-0D1C-489E-A09B-163C8AF55215}" srcOrd="0" destOrd="0" presId="urn:microsoft.com/office/officeart/2008/layout/PictureStrips"/>
    <dgm:cxn modelId="{B9B4B950-C1FC-42DF-80FF-237F928A61C9}" type="presOf" srcId="{07A72188-A947-4140-8F5D-F8835A1C1B3A}" destId="{4BA332FC-22C4-45D7-9725-D39D9933AE62}" srcOrd="0" destOrd="0" presId="urn:microsoft.com/office/officeart/2008/layout/PictureStrips"/>
    <dgm:cxn modelId="{1FB7C4F5-26D1-409A-9F54-8762A78832D4}" type="presOf" srcId="{989DD60B-7A88-4626-AA7A-3D4E7BCB8721}" destId="{3AD5F4B5-21ED-41A4-90D6-9BC165FCFF5B}" srcOrd="0" destOrd="0" presId="urn:microsoft.com/office/officeart/2008/layout/PictureStrips"/>
    <dgm:cxn modelId="{89AEC9AF-7D6B-4DEF-BB1D-8370F657C75B}" type="presOf" srcId="{A5E7008C-F421-4C6A-8D7E-ABBE2AFA3598}" destId="{4C997AC1-5851-4222-B4B6-F5F66CBEF9FB}" srcOrd="0" destOrd="0" presId="urn:microsoft.com/office/officeart/2008/layout/PictureStrips"/>
    <dgm:cxn modelId="{CE3CAF0C-26D3-456D-8A8B-DB10FDAA996E}" type="presOf" srcId="{F9FB312B-0D2A-46FA-A3AF-C3BBCABE0334}" destId="{46E3DA24-7FAA-4600-888C-FF98A77832C3}" srcOrd="0" destOrd="1" presId="urn:microsoft.com/office/officeart/2008/layout/PictureStrips"/>
    <dgm:cxn modelId="{5FA03E1B-E9F8-4DDB-B5C4-30A9209F95B0}" type="presOf" srcId="{E3945188-7B92-4DF2-900E-414136CEF4F1}" destId="{8045DD7A-A9CE-4C49-B338-4B7611FE18D2}" srcOrd="0" destOrd="0" presId="urn:microsoft.com/office/officeart/2008/layout/PictureStrips"/>
    <dgm:cxn modelId="{F1918EE5-69BD-48F1-8E83-5C589754E3DF}" srcId="{A5E7008C-F421-4C6A-8D7E-ABBE2AFA3598}" destId="{B820B54D-674B-47EF-B144-3636A964F708}" srcOrd="4" destOrd="0" parTransId="{E094B181-A173-4FFE-A7D6-8BFF4D0313F1}" sibTransId="{BD9BCD9B-C045-47CC-B842-428B95333F14}"/>
    <dgm:cxn modelId="{22E9655A-6278-4F6F-8C4A-9813283D9300}" srcId="{A5E7008C-F421-4C6A-8D7E-ABBE2AFA3598}" destId="{E3945188-7B92-4DF2-900E-414136CEF4F1}" srcOrd="1" destOrd="0" parTransId="{B7D9090D-6ED4-4D81-B749-A2BD00CE3020}" sibTransId="{8E6BB220-300D-41F7-924A-C2945CDA4537}"/>
    <dgm:cxn modelId="{CA43B74A-EDBA-4175-A520-BAC9D2E7B7A7}" type="presParOf" srcId="{4C997AC1-5851-4222-B4B6-F5F66CBEF9FB}" destId="{21C64ADE-6918-474D-B2DC-415203F5137F}" srcOrd="0" destOrd="0" presId="urn:microsoft.com/office/officeart/2008/layout/PictureStrips"/>
    <dgm:cxn modelId="{67ED280A-1D5D-4792-BFC7-6EA459D9D277}" type="presParOf" srcId="{21C64ADE-6918-474D-B2DC-415203F5137F}" destId="{46E3DA24-7FAA-4600-888C-FF98A77832C3}" srcOrd="0" destOrd="0" presId="urn:microsoft.com/office/officeart/2008/layout/PictureStrips"/>
    <dgm:cxn modelId="{A556C0CE-9A2D-448E-BF75-304E963A939D}" type="presParOf" srcId="{21C64ADE-6918-474D-B2DC-415203F5137F}" destId="{0A1B5AE5-4A77-45B9-B477-1211EBE99C32}" srcOrd="1" destOrd="0" presId="urn:microsoft.com/office/officeart/2008/layout/PictureStrips"/>
    <dgm:cxn modelId="{3BD97B22-6D90-4A57-BD02-F9F82188B65E}" type="presParOf" srcId="{4C997AC1-5851-4222-B4B6-F5F66CBEF9FB}" destId="{F91FB7FF-C3FD-49A8-86B8-37E58F09E7E9}" srcOrd="1" destOrd="0" presId="urn:microsoft.com/office/officeart/2008/layout/PictureStrips"/>
    <dgm:cxn modelId="{6563D480-AD85-4F8E-A355-FBB825E42191}" type="presParOf" srcId="{4C997AC1-5851-4222-B4B6-F5F66CBEF9FB}" destId="{C82F0D6F-8AFC-4093-9839-75C430F4D9A2}" srcOrd="2" destOrd="0" presId="urn:microsoft.com/office/officeart/2008/layout/PictureStrips"/>
    <dgm:cxn modelId="{121F464D-6E53-4F8D-AEA6-2888246BC081}" type="presParOf" srcId="{C82F0D6F-8AFC-4093-9839-75C430F4D9A2}" destId="{8045DD7A-A9CE-4C49-B338-4B7611FE18D2}" srcOrd="0" destOrd="0" presId="urn:microsoft.com/office/officeart/2008/layout/PictureStrips"/>
    <dgm:cxn modelId="{93AF1929-698C-4766-93DB-89951322BC70}" type="presParOf" srcId="{C82F0D6F-8AFC-4093-9839-75C430F4D9A2}" destId="{545CAA9B-6A96-470D-B469-CF06EB20E6D5}" srcOrd="1" destOrd="0" presId="urn:microsoft.com/office/officeart/2008/layout/PictureStrips"/>
    <dgm:cxn modelId="{9CFC57BC-F952-43EA-B94A-FF6770469B6A}" type="presParOf" srcId="{4C997AC1-5851-4222-B4B6-F5F66CBEF9FB}" destId="{58E6D4BC-DC88-4D46-840A-AA26DBE76299}" srcOrd="3" destOrd="0" presId="urn:microsoft.com/office/officeart/2008/layout/PictureStrips"/>
    <dgm:cxn modelId="{D7EF2C8B-EE46-469B-8FCF-A9156D73AF64}" type="presParOf" srcId="{4C997AC1-5851-4222-B4B6-F5F66CBEF9FB}" destId="{CE414009-9FF3-44FF-B92A-8F3511C04DE4}" srcOrd="4" destOrd="0" presId="urn:microsoft.com/office/officeart/2008/layout/PictureStrips"/>
    <dgm:cxn modelId="{8EA29E78-82A4-4185-8C20-A237EFCC97A5}" type="presParOf" srcId="{CE414009-9FF3-44FF-B92A-8F3511C04DE4}" destId="{3AD5F4B5-21ED-41A4-90D6-9BC165FCFF5B}" srcOrd="0" destOrd="0" presId="urn:microsoft.com/office/officeart/2008/layout/PictureStrips"/>
    <dgm:cxn modelId="{B012B42A-3E73-4836-AAB3-131C3AD1543E}" type="presParOf" srcId="{CE414009-9FF3-44FF-B92A-8F3511C04DE4}" destId="{A85A04EA-E5B8-4C0C-A44C-148EE294A3DC}" srcOrd="1" destOrd="0" presId="urn:microsoft.com/office/officeart/2008/layout/PictureStrips"/>
    <dgm:cxn modelId="{C07FB556-7DF5-44A1-853C-56163F1C04EB}" type="presParOf" srcId="{4C997AC1-5851-4222-B4B6-F5F66CBEF9FB}" destId="{DA3D0027-3C58-4510-8F0C-770B4447F6F6}" srcOrd="5" destOrd="0" presId="urn:microsoft.com/office/officeart/2008/layout/PictureStrips"/>
    <dgm:cxn modelId="{3605C361-06CF-431C-8A19-860CC9EEC8F2}" type="presParOf" srcId="{4C997AC1-5851-4222-B4B6-F5F66CBEF9FB}" destId="{B20FEB07-5318-4F25-A011-1AF3A3716414}" srcOrd="6" destOrd="0" presId="urn:microsoft.com/office/officeart/2008/layout/PictureStrips"/>
    <dgm:cxn modelId="{73BBF6AB-E88F-43B5-AA24-9143A49DD91B}" type="presParOf" srcId="{B20FEB07-5318-4F25-A011-1AF3A3716414}" destId="{4BA332FC-22C4-45D7-9725-D39D9933AE62}" srcOrd="0" destOrd="0" presId="urn:microsoft.com/office/officeart/2008/layout/PictureStrips"/>
    <dgm:cxn modelId="{CBF140A7-FA03-4812-8359-239B5908AEC2}" type="presParOf" srcId="{B20FEB07-5318-4F25-A011-1AF3A3716414}" destId="{9258657D-7D5E-459C-A7A7-9ED4354A9825}" srcOrd="1" destOrd="0" presId="urn:microsoft.com/office/officeart/2008/layout/PictureStrips"/>
    <dgm:cxn modelId="{8152376F-DD6F-4126-B910-1877B6D24DEA}" type="presParOf" srcId="{4C997AC1-5851-4222-B4B6-F5F66CBEF9FB}" destId="{8948068F-35B3-4FE6-AD4C-29D2D8764290}" srcOrd="7" destOrd="0" presId="urn:microsoft.com/office/officeart/2008/layout/PictureStrips"/>
    <dgm:cxn modelId="{D45DC2B1-E438-4919-8D24-EFF3E33CDE3B}" type="presParOf" srcId="{4C997AC1-5851-4222-B4B6-F5F66CBEF9FB}" destId="{8CE55644-B1BA-496F-8AF7-9E85013FDE49}" srcOrd="8" destOrd="0" presId="urn:microsoft.com/office/officeart/2008/layout/PictureStrips"/>
    <dgm:cxn modelId="{22DA8260-87E0-413D-A796-8B81981494DC}" type="presParOf" srcId="{8CE55644-B1BA-496F-8AF7-9E85013FDE49}" destId="{462BC3AA-0D1C-489E-A09B-163C8AF55215}" srcOrd="0" destOrd="0" presId="urn:microsoft.com/office/officeart/2008/layout/PictureStrips"/>
    <dgm:cxn modelId="{DC8AAB17-CE87-4037-AE6C-5AE7EE3518D6}" type="presParOf" srcId="{8CE55644-B1BA-496F-8AF7-9E85013FDE49}" destId="{A9782473-CCE0-4C94-A58B-E429E36A6C58}" srcOrd="1" destOrd="0" presId="urn:microsoft.com/office/officeart/2008/layout/PictureStrips"/>
    <dgm:cxn modelId="{A19A8DA9-1F65-421F-84DF-A1E1C2E3C35D}" type="presParOf" srcId="{4C997AC1-5851-4222-B4B6-F5F66CBEF9FB}" destId="{B16C24A6-D4D6-4181-BB73-066ACC026F15}" srcOrd="9" destOrd="0" presId="urn:microsoft.com/office/officeart/2008/layout/PictureStrips"/>
    <dgm:cxn modelId="{E78CA9D8-07AC-4A3D-8356-86E419DF68A5}" type="presParOf" srcId="{4C997AC1-5851-4222-B4B6-F5F66CBEF9FB}" destId="{5FDE605B-EF35-4EA2-BC2E-051FE7DEBCBD}" srcOrd="10" destOrd="0" presId="urn:microsoft.com/office/officeart/2008/layout/PictureStrips"/>
    <dgm:cxn modelId="{337B1AFE-CAFE-4ED6-B610-96D9768BE2EF}" type="presParOf" srcId="{5FDE605B-EF35-4EA2-BC2E-051FE7DEBCBD}" destId="{A32B1495-9E11-4CFA-8905-BEBB96964977}" srcOrd="0" destOrd="0" presId="urn:microsoft.com/office/officeart/2008/layout/PictureStrips"/>
    <dgm:cxn modelId="{34040758-7C18-4196-9463-ADC03CA544C6}" type="presParOf" srcId="{5FDE605B-EF35-4EA2-BC2E-051FE7DEBCBD}" destId="{58927C70-9B41-476F-9F9D-4F7738F609A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3DA24-7FAA-4600-888C-FF98A77832C3}">
      <dsp:nvSpPr>
        <dsp:cNvPr id="0" name=""/>
        <dsp:cNvSpPr/>
      </dsp:nvSpPr>
      <dsp:spPr>
        <a:xfrm>
          <a:off x="38211" y="762147"/>
          <a:ext cx="3859529" cy="1206103"/>
        </a:xfrm>
        <a:prstGeom prst="rect">
          <a:avLst/>
        </a:prstGeom>
        <a:solidFill>
          <a:schemeClr val="bg1">
            <a:alpha val="54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INTRODUCTION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>
        <a:off x="38211" y="762147"/>
        <a:ext cx="3859529" cy="1206103"/>
      </dsp:txXfrm>
    </dsp:sp>
    <dsp:sp modelId="{0A1B5AE5-4A77-45B9-B477-1211EBE99C32}">
      <dsp:nvSpPr>
        <dsp:cNvPr id="0" name=""/>
        <dsp:cNvSpPr/>
      </dsp:nvSpPr>
      <dsp:spPr>
        <a:xfrm>
          <a:off x="135977" y="916381"/>
          <a:ext cx="594967" cy="692358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5DD7A-A9CE-4C49-B338-4B7611FE18D2}">
      <dsp:nvSpPr>
        <dsp:cNvPr id="0" name=""/>
        <dsp:cNvSpPr/>
      </dsp:nvSpPr>
      <dsp:spPr>
        <a:xfrm>
          <a:off x="4266419" y="762147"/>
          <a:ext cx="3859529" cy="12061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PROBLEM STATEMENT  </a:t>
          </a:r>
          <a:endParaRPr lang="en-US" sz="2200" kern="1200" dirty="0"/>
        </a:p>
      </dsp:txBody>
      <dsp:txXfrm>
        <a:off x="4266419" y="762147"/>
        <a:ext cx="3859529" cy="1206103"/>
      </dsp:txXfrm>
    </dsp:sp>
    <dsp:sp modelId="{545CAA9B-6A96-470D-B469-CF06EB20E6D5}">
      <dsp:nvSpPr>
        <dsp:cNvPr id="0" name=""/>
        <dsp:cNvSpPr/>
      </dsp:nvSpPr>
      <dsp:spPr>
        <a:xfrm>
          <a:off x="4321566" y="960870"/>
          <a:ext cx="723954" cy="749042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5F4B5-21ED-41A4-90D6-9BC165FCFF5B}">
      <dsp:nvSpPr>
        <dsp:cNvPr id="0" name=""/>
        <dsp:cNvSpPr/>
      </dsp:nvSpPr>
      <dsp:spPr>
        <a:xfrm>
          <a:off x="58986" y="2106281"/>
          <a:ext cx="3859529" cy="12061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RESEARCH GAP</a:t>
          </a:r>
          <a:endParaRPr lang="en-US" sz="2200" kern="1200" dirty="0"/>
        </a:p>
      </dsp:txBody>
      <dsp:txXfrm>
        <a:off x="58986" y="2106281"/>
        <a:ext cx="3859529" cy="1206103"/>
      </dsp:txXfrm>
    </dsp:sp>
    <dsp:sp modelId="{A85A04EA-E5B8-4C0C-A44C-148EE294A3DC}">
      <dsp:nvSpPr>
        <dsp:cNvPr id="0" name=""/>
        <dsp:cNvSpPr/>
      </dsp:nvSpPr>
      <dsp:spPr>
        <a:xfrm>
          <a:off x="190143" y="2332701"/>
          <a:ext cx="507095" cy="691344"/>
        </a:xfrm>
        <a:prstGeom prst="rect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332FC-22C4-45D7-9725-D39D9933AE62}">
      <dsp:nvSpPr>
        <dsp:cNvPr id="0" name=""/>
        <dsp:cNvSpPr/>
      </dsp:nvSpPr>
      <dsp:spPr>
        <a:xfrm>
          <a:off x="4209483" y="2106281"/>
          <a:ext cx="3859529" cy="12061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OBJECTIVE</a:t>
          </a:r>
          <a:endParaRPr lang="en-US" sz="2200" kern="1200" dirty="0"/>
        </a:p>
      </dsp:txBody>
      <dsp:txXfrm>
        <a:off x="4209483" y="2106281"/>
        <a:ext cx="3859529" cy="1206103"/>
      </dsp:txXfrm>
    </dsp:sp>
    <dsp:sp modelId="{9258657D-7D5E-459C-A7A7-9ED4354A9825}">
      <dsp:nvSpPr>
        <dsp:cNvPr id="0" name=""/>
        <dsp:cNvSpPr/>
      </dsp:nvSpPr>
      <dsp:spPr>
        <a:xfrm>
          <a:off x="4392178" y="2229660"/>
          <a:ext cx="568532" cy="856294"/>
        </a:xfrm>
        <a:prstGeom prst="rect">
          <a:avLst/>
        </a:prstGeom>
        <a:blipFill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BC3AA-0D1C-489E-A09B-163C8AF55215}">
      <dsp:nvSpPr>
        <dsp:cNvPr id="0" name=""/>
        <dsp:cNvSpPr/>
      </dsp:nvSpPr>
      <dsp:spPr>
        <a:xfrm>
          <a:off x="64611" y="3450416"/>
          <a:ext cx="3859529" cy="12061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SCOPE</a:t>
          </a:r>
          <a:endParaRPr lang="en-US" sz="2200" kern="1200" dirty="0"/>
        </a:p>
      </dsp:txBody>
      <dsp:txXfrm>
        <a:off x="64611" y="3450416"/>
        <a:ext cx="3859529" cy="1206103"/>
      </dsp:txXfrm>
    </dsp:sp>
    <dsp:sp modelId="{A9782473-CCE0-4C94-A58B-E429E36A6C58}">
      <dsp:nvSpPr>
        <dsp:cNvPr id="0" name=""/>
        <dsp:cNvSpPr/>
      </dsp:nvSpPr>
      <dsp:spPr>
        <a:xfrm>
          <a:off x="236926" y="3603834"/>
          <a:ext cx="582741" cy="793278"/>
        </a:xfrm>
        <a:prstGeom prst="rect">
          <a:avLst/>
        </a:prstGeom>
        <a:blipFill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B1495-9E11-4CFA-8905-BEBB96964977}">
      <dsp:nvSpPr>
        <dsp:cNvPr id="0" name=""/>
        <dsp:cNvSpPr/>
      </dsp:nvSpPr>
      <dsp:spPr>
        <a:xfrm>
          <a:off x="4233906" y="3450416"/>
          <a:ext cx="3859529" cy="12061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93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CONCLUTION</a:t>
          </a:r>
          <a:endParaRPr lang="en-US" sz="2200" kern="1200" dirty="0"/>
        </a:p>
      </dsp:txBody>
      <dsp:txXfrm>
        <a:off x="4233906" y="3450416"/>
        <a:ext cx="3859529" cy="1206103"/>
      </dsp:txXfrm>
    </dsp:sp>
    <dsp:sp modelId="{58927C70-9B41-476F-9F9D-4F7738F609AD}">
      <dsp:nvSpPr>
        <dsp:cNvPr id="0" name=""/>
        <dsp:cNvSpPr/>
      </dsp:nvSpPr>
      <dsp:spPr>
        <a:xfrm>
          <a:off x="4332837" y="3587890"/>
          <a:ext cx="606128" cy="843985"/>
        </a:xfrm>
        <a:prstGeom prst="rect">
          <a:avLst/>
        </a:prstGeom>
        <a:blipFill>
          <a:blip xmlns:r="http://schemas.openxmlformats.org/officeDocument/2006/relationships" r:embed="rId6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78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6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71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59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7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 five metrics for measuring a component's understandability, adaptability, and portability, with confidence intervals that were set by statistical analysis of a number of JavaBeans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relationship between the complexity of a component and the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 of reuse was analyzed by a regression analysis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study the relationship of reusability with complexity and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reuse design principles was reported. Thirty-four subjects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participated in the study with each subject reusing 5 components,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resulting in 170 cases of reuse. The components were randomly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 to the subjects from a pool of 25 components which were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 and built for reuse.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relationship between the complexity of a component and the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 of reuse was analyzed by a regression analysis. It was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observed that the higher the complexity the lower the ease of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reuse, but the relationship was not statistically significant. An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of the relationship between a set of reuse design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 and the ease of reuse was also reported. Two of the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reuse design principles: well-defined interface, and clarity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understandability significantly increased the ease of reuse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documentation does not have a significant impact on the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 of reuse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8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3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0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1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f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2" y="616285"/>
            <a:ext cx="5491528" cy="56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7534317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sz="2400" dirty="0" smtClean="0"/>
          </a:p>
          <a:p>
            <a:pPr algn="just"/>
            <a:r>
              <a:rPr lang="en-US" sz="2400" dirty="0" smtClean="0"/>
              <a:t>By examining all the research gaps and the problem statement, we have </a:t>
            </a:r>
            <a:r>
              <a:rPr lang="en-US" sz="2400" dirty="0"/>
              <a:t>set following objectives</a:t>
            </a:r>
            <a:r>
              <a:rPr lang="en-US" sz="2400" dirty="0" smtClean="0"/>
              <a:t>: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To identify the issues related to the search and the retrieval of the components faced by the users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To develop a software </a:t>
            </a:r>
            <a:r>
              <a:rPr lang="en-US" sz="2400" dirty="0" smtClean="0"/>
              <a:t>which </a:t>
            </a:r>
            <a:r>
              <a:rPr lang="en-US" sz="2400" dirty="0"/>
              <a:t>extract the source code, documentation and all executable and reusable </a:t>
            </a:r>
            <a:r>
              <a:rPr lang="en-US" sz="2400" dirty="0" smtClean="0"/>
              <a:t>file</a:t>
            </a:r>
            <a:r>
              <a:rPr lang="en-US" sz="2400" dirty="0"/>
              <a:t> </a:t>
            </a:r>
            <a:r>
              <a:rPr lang="en-US" sz="2400" dirty="0" smtClean="0"/>
              <a:t>and stored in local repository for ranking.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smtClean="0"/>
              <a:t>To make Efficient retrieval of Source code on the basis of precision and recall.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408" y="457175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8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Methadologies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7534317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sz="2400" dirty="0" smtClean="0"/>
          </a:p>
          <a:p>
            <a:pPr algn="just"/>
            <a:r>
              <a:rPr lang="en-US" sz="2400" dirty="0" smtClean="0"/>
              <a:t>web crawling </a:t>
            </a:r>
          </a:p>
          <a:p>
            <a:pPr algn="just"/>
            <a:r>
              <a:rPr lang="en-US" sz="2400" dirty="0" smtClean="0"/>
              <a:t>Tokenization and store the token </a:t>
            </a:r>
            <a:r>
              <a:rPr lang="en-US" sz="2400" smtClean="0"/>
              <a:t>in database </a:t>
            </a:r>
            <a:endParaRPr lang="en-US" sz="2400" dirty="0" smtClean="0"/>
          </a:p>
          <a:p>
            <a:pPr algn="just"/>
            <a:r>
              <a:rPr lang="en-US" sz="2400" dirty="0" smtClean="0"/>
              <a:t>Match with the repository </a:t>
            </a:r>
          </a:p>
          <a:p>
            <a:pPr algn="just"/>
            <a:r>
              <a:rPr lang="en-US" sz="2400" dirty="0" smtClean="0"/>
              <a:t>Rank the code </a:t>
            </a:r>
          </a:p>
          <a:p>
            <a:pPr algn="just"/>
            <a:r>
              <a:rPr lang="en-US" sz="2400" dirty="0" smtClean="0"/>
              <a:t>Recommend the result to the user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408" y="457175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630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7534317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project aims to provide ease to the software developers to do the online source code repositories and question answering communities.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proposed solution facilitates the task of ﬁnding suitable (with respect to a developer query) source code according to given  information.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help the users to get personalized </a:t>
            </a:r>
            <a:r>
              <a:rPr lang="en-US" b="1" dirty="0" smtClean="0"/>
              <a:t>recommendations</a:t>
            </a:r>
            <a:r>
              <a:rPr lang="en-US" dirty="0" smtClean="0"/>
              <a:t>, helps users to take correct decisions during development process,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project’s main aim is to provide accurate </a:t>
            </a:r>
            <a:r>
              <a:rPr lang="en-US" dirty="0" err="1" smtClean="0"/>
              <a:t>source_code</a:t>
            </a:r>
            <a:r>
              <a:rPr lang="en-US" dirty="0" smtClean="0"/>
              <a:t> recommendations to the user(developer). </a:t>
            </a:r>
            <a:r>
              <a:rPr lang="en-US" dirty="0"/>
              <a:t> </a:t>
            </a:r>
            <a:r>
              <a:rPr lang="en-US" dirty="0" smtClean="0"/>
              <a:t>Finding and locating the desired code component consumes less time and effort.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55" y="4444418"/>
            <a:ext cx="1866806" cy="15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499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822158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FUTURE WORK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022" y="10048"/>
            <a:ext cx="7534316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cs typeface="Calibri Light" panose="020F0302020204030204" pitchFamily="34" charset="0"/>
              </a:rPr>
              <a:t>This Project would be divided into 2 further modules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cs typeface="Calibri Light" panose="020F0302020204030204" pitchFamily="34" charset="0"/>
              </a:rPr>
              <a:t>Web based application in visual studio(Asp.net).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cs typeface="Calibri Light" panose="020F0302020204030204" pitchFamily="34" charset="0"/>
              </a:rPr>
              <a:t>Desktop Based Application on visual studio(C#).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cs typeface="Calibri Light" panose="020F0302020204030204" pitchFamily="34" charset="0"/>
              </a:rPr>
              <a:t>More learning to rank techniques are used.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cs typeface="Calibri Light" panose="020F0302020204030204" pitchFamily="34" charset="0"/>
              </a:rPr>
              <a:t>Different training Datasets are used.</a:t>
            </a:r>
            <a:endParaRPr lang="en-US" sz="2400" dirty="0">
              <a:solidFill>
                <a:schemeClr val="tx1"/>
              </a:solidFill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417689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033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61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0"/>
            <a:ext cx="100115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865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6264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1" y="519936"/>
            <a:ext cx="3486406" cy="484128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IMPLEMENTATION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9904" y="6027003"/>
            <a:ext cx="7610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Figure 1 presents the working system that implements as proof of our proposed approach.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3" y="1131328"/>
            <a:ext cx="10814490" cy="48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5000"/>
          </a:blip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092" y="278747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=""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1" y="10"/>
            <a:ext cx="2069940" cy="6857990"/>
          </a:xfrm>
          <a:prstGeom prst="rect">
            <a:avLst/>
          </a:prstGeom>
          <a:blipFill>
            <a:blip r:embed="rId3">
              <a:alphaModFix amt="75000"/>
            </a:blip>
            <a:stretch>
              <a:fillRect l="-1000"/>
            </a:stretch>
          </a:blipFill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46" y="1584015"/>
            <a:ext cx="4781316" cy="1756714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The Recommendations System for Source Code Components Retrieval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4"/>
            <a:ext cx="4486656" cy="1939151"/>
          </a:xfrm>
        </p:spPr>
        <p:txBody>
          <a:bodyPr>
            <a:normAutofit/>
          </a:bodyPr>
          <a:lstStyle/>
          <a:p>
            <a:r>
              <a:rPr lang="en-US" sz="1800" b="1" i="1" u="sng" dirty="0" smtClean="0">
                <a:solidFill>
                  <a:schemeClr val="tx1"/>
                </a:solidFill>
              </a:rPr>
              <a:t>MEMBERS: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 txBox="1">
            <a:spLocks/>
          </p:cNvSpPr>
          <p:nvPr/>
        </p:nvSpPr>
        <p:spPr>
          <a:xfrm>
            <a:off x="712628" y="945726"/>
            <a:ext cx="4486656" cy="7027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 PROJECT TITLE:-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 bwMode="blackWhite">
          <a:xfrm>
            <a:off x="540591" y="4351466"/>
            <a:ext cx="4830730" cy="2311883"/>
          </a:xfrm>
          <a:prstGeom prst="rect">
            <a:avLst/>
          </a:prstGeom>
          <a:noFill/>
          <a:ln w="3810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FFFF"/>
                </a:solidFill>
              </a:rPr>
              <a:t>Ayesha </a:t>
            </a:r>
            <a:r>
              <a:rPr lang="en-US" sz="2400" dirty="0" err="1" smtClean="0">
                <a:solidFill>
                  <a:srgbClr val="FFFFFF"/>
                </a:solidFill>
              </a:rPr>
              <a:t>malik</a:t>
            </a:r>
            <a:r>
              <a:rPr lang="en-US" sz="2400" dirty="0" smtClean="0">
                <a:solidFill>
                  <a:srgbClr val="FFFFFF"/>
                </a:solidFill>
              </a:rPr>
              <a:t> (12)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Ayesha </a:t>
            </a:r>
            <a:r>
              <a:rPr lang="en-US" sz="2400" dirty="0" err="1" smtClean="0">
                <a:solidFill>
                  <a:srgbClr val="FFFFFF"/>
                </a:solidFill>
              </a:rPr>
              <a:t>javed</a:t>
            </a:r>
            <a:r>
              <a:rPr lang="en-US" sz="2400" dirty="0" smtClean="0">
                <a:solidFill>
                  <a:srgbClr val="FFFFFF"/>
                </a:solidFill>
              </a:rPr>
              <a:t>(30)</a:t>
            </a:r>
          </a:p>
          <a:p>
            <a:r>
              <a:rPr lang="en-US" sz="2400" dirty="0" err="1" smtClean="0">
                <a:solidFill>
                  <a:srgbClr val="FFFFFF"/>
                </a:solidFill>
              </a:rPr>
              <a:t>Mahnoor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altaf</a:t>
            </a:r>
            <a:r>
              <a:rPr lang="en-US" sz="2400" dirty="0" smtClean="0">
                <a:solidFill>
                  <a:srgbClr val="FFFFFF"/>
                </a:solidFill>
              </a:rPr>
              <a:t>(44)</a:t>
            </a:r>
          </a:p>
          <a:p>
            <a:r>
              <a:rPr lang="en-US" sz="2400" dirty="0" err="1" smtClean="0">
                <a:solidFill>
                  <a:srgbClr val="FFFFFF"/>
                </a:solidFill>
              </a:rPr>
              <a:t>Kiran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riasat</a:t>
            </a:r>
            <a:r>
              <a:rPr lang="en-US" sz="2400" dirty="0" smtClean="0">
                <a:solidFill>
                  <a:srgbClr val="FFFFFF"/>
                </a:solidFill>
              </a:rPr>
              <a:t>(21)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0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l="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30" y="259450"/>
            <a:ext cx="4199838" cy="805675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THINGS TO DISCUSS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699365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introduction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86" y="95810"/>
            <a:ext cx="7235732" cy="66566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cs typeface="Calibri" panose="020F0502020204030204" pitchFamily="34" charset="0"/>
              </a:rPr>
              <a:t>During </a:t>
            </a:r>
            <a:r>
              <a:rPr lang="en-US" sz="2400" dirty="0">
                <a:cs typeface="Calibri" panose="020F0502020204030204" pitchFamily="34" charset="0"/>
              </a:rPr>
              <a:t>the last few decades, with the rise of You-tube, Amazon, Netflix and many other such web services, recommender systems have taken more and more place in our lives. </a:t>
            </a:r>
            <a:endParaRPr lang="en-US" sz="2400" dirty="0" smtClean="0">
              <a:cs typeface="Calibri" panose="020F0502020204030204" pitchFamily="34" charset="0"/>
            </a:endParaRPr>
          </a:p>
          <a:p>
            <a:pPr algn="just"/>
            <a:r>
              <a:rPr lang="en-US" sz="2400" dirty="0"/>
              <a:t>As We are developing </a:t>
            </a:r>
            <a:r>
              <a:rPr lang="en-US" sz="2400" dirty="0" smtClean="0"/>
              <a:t>a software</a:t>
            </a:r>
            <a:r>
              <a:rPr lang="en-US" sz="2400" dirty="0"/>
              <a:t>, </a:t>
            </a:r>
            <a:r>
              <a:rPr lang="en-US" sz="2400" dirty="0" smtClean="0"/>
              <a:t>necessary to </a:t>
            </a:r>
            <a:r>
              <a:rPr lang="en-US" sz="2400" dirty="0"/>
              <a:t>measure the reusability of component(source code) in order to realize the reuse of components effectively</a:t>
            </a:r>
            <a:r>
              <a:rPr lang="en-US" sz="2400" dirty="0" smtClean="0"/>
              <a:t>.</a:t>
            </a:r>
            <a:endParaRPr lang="en-US" sz="2400" dirty="0" smtClean="0"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cs typeface="Calibri" panose="020F0502020204030204" pitchFamily="34" charset="0"/>
              </a:rPr>
              <a:t>This recommendation system would provide ease for software developers in finding there relevant source codes with there </a:t>
            </a:r>
            <a:r>
              <a:rPr lang="en-US" sz="2400" dirty="0">
                <a:solidFill>
                  <a:srgbClr val="FF0000"/>
                </a:solidFill>
                <a:cs typeface="Calibri" panose="020F0502020204030204" pitchFamily="34" charset="0"/>
              </a:rPr>
              <a:t>reusability percentage </a:t>
            </a:r>
            <a:r>
              <a:rPr lang="en-US" sz="2400" dirty="0">
                <a:cs typeface="Calibri" panose="020F0502020204030204" pitchFamily="34" charset="0"/>
              </a:rPr>
              <a:t>according to the applied algorithms</a:t>
            </a:r>
            <a:r>
              <a:rPr lang="en-US" sz="2400" dirty="0" smtClean="0"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400" dirty="0">
                <a:cs typeface="Calibri" panose="020F0502020204030204" pitchFamily="34" charset="0"/>
              </a:rPr>
              <a:t>Implement the learning to rank techniques for code retrieval</a:t>
            </a:r>
            <a:endParaRPr lang="en-US" sz="2400" dirty="0" smtClean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b="13337"/>
          <a:stretch/>
        </p:blipFill>
        <p:spPr>
          <a:xfrm>
            <a:off x="8869983" y="4626320"/>
            <a:ext cx="2214678" cy="19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937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introduction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7534317" cy="685799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endParaRPr lang="en-US" b="1" dirty="0" smtClean="0">
              <a:latin typeface="+mj-lt"/>
              <a:cs typeface="Calibri" panose="020F0502020204030204" pitchFamily="34" charset="0"/>
            </a:endParaRPr>
          </a:p>
          <a:p>
            <a:pPr algn="just"/>
            <a:endParaRPr lang="en-US" b="1" dirty="0" smtClean="0">
              <a:latin typeface="+mj-lt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project will effectively cater the answers of given questions by ranking the best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code systematically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on the basics of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programming techniques and algorithms:</a:t>
            </a:r>
          </a:p>
          <a:p>
            <a:pPr algn="just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Access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executable files and source code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either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it gives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some productive impact or not?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which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source code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is the most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relevant according to given query?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How much of the retrieved code would execute?</a:t>
            </a:r>
          </a:p>
          <a:p>
            <a:pPr marL="0" indent="0" algn="just">
              <a:buNone/>
            </a:pPr>
            <a:endParaRPr lang="en-US" sz="24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0" r="351" b="25317"/>
          <a:stretch/>
        </p:blipFill>
        <p:spPr>
          <a:xfrm>
            <a:off x="8620553" y="4696673"/>
            <a:ext cx="2485209" cy="16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90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7534316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sz="2400" dirty="0" smtClean="0"/>
              <a:t>Finding </a:t>
            </a:r>
            <a:r>
              <a:rPr lang="en-US" sz="2400" dirty="0"/>
              <a:t>reusable software components from online repositories and integrating them to the source code, is the most tiring work for software developers.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software's Functional and Non-Functional requirements doesn’t meets the developer’s requirements every time.</a:t>
            </a:r>
          </a:p>
          <a:p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5" y="2320341"/>
            <a:ext cx="2294514" cy="133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31" y="5293895"/>
            <a:ext cx="1564105" cy="15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31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solution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7534316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Our recommended system proposed a code example by provide search facilities and learningto-rank techniques.</a:t>
            </a:r>
          </a:p>
          <a:p>
            <a:endParaRPr lang="en-US" sz="2400" dirty="0" smtClean="0"/>
          </a:p>
          <a:p>
            <a:r>
              <a:rPr lang="en-US" sz="2400" dirty="0" smtClean="0"/>
              <a:t>Better performance of our approach using the learning-to-rank technique can help code search engines place effective code examples at the top of result.</a:t>
            </a:r>
          </a:p>
          <a:p>
            <a:endParaRPr lang="en-US" sz="2400" dirty="0" smtClean="0"/>
          </a:p>
          <a:p>
            <a:r>
              <a:rPr lang="en-US" sz="2400" dirty="0" smtClean="0">
                <a:cs typeface="Calibri" panose="020F0502020204030204" pitchFamily="34" charset="0"/>
              </a:rPr>
              <a:t>This system rank the codes and researches based on their reusability criteria.</a:t>
            </a:r>
          </a:p>
          <a:p>
            <a:endParaRPr lang="en-US" sz="2400" dirty="0" smtClean="0">
              <a:cs typeface="Calibri" panose="020F0502020204030204" pitchFamily="34" charset="0"/>
            </a:endParaRPr>
          </a:p>
          <a:p>
            <a:r>
              <a:rPr lang="en-US" sz="2400" dirty="0" smtClean="0">
                <a:cs typeface="Calibri" panose="020F0502020204030204" pitchFamily="34" charset="0"/>
              </a:rPr>
              <a:t>Provides the reusability scores of the  found results.</a:t>
            </a:r>
          </a:p>
          <a:p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1979" r="22891" b="18228"/>
          <a:stretch/>
        </p:blipFill>
        <p:spPr>
          <a:xfrm>
            <a:off x="8766634" y="4416689"/>
            <a:ext cx="1927034" cy="19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247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solution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7534316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pPr algn="just"/>
            <a:r>
              <a:rPr lang="en-US" sz="2400" dirty="0" smtClean="0"/>
              <a:t>We purpose a solution that makes  code search concise </a:t>
            </a:r>
            <a:r>
              <a:rPr lang="en-US" sz="2400" dirty="0"/>
              <a:t>and </a:t>
            </a:r>
            <a:r>
              <a:rPr lang="en-US" sz="2400" dirty="0" smtClean="0"/>
              <a:t> precise as much as possible.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Facilitate </a:t>
            </a:r>
            <a:r>
              <a:rPr lang="en-US" sz="2400" dirty="0"/>
              <a:t>the user with various retrieval </a:t>
            </a:r>
            <a:r>
              <a:rPr lang="en-US" sz="2400" dirty="0" smtClean="0"/>
              <a:t>method, </a:t>
            </a:r>
            <a:r>
              <a:rPr lang="en-US" sz="2400" dirty="0"/>
              <a:t>out of which they can select the one they deem fit for their purpose.</a:t>
            </a:r>
          </a:p>
          <a:p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1979" r="22891" b="18228"/>
          <a:stretch/>
        </p:blipFill>
        <p:spPr>
          <a:xfrm>
            <a:off x="8766634" y="4416689"/>
            <a:ext cx="1927034" cy="19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9557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7462738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Google search </a:t>
            </a:r>
            <a:r>
              <a:rPr lang="en-US" sz="2400" dirty="0"/>
              <a:t>tool provides the facility to users to search the code by language , package name , files name and types</a:t>
            </a:r>
          </a:p>
          <a:p>
            <a:pPr marL="0" indent="0" algn="just">
              <a:buNone/>
            </a:pPr>
            <a:r>
              <a:rPr lang="en-US" sz="2400" dirty="0"/>
              <a:t>of files. But the size of repository and the rankling algorithms are not published.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Our </a:t>
            </a:r>
            <a:r>
              <a:rPr lang="en-US" sz="2400" dirty="0"/>
              <a:t>primary focus is on </a:t>
            </a:r>
            <a:r>
              <a:rPr lang="en-US" sz="2400" dirty="0" smtClean="0"/>
              <a:t>to relate </a:t>
            </a:r>
            <a:r>
              <a:rPr lang="en-US" sz="2400" dirty="0"/>
              <a:t>the large scale of code usability and we estimate this by calculating the fraction point of code that </a:t>
            </a:r>
            <a:r>
              <a:rPr lang="en-US" sz="2400" dirty="0" smtClean="0"/>
              <a:t>are appearing </a:t>
            </a:r>
            <a:r>
              <a:rPr lang="en-US" sz="2400" dirty="0"/>
              <a:t>in many </a:t>
            </a:r>
            <a:r>
              <a:rPr lang="en-US" sz="2400" dirty="0" smtClean="0"/>
              <a:t>projects.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(</a:t>
            </a:r>
            <a:r>
              <a:rPr lang="en-US" sz="1400" dirty="0" err="1"/>
              <a:t>Audris</a:t>
            </a:r>
            <a:r>
              <a:rPr lang="en-US" sz="1400" dirty="0"/>
              <a:t> </a:t>
            </a:r>
            <a:r>
              <a:rPr lang="en-US" sz="1400" dirty="0" err="1"/>
              <a:t>Mockus</a:t>
            </a:r>
            <a:r>
              <a:rPr lang="en-US" sz="1400" dirty="0"/>
              <a:t> Avaya Labs Research 233 Mt Airy Rd, Basking Ridge, NJ 07901 audris@avaya.com)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013" y="3868377"/>
            <a:ext cx="4793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090" y="4440054"/>
            <a:ext cx="255671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147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http://purl.org/dc/dcmitype/"/>
    <ds:schemaRef ds:uri="http://www.w3.org/XML/1998/namespace"/>
    <ds:schemaRef ds:uri="http://purl.org/dc/terms/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800</Words>
  <Application>Microsoft Office PowerPoint</Application>
  <PresentationFormat>Custom</PresentationFormat>
  <Paragraphs>140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Parcel</vt:lpstr>
      <vt:lpstr>PowerPoint Presentation</vt:lpstr>
      <vt:lpstr>The Recommendations System for Source Code Components Retrieval</vt:lpstr>
      <vt:lpstr>THINGS TO DISCUSS</vt:lpstr>
      <vt:lpstr>introduction</vt:lpstr>
      <vt:lpstr>introduction</vt:lpstr>
      <vt:lpstr>Problem Statement</vt:lpstr>
      <vt:lpstr>solution</vt:lpstr>
      <vt:lpstr>solution</vt:lpstr>
      <vt:lpstr>Research Gap</vt:lpstr>
      <vt:lpstr>Objective</vt:lpstr>
      <vt:lpstr>Methadologies</vt:lpstr>
      <vt:lpstr>Scope</vt:lpstr>
      <vt:lpstr>FUTURE WORK</vt:lpstr>
      <vt:lpstr>PowerPoint Presentation</vt:lpstr>
      <vt:lpstr>PowerPoint Presentation</vt:lpstr>
      <vt:lpstr>PowerPoint Presentation</vt:lpstr>
      <vt:lpstr>IMPLEMENTATION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2019-12-12T18:40:28Z</dcterms:created>
  <dcterms:modified xsi:type="dcterms:W3CDTF">2019-12-24T04:11:20Z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