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70" r:id="rId7"/>
    <p:sldId id="271" r:id="rId8"/>
    <p:sldId id="272" r:id="rId9"/>
    <p:sldId id="273" r:id="rId10"/>
    <p:sldId id="259" r:id="rId11"/>
    <p:sldId id="265" r:id="rId12"/>
    <p:sldId id="263"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3F37"/>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3469CC-C03E-4BEF-A925-AE59AA9DE590}"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ECCBC-6256-44F5-9A23-D5679B5092B9}" type="slidenum">
              <a:rPr lang="en-US" smtClean="0"/>
              <a:t>‹#›</a:t>
            </a:fld>
            <a:endParaRPr lang="en-US"/>
          </a:p>
        </p:txBody>
      </p:sp>
    </p:spTree>
    <p:extLst>
      <p:ext uri="{BB962C8B-B14F-4D97-AF65-F5344CB8AC3E}">
        <p14:creationId xmlns:p14="http://schemas.microsoft.com/office/powerpoint/2010/main" val="204514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3469CC-C03E-4BEF-A925-AE59AA9DE590}"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ECCBC-6256-44F5-9A23-D5679B5092B9}" type="slidenum">
              <a:rPr lang="en-US" smtClean="0"/>
              <a:t>‹#›</a:t>
            </a:fld>
            <a:endParaRPr lang="en-US"/>
          </a:p>
        </p:txBody>
      </p:sp>
    </p:spTree>
    <p:extLst>
      <p:ext uri="{BB962C8B-B14F-4D97-AF65-F5344CB8AC3E}">
        <p14:creationId xmlns:p14="http://schemas.microsoft.com/office/powerpoint/2010/main" val="1474219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3469CC-C03E-4BEF-A925-AE59AA9DE590}"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ECCBC-6256-44F5-9A23-D5679B5092B9}" type="slidenum">
              <a:rPr lang="en-US" smtClean="0"/>
              <a:t>‹#›</a:t>
            </a:fld>
            <a:endParaRPr lang="en-US"/>
          </a:p>
        </p:txBody>
      </p:sp>
    </p:spTree>
    <p:extLst>
      <p:ext uri="{BB962C8B-B14F-4D97-AF65-F5344CB8AC3E}">
        <p14:creationId xmlns:p14="http://schemas.microsoft.com/office/powerpoint/2010/main" val="3227071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3469CC-C03E-4BEF-A925-AE59AA9DE590}"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ECCBC-6256-44F5-9A23-D5679B5092B9}" type="slidenum">
              <a:rPr lang="en-US" smtClean="0"/>
              <a:t>‹#›</a:t>
            </a:fld>
            <a:endParaRPr lang="en-US"/>
          </a:p>
        </p:txBody>
      </p:sp>
    </p:spTree>
    <p:extLst>
      <p:ext uri="{BB962C8B-B14F-4D97-AF65-F5344CB8AC3E}">
        <p14:creationId xmlns:p14="http://schemas.microsoft.com/office/powerpoint/2010/main" val="12896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3469CC-C03E-4BEF-A925-AE59AA9DE590}"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ECCBC-6256-44F5-9A23-D5679B5092B9}" type="slidenum">
              <a:rPr lang="en-US" smtClean="0"/>
              <a:t>‹#›</a:t>
            </a:fld>
            <a:endParaRPr lang="en-US"/>
          </a:p>
        </p:txBody>
      </p:sp>
    </p:spTree>
    <p:extLst>
      <p:ext uri="{BB962C8B-B14F-4D97-AF65-F5344CB8AC3E}">
        <p14:creationId xmlns:p14="http://schemas.microsoft.com/office/powerpoint/2010/main" val="42249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3469CC-C03E-4BEF-A925-AE59AA9DE590}"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ECCBC-6256-44F5-9A23-D5679B5092B9}" type="slidenum">
              <a:rPr lang="en-US" smtClean="0"/>
              <a:t>‹#›</a:t>
            </a:fld>
            <a:endParaRPr lang="en-US"/>
          </a:p>
        </p:txBody>
      </p:sp>
    </p:spTree>
    <p:extLst>
      <p:ext uri="{BB962C8B-B14F-4D97-AF65-F5344CB8AC3E}">
        <p14:creationId xmlns:p14="http://schemas.microsoft.com/office/powerpoint/2010/main" val="281315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3469CC-C03E-4BEF-A925-AE59AA9DE590}"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ECCBC-6256-44F5-9A23-D5679B5092B9}" type="slidenum">
              <a:rPr lang="en-US" smtClean="0"/>
              <a:t>‹#›</a:t>
            </a:fld>
            <a:endParaRPr lang="en-US"/>
          </a:p>
        </p:txBody>
      </p:sp>
    </p:spTree>
    <p:extLst>
      <p:ext uri="{BB962C8B-B14F-4D97-AF65-F5344CB8AC3E}">
        <p14:creationId xmlns:p14="http://schemas.microsoft.com/office/powerpoint/2010/main" val="363311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3469CC-C03E-4BEF-A925-AE59AA9DE590}"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ECCBC-6256-44F5-9A23-D5679B5092B9}" type="slidenum">
              <a:rPr lang="en-US" smtClean="0"/>
              <a:t>‹#›</a:t>
            </a:fld>
            <a:endParaRPr lang="en-US"/>
          </a:p>
        </p:txBody>
      </p:sp>
    </p:spTree>
    <p:extLst>
      <p:ext uri="{BB962C8B-B14F-4D97-AF65-F5344CB8AC3E}">
        <p14:creationId xmlns:p14="http://schemas.microsoft.com/office/powerpoint/2010/main" val="3084862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469CC-C03E-4BEF-A925-AE59AA9DE590}"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ECCBC-6256-44F5-9A23-D5679B5092B9}" type="slidenum">
              <a:rPr lang="en-US" smtClean="0"/>
              <a:t>‹#›</a:t>
            </a:fld>
            <a:endParaRPr lang="en-US"/>
          </a:p>
        </p:txBody>
      </p:sp>
    </p:spTree>
    <p:extLst>
      <p:ext uri="{BB962C8B-B14F-4D97-AF65-F5344CB8AC3E}">
        <p14:creationId xmlns:p14="http://schemas.microsoft.com/office/powerpoint/2010/main" val="4111959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3469CC-C03E-4BEF-A925-AE59AA9DE590}"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ECCBC-6256-44F5-9A23-D5679B5092B9}" type="slidenum">
              <a:rPr lang="en-US" smtClean="0"/>
              <a:t>‹#›</a:t>
            </a:fld>
            <a:endParaRPr lang="en-US"/>
          </a:p>
        </p:txBody>
      </p:sp>
    </p:spTree>
    <p:extLst>
      <p:ext uri="{BB962C8B-B14F-4D97-AF65-F5344CB8AC3E}">
        <p14:creationId xmlns:p14="http://schemas.microsoft.com/office/powerpoint/2010/main" val="221369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3469CC-C03E-4BEF-A925-AE59AA9DE590}"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ECCBC-6256-44F5-9A23-D5679B5092B9}" type="slidenum">
              <a:rPr lang="en-US" smtClean="0"/>
              <a:t>‹#›</a:t>
            </a:fld>
            <a:endParaRPr lang="en-US"/>
          </a:p>
        </p:txBody>
      </p:sp>
    </p:spTree>
    <p:extLst>
      <p:ext uri="{BB962C8B-B14F-4D97-AF65-F5344CB8AC3E}">
        <p14:creationId xmlns:p14="http://schemas.microsoft.com/office/powerpoint/2010/main" val="215186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469CC-C03E-4BEF-A925-AE59AA9DE590}" type="datetimeFigureOut">
              <a:rPr lang="en-US" smtClean="0"/>
              <a:t>9/29/2024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ECCBC-6256-44F5-9A23-D5679B5092B9}" type="slidenum">
              <a:rPr lang="en-US" smtClean="0"/>
              <a:t>‹#›</a:t>
            </a:fld>
            <a:endParaRPr lang="en-US"/>
          </a:p>
        </p:txBody>
      </p:sp>
    </p:spTree>
    <p:extLst>
      <p:ext uri="{BB962C8B-B14F-4D97-AF65-F5344CB8AC3E}">
        <p14:creationId xmlns:p14="http://schemas.microsoft.com/office/powerpoint/2010/main" val="2253544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7F69AF-4B36-4CB0-8C03-18F49362DC24}"/>
              </a:ext>
            </a:extLst>
          </p:cNvPr>
          <p:cNvSpPr txBox="1">
            <a:spLocks/>
          </p:cNvSpPr>
          <p:nvPr/>
        </p:nvSpPr>
        <p:spPr>
          <a:xfrm>
            <a:off x="530470" y="199307"/>
            <a:ext cx="10515600" cy="5362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2400" b="1" dirty="0" smtClean="0">
                <a:solidFill>
                  <a:srgbClr val="0070C0"/>
                </a:solidFill>
                <a:latin typeface="Cambria" panose="02040503050406030204" pitchFamily="18" charset="0"/>
                <a:ea typeface="Cambria" panose="02040503050406030204" pitchFamily="18" charset="0"/>
              </a:rPr>
              <a:t>Guru </a:t>
            </a:r>
            <a:r>
              <a:rPr lang="en-US" sz="2400" b="1" dirty="0" err="1" smtClean="0">
                <a:solidFill>
                  <a:srgbClr val="0070C0"/>
                </a:solidFill>
                <a:latin typeface="Cambria" panose="02040503050406030204" pitchFamily="18" charset="0"/>
                <a:ea typeface="Cambria" panose="02040503050406030204" pitchFamily="18" charset="0"/>
              </a:rPr>
              <a:t>Gobind</a:t>
            </a:r>
            <a:r>
              <a:rPr lang="en-US" sz="2400" b="1" dirty="0" smtClean="0">
                <a:solidFill>
                  <a:srgbClr val="0070C0"/>
                </a:solidFill>
                <a:latin typeface="Cambria" panose="02040503050406030204" pitchFamily="18" charset="0"/>
                <a:ea typeface="Cambria" panose="02040503050406030204" pitchFamily="18" charset="0"/>
              </a:rPr>
              <a:t> Singh College of Engineering and Research Centre, Nashik.</a:t>
            </a:r>
            <a:endParaRPr sz="2400" b="1" dirty="0">
              <a:solidFill>
                <a:srgbClr val="0070C0"/>
              </a:solidFill>
              <a:latin typeface="Cambria" panose="02040503050406030204" pitchFamily="18" charset="0"/>
              <a:ea typeface="Cambria" panose="02040503050406030204" pitchFamily="18" charset="0"/>
            </a:endParaRPr>
          </a:p>
        </p:txBody>
      </p:sp>
      <p:sp>
        <p:nvSpPr>
          <p:cNvPr id="5" name="Title 1">
            <a:extLst>
              <a:ext uri="{FF2B5EF4-FFF2-40B4-BE49-F238E27FC236}">
                <a16:creationId xmlns:a16="http://schemas.microsoft.com/office/drawing/2014/main" id="{3A2A9A1B-C245-48F1-90C3-B9199725A03C}"/>
              </a:ext>
            </a:extLst>
          </p:cNvPr>
          <p:cNvSpPr txBox="1">
            <a:spLocks/>
          </p:cNvSpPr>
          <p:nvPr/>
        </p:nvSpPr>
        <p:spPr>
          <a:xfrm>
            <a:off x="838200" y="681037"/>
            <a:ext cx="10515600" cy="5362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accent6">
                    <a:lumMod val="50000"/>
                  </a:schemeClr>
                </a:solidFill>
                <a:latin typeface="Cambria" panose="02040503050406030204" pitchFamily="18" charset="0"/>
                <a:ea typeface="Cambria" panose="02040503050406030204" pitchFamily="18" charset="0"/>
              </a:rPr>
              <a:t>Department of Computer Engineering</a:t>
            </a:r>
          </a:p>
        </p:txBody>
      </p:sp>
      <p:sp>
        <p:nvSpPr>
          <p:cNvPr id="6" name="Title 1">
            <a:extLst>
              <a:ext uri="{FF2B5EF4-FFF2-40B4-BE49-F238E27FC236}">
                <a16:creationId xmlns:a16="http://schemas.microsoft.com/office/drawing/2014/main" id="{9D749FB6-1AE0-4188-9BB5-BFA6DD82CB7E}"/>
              </a:ext>
            </a:extLst>
          </p:cNvPr>
          <p:cNvSpPr txBox="1">
            <a:spLocks/>
          </p:cNvSpPr>
          <p:nvPr/>
        </p:nvSpPr>
        <p:spPr>
          <a:xfrm>
            <a:off x="956310" y="1217295"/>
            <a:ext cx="10515600" cy="5362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tx2">
                    <a:lumMod val="75000"/>
                  </a:schemeClr>
                </a:solidFill>
                <a:latin typeface="Cambria" panose="02040503050406030204" pitchFamily="18" charset="0"/>
                <a:ea typeface="Cambria" panose="02040503050406030204" pitchFamily="18" charset="0"/>
              </a:rPr>
              <a:t>Academic Year 2024-25</a:t>
            </a:r>
          </a:p>
        </p:txBody>
      </p:sp>
      <p:graphicFrame>
        <p:nvGraphicFramePr>
          <p:cNvPr id="8" name="Table 7">
            <a:extLst>
              <a:ext uri="{FF2B5EF4-FFF2-40B4-BE49-F238E27FC236}">
                <a16:creationId xmlns:a16="http://schemas.microsoft.com/office/drawing/2014/main" id="{FA3418BE-65A4-4FCD-93A3-949C4028DFE0}"/>
              </a:ext>
            </a:extLst>
          </p:cNvPr>
          <p:cNvGraphicFramePr>
            <a:graphicFrameLocks noGrp="1"/>
          </p:cNvGraphicFramePr>
          <p:nvPr>
            <p:extLst>
              <p:ext uri="{D42A27DB-BD31-4B8C-83A1-F6EECF244321}">
                <p14:modId xmlns:p14="http://schemas.microsoft.com/office/powerpoint/2010/main" val="3795012077"/>
              </p:ext>
            </p:extLst>
          </p:nvPr>
        </p:nvGraphicFramePr>
        <p:xfrm>
          <a:off x="2032000" y="3197885"/>
          <a:ext cx="8128000" cy="1879600"/>
        </p:xfrm>
        <a:graphic>
          <a:graphicData uri="http://schemas.openxmlformats.org/drawingml/2006/table">
            <a:tbl>
              <a:tblPr firstRow="1" bandRow="1">
                <a:tableStyleId>{0505E3EF-67EA-436B-97B2-0124C06EBD24}</a:tableStyleId>
              </a:tblPr>
              <a:tblGrid>
                <a:gridCol w="1339850">
                  <a:extLst>
                    <a:ext uri="{9D8B030D-6E8A-4147-A177-3AD203B41FA5}">
                      <a16:colId xmlns:a16="http://schemas.microsoft.com/office/drawing/2014/main" val="2555142439"/>
                    </a:ext>
                  </a:extLst>
                </a:gridCol>
                <a:gridCol w="6788150">
                  <a:extLst>
                    <a:ext uri="{9D8B030D-6E8A-4147-A177-3AD203B41FA5}">
                      <a16:colId xmlns:a16="http://schemas.microsoft.com/office/drawing/2014/main" val="2147494999"/>
                    </a:ext>
                  </a:extLst>
                </a:gridCol>
              </a:tblGrid>
              <a:tr h="370840">
                <a:tc>
                  <a:txBody>
                    <a:bodyPr/>
                    <a:lstStyle/>
                    <a:p>
                      <a:pPr algn="ctr"/>
                      <a:r>
                        <a:rPr lang="en-IN" sz="2000" b="1" kern="1200" dirty="0">
                          <a:solidFill>
                            <a:srgbClr val="7030A0"/>
                          </a:solidFill>
                          <a:latin typeface="Cambria" panose="02040503050406030204" pitchFamily="18" charset="0"/>
                          <a:ea typeface="Cambria" panose="02040503050406030204" pitchFamily="18" charset="0"/>
                          <a:cs typeface="+mj-cs"/>
                        </a:rPr>
                        <a:t>Roll</a:t>
                      </a:r>
                      <a:r>
                        <a:rPr lang="en-IN" dirty="0">
                          <a:solidFill>
                            <a:schemeClr val="accent1"/>
                          </a:solidFill>
                        </a:rPr>
                        <a:t> </a:t>
                      </a:r>
                      <a:r>
                        <a:rPr lang="en-IN" sz="2000" b="1" kern="1200" dirty="0">
                          <a:solidFill>
                            <a:srgbClr val="7030A0"/>
                          </a:solidFill>
                          <a:latin typeface="Cambria" panose="02040503050406030204" pitchFamily="18" charset="0"/>
                          <a:ea typeface="Cambria" panose="02040503050406030204" pitchFamily="18" charset="0"/>
                          <a:cs typeface="+mj-cs"/>
                        </a:rPr>
                        <a:t>No.</a:t>
                      </a:r>
                    </a:p>
                  </a:txBody>
                  <a:tcPr/>
                </a:tc>
                <a:tc>
                  <a:txBody>
                    <a:bodyPr/>
                    <a:lstStyle/>
                    <a:p>
                      <a:pPr algn="ctr"/>
                      <a:r>
                        <a:rPr lang="en-IN" sz="2000" b="1" kern="1200" dirty="0">
                          <a:solidFill>
                            <a:srgbClr val="7030A0"/>
                          </a:solidFill>
                          <a:latin typeface="Cambria" panose="02040503050406030204" pitchFamily="18" charset="0"/>
                          <a:ea typeface="Cambria" panose="02040503050406030204" pitchFamily="18" charset="0"/>
                          <a:cs typeface="+mj-cs"/>
                        </a:rPr>
                        <a:t>Name of Student</a:t>
                      </a:r>
                    </a:p>
                  </a:txBody>
                  <a:tcPr/>
                </a:tc>
                <a:extLst>
                  <a:ext uri="{0D108BD9-81ED-4DB2-BD59-A6C34878D82A}">
                    <a16:rowId xmlns:a16="http://schemas.microsoft.com/office/drawing/2014/main" val="2471654404"/>
                  </a:ext>
                </a:extLst>
              </a:tr>
              <a:tr h="370840">
                <a:tc>
                  <a:txBody>
                    <a:bodyPr/>
                    <a:lstStyle/>
                    <a:p>
                      <a:r>
                        <a:rPr lang="en-IN" dirty="0" smtClean="0"/>
                        <a:t>B- 97</a:t>
                      </a:r>
                      <a:endParaRPr lang="en-IN" dirty="0"/>
                    </a:p>
                  </a:txBody>
                  <a:tcPr/>
                </a:tc>
                <a:tc>
                  <a:txBody>
                    <a:bodyPr/>
                    <a:lstStyle/>
                    <a:p>
                      <a:r>
                        <a:rPr lang="en-IN" dirty="0" smtClean="0"/>
                        <a:t>Ayesha Shaikh</a:t>
                      </a:r>
                      <a:endParaRPr lang="en-IN" dirty="0"/>
                    </a:p>
                  </a:txBody>
                  <a:tcPr/>
                </a:tc>
                <a:extLst>
                  <a:ext uri="{0D108BD9-81ED-4DB2-BD59-A6C34878D82A}">
                    <a16:rowId xmlns:a16="http://schemas.microsoft.com/office/drawing/2014/main" val="493190138"/>
                  </a:ext>
                </a:extLst>
              </a:tr>
              <a:tr h="370840">
                <a:tc>
                  <a:txBody>
                    <a:bodyPr/>
                    <a:lstStyle/>
                    <a:p>
                      <a:r>
                        <a:rPr lang="en-IN" dirty="0" smtClean="0"/>
                        <a:t>B- 86</a:t>
                      </a:r>
                      <a:endParaRPr lang="en-IN" dirty="0"/>
                    </a:p>
                  </a:txBody>
                  <a:tcPr/>
                </a:tc>
                <a:tc>
                  <a:txBody>
                    <a:bodyPr/>
                    <a:lstStyle/>
                    <a:p>
                      <a:r>
                        <a:rPr lang="en-IN" dirty="0" smtClean="0"/>
                        <a:t>Pooja Gupta</a:t>
                      </a:r>
                      <a:endParaRPr lang="en-IN" dirty="0"/>
                    </a:p>
                  </a:txBody>
                  <a:tcPr/>
                </a:tc>
                <a:extLst>
                  <a:ext uri="{0D108BD9-81ED-4DB2-BD59-A6C34878D82A}">
                    <a16:rowId xmlns:a16="http://schemas.microsoft.com/office/drawing/2014/main" val="4187421568"/>
                  </a:ext>
                </a:extLst>
              </a:tr>
              <a:tr h="370840">
                <a:tc>
                  <a:txBody>
                    <a:bodyPr/>
                    <a:lstStyle/>
                    <a:p>
                      <a:r>
                        <a:rPr lang="en-IN" dirty="0" smtClean="0"/>
                        <a:t>B- 98</a:t>
                      </a:r>
                      <a:endParaRPr lang="en-IN" dirty="0"/>
                    </a:p>
                  </a:txBody>
                  <a:tcPr/>
                </a:tc>
                <a:tc>
                  <a:txBody>
                    <a:bodyPr/>
                    <a:lstStyle/>
                    <a:p>
                      <a:r>
                        <a:rPr lang="en-IN" dirty="0" smtClean="0"/>
                        <a:t>Shiba Shaikh</a:t>
                      </a:r>
                      <a:endParaRPr lang="en-IN" dirty="0"/>
                    </a:p>
                  </a:txBody>
                  <a:tcPr/>
                </a:tc>
                <a:extLst>
                  <a:ext uri="{0D108BD9-81ED-4DB2-BD59-A6C34878D82A}">
                    <a16:rowId xmlns:a16="http://schemas.microsoft.com/office/drawing/2014/main" val="2428080463"/>
                  </a:ext>
                </a:extLst>
              </a:tr>
              <a:tr h="370840">
                <a:tc>
                  <a:txBody>
                    <a:bodyPr/>
                    <a:lstStyle/>
                    <a:p>
                      <a:r>
                        <a:rPr lang="en-IN" dirty="0" smtClean="0"/>
                        <a:t>A- 34</a:t>
                      </a:r>
                      <a:endParaRPr lang="en-IN" dirty="0"/>
                    </a:p>
                  </a:txBody>
                  <a:tcPr/>
                </a:tc>
                <a:tc>
                  <a:txBody>
                    <a:bodyPr/>
                    <a:lstStyle/>
                    <a:p>
                      <a:r>
                        <a:rPr lang="en-IN" dirty="0" smtClean="0"/>
                        <a:t>Anushka Jadhav</a:t>
                      </a:r>
                      <a:endParaRPr lang="en-IN" dirty="0"/>
                    </a:p>
                  </a:txBody>
                  <a:tcPr/>
                </a:tc>
                <a:extLst>
                  <a:ext uri="{0D108BD9-81ED-4DB2-BD59-A6C34878D82A}">
                    <a16:rowId xmlns:a16="http://schemas.microsoft.com/office/drawing/2014/main" val="356650068"/>
                  </a:ext>
                </a:extLst>
              </a:tr>
            </a:tbl>
          </a:graphicData>
        </a:graphic>
      </p:graphicFrame>
      <p:sp>
        <p:nvSpPr>
          <p:cNvPr id="9" name="Title 1">
            <a:extLst>
              <a:ext uri="{FF2B5EF4-FFF2-40B4-BE49-F238E27FC236}">
                <a16:creationId xmlns:a16="http://schemas.microsoft.com/office/drawing/2014/main" id="{A016FDD0-8C50-4597-B51E-6C4D2CE113AE}"/>
              </a:ext>
            </a:extLst>
          </p:cNvPr>
          <p:cNvSpPr txBox="1">
            <a:spLocks/>
          </p:cNvSpPr>
          <p:nvPr/>
        </p:nvSpPr>
        <p:spPr>
          <a:xfrm>
            <a:off x="2032000" y="2507098"/>
            <a:ext cx="1863090" cy="536258"/>
          </a:xfrm>
          <a:prstGeom prst="rect">
            <a:avLst/>
          </a:prstGeom>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7030A0"/>
                </a:solidFill>
                <a:latin typeface="Cambria" panose="02040503050406030204" pitchFamily="18" charset="0"/>
                <a:ea typeface="Cambria" panose="02040503050406030204" pitchFamily="18" charset="0"/>
              </a:rPr>
              <a:t>Group ID- </a:t>
            </a:r>
            <a:r>
              <a:rPr lang="en-IN" sz="2000" b="1" dirty="0">
                <a:latin typeface="Cambria" panose="02040503050406030204" pitchFamily="18" charset="0"/>
                <a:ea typeface="Cambria" panose="02040503050406030204" pitchFamily="18" charset="0"/>
              </a:rPr>
              <a:t>G8</a:t>
            </a:r>
            <a:r>
              <a:rPr lang="en-IN" sz="2000" b="1" dirty="0">
                <a:solidFill>
                  <a:srgbClr val="7030A0"/>
                </a:solidFill>
                <a:latin typeface="Cambria" panose="02040503050406030204" pitchFamily="18" charset="0"/>
                <a:ea typeface="Cambria" panose="02040503050406030204" pitchFamily="18" charset="0"/>
              </a:rPr>
              <a:t> </a:t>
            </a:r>
          </a:p>
        </p:txBody>
      </p:sp>
      <p:sp>
        <p:nvSpPr>
          <p:cNvPr id="10" name="Title 1">
            <a:extLst>
              <a:ext uri="{FF2B5EF4-FFF2-40B4-BE49-F238E27FC236}">
                <a16:creationId xmlns:a16="http://schemas.microsoft.com/office/drawing/2014/main" id="{702A8C47-FE28-4F85-BA93-FBF3B2093E18}"/>
              </a:ext>
            </a:extLst>
          </p:cNvPr>
          <p:cNvSpPr txBox="1">
            <a:spLocks/>
          </p:cNvSpPr>
          <p:nvPr/>
        </p:nvSpPr>
        <p:spPr>
          <a:xfrm>
            <a:off x="4103370" y="2507098"/>
            <a:ext cx="6056630" cy="536258"/>
          </a:xfrm>
          <a:prstGeom prst="rect">
            <a:avLst/>
          </a:prstGeom>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7030A0"/>
                </a:solidFill>
                <a:latin typeface="Cambria" panose="02040503050406030204" pitchFamily="18" charset="0"/>
                <a:ea typeface="Cambria" panose="02040503050406030204" pitchFamily="18" charset="0"/>
              </a:rPr>
              <a:t>Guide Name : </a:t>
            </a:r>
            <a:r>
              <a:rPr lang="en-IN" sz="2000" b="1" dirty="0">
                <a:latin typeface="Cambria" panose="02040503050406030204" pitchFamily="18" charset="0"/>
                <a:ea typeface="Cambria" panose="02040503050406030204" pitchFamily="18" charset="0"/>
              </a:rPr>
              <a:t>P. K. </a:t>
            </a:r>
            <a:r>
              <a:rPr lang="en-IN" sz="2000" b="1" dirty="0" err="1" smtClean="0">
                <a:latin typeface="Cambria" panose="02040503050406030204" pitchFamily="18" charset="0"/>
                <a:ea typeface="Cambria" panose="02040503050406030204" pitchFamily="18" charset="0"/>
              </a:rPr>
              <a:t>Bachhav</a:t>
            </a:r>
            <a:endParaRPr lang="en-IN" sz="2000" b="1" dirty="0">
              <a:latin typeface="Cambria" panose="02040503050406030204" pitchFamily="18" charset="0"/>
              <a:ea typeface="Cambria" panose="02040503050406030204" pitchFamily="18" charset="0"/>
            </a:endParaRPr>
          </a:p>
        </p:txBody>
      </p:sp>
      <p:sp>
        <p:nvSpPr>
          <p:cNvPr id="11" name="Title 1">
            <a:extLst>
              <a:ext uri="{FF2B5EF4-FFF2-40B4-BE49-F238E27FC236}">
                <a16:creationId xmlns:a16="http://schemas.microsoft.com/office/drawing/2014/main" id="{D1E991BD-6F3C-4187-A6F4-AEA8D941CEF1}"/>
              </a:ext>
            </a:extLst>
          </p:cNvPr>
          <p:cNvSpPr txBox="1">
            <a:spLocks/>
          </p:cNvSpPr>
          <p:nvPr/>
        </p:nvSpPr>
        <p:spPr>
          <a:xfrm>
            <a:off x="617220" y="1807424"/>
            <a:ext cx="10515600" cy="5362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rgbClr val="FF0000"/>
                </a:solidFill>
                <a:latin typeface="Cambria" panose="02040503050406030204" pitchFamily="18" charset="0"/>
                <a:ea typeface="Cambria" panose="02040503050406030204" pitchFamily="18" charset="0"/>
              </a:rPr>
              <a:t>Project </a:t>
            </a:r>
            <a:r>
              <a:rPr lang="en-IN" sz="2400" b="1" dirty="0" smtClean="0">
                <a:solidFill>
                  <a:srgbClr val="FF0000"/>
                </a:solidFill>
                <a:latin typeface="Cambria" panose="02040503050406030204" pitchFamily="18" charset="0"/>
                <a:ea typeface="Cambria" panose="02040503050406030204" pitchFamily="18" charset="0"/>
              </a:rPr>
              <a:t>Review – I.II</a:t>
            </a:r>
            <a:endParaRPr lang="en-IN" sz="2400" b="1" dirty="0">
              <a:solidFill>
                <a:srgbClr val="FF0000"/>
              </a:solidFill>
              <a:latin typeface="Cambria" panose="02040503050406030204" pitchFamily="18" charset="0"/>
              <a:ea typeface="Cambria" panose="02040503050406030204" pitchFamily="18" charset="0"/>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5812082"/>
            <a:ext cx="12090400" cy="86484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108" y="5740918"/>
            <a:ext cx="11857892" cy="942289"/>
          </a:xfrm>
          <a:prstGeom prst="rect">
            <a:avLst/>
          </a:prstGeom>
        </p:spPr>
      </p:pic>
    </p:spTree>
    <p:extLst>
      <p:ext uri="{BB962C8B-B14F-4D97-AF65-F5344CB8AC3E}">
        <p14:creationId xmlns:p14="http://schemas.microsoft.com/office/powerpoint/2010/main" val="610719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70C0"/>
                </a:solidFill>
                <a:latin typeface="Times New Roman" panose="02020603050405020304" pitchFamily="18" charset="0"/>
                <a:cs typeface="Times New Roman" panose="02020603050405020304" pitchFamily="18" charset="0"/>
              </a:rPr>
              <a:t>OBJECTIVES</a:t>
            </a: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p:txBody>
          <a:bodyPr>
            <a:normAutofit/>
          </a:bodyPr>
          <a:lstStyle/>
          <a:p>
            <a:pPr algn="just" eaLnBrk="0" fontAlgn="base" hangingPunct="0">
              <a:lnSpc>
                <a:spcPct val="250000"/>
              </a:lnSpc>
              <a:spcBef>
                <a:spcPct val="0"/>
              </a:spcBef>
              <a:spcAft>
                <a:spcPct val="0"/>
              </a:spcAft>
            </a:pPr>
            <a:r>
              <a:rPr lang="en-US"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To implement gesture recognition and voice commands for hands-free slide </a:t>
            </a:r>
            <a:r>
              <a:rPr lang="en-US" altLang="en-US" sz="1800" dirty="0" smtClean="0">
                <a:latin typeface="Times New Roman" panose="02020603050405020304" pitchFamily="18" charset="0"/>
                <a:cs typeface="Times New Roman" panose="02020603050405020304" pitchFamily="18" charset="0"/>
              </a:rPr>
              <a:t>control</a:t>
            </a:r>
            <a:r>
              <a:rPr lang="en-US" altLang="en-US" sz="1800" b="1" dirty="0" smtClean="0">
                <a:latin typeface="Times New Roman" panose="02020603050405020304" pitchFamily="18" charset="0"/>
                <a:cs typeface="Times New Roman" panose="02020603050405020304" pitchFamily="18" charset="0"/>
              </a:rPr>
              <a:t> </a:t>
            </a:r>
          </a:p>
          <a:p>
            <a:pPr algn="just" eaLnBrk="0" fontAlgn="base" hangingPunct="0">
              <a:lnSpc>
                <a:spcPct val="250000"/>
              </a:lnSpc>
              <a:spcBef>
                <a:spcPct val="0"/>
              </a:spcBef>
              <a:spcAft>
                <a:spcPct val="0"/>
              </a:spcAft>
            </a:pPr>
            <a:r>
              <a:rPr lang="en-US" altLang="en-US" sz="1800" dirty="0" smtClean="0">
                <a:latin typeface="Times New Roman" panose="02020603050405020304" pitchFamily="18" charset="0"/>
                <a:cs typeface="Times New Roman" panose="02020603050405020304" pitchFamily="18" charset="0"/>
              </a:rPr>
              <a:t>To </a:t>
            </a:r>
            <a:r>
              <a:rPr lang="en-US" altLang="en-US" sz="1800" dirty="0">
                <a:latin typeface="Times New Roman" panose="02020603050405020304" pitchFamily="18" charset="0"/>
                <a:cs typeface="Times New Roman" panose="02020603050405020304" pitchFamily="18" charset="0"/>
              </a:rPr>
              <a:t>develop an engaging and interactive presentation experience</a:t>
            </a:r>
            <a:r>
              <a:rPr lang="en-US" altLang="en-US" sz="1800" dirty="0" smtClean="0">
                <a:latin typeface="Times New Roman" panose="02020603050405020304" pitchFamily="18" charset="0"/>
                <a:cs typeface="Times New Roman" panose="02020603050405020304" pitchFamily="18" charset="0"/>
              </a:rPr>
              <a:t>.</a:t>
            </a:r>
          </a:p>
          <a:p>
            <a:pPr algn="just" eaLnBrk="0" fontAlgn="base" hangingPunct="0">
              <a:lnSpc>
                <a:spcPct val="250000"/>
              </a:lnSpc>
              <a:spcBef>
                <a:spcPct val="0"/>
              </a:spcBef>
              <a:spcAft>
                <a:spcPct val="0"/>
              </a:spcAft>
            </a:pPr>
            <a:r>
              <a:rPr lang="en-US" altLang="en-US" sz="1800" b="1" dirty="0" smtClean="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To create customizable gestures, interactive elements, and accessibility features.</a:t>
            </a:r>
          </a:p>
          <a:p>
            <a:pPr algn="just" eaLnBrk="0" fontAlgn="base" hangingPunct="0">
              <a:lnSpc>
                <a:spcPct val="250000"/>
              </a:lnSpc>
              <a:spcBef>
                <a:spcPct val="0"/>
              </a:spcBef>
              <a:spcAft>
                <a:spcPct val="0"/>
              </a:spcAft>
            </a:pPr>
            <a:r>
              <a:rPr lang="en-US"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To provide a tool for enhanced presentation skills and audience engagement.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11819"/>
            <a:ext cx="12099635" cy="864847"/>
          </a:xfrm>
          <a:prstGeom prst="rect">
            <a:avLst/>
          </a:prstGeom>
        </p:spPr>
      </p:pic>
      <p:pic>
        <p:nvPicPr>
          <p:cNvPr id="3" name="Picture 2"/>
          <p:cNvPicPr>
            <a:picLocks noChangeAspect="1"/>
          </p:cNvPicPr>
          <p:nvPr/>
        </p:nvPicPr>
        <p:blipFill>
          <a:blip r:embed="rId3"/>
          <a:stretch>
            <a:fillRect/>
          </a:stretch>
        </p:blipFill>
        <p:spPr>
          <a:xfrm>
            <a:off x="0" y="5565354"/>
            <a:ext cx="12099635" cy="1228896"/>
          </a:xfrm>
          <a:prstGeom prst="rect">
            <a:avLst/>
          </a:prstGeom>
        </p:spPr>
      </p:pic>
    </p:spTree>
    <p:extLst>
      <p:ext uri="{BB962C8B-B14F-4D97-AF65-F5344CB8AC3E}">
        <p14:creationId xmlns:p14="http://schemas.microsoft.com/office/powerpoint/2010/main" val="2315705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926" y="1196432"/>
            <a:ext cx="10515600" cy="4351338"/>
          </a:xfrm>
        </p:spPr>
        <p:txBody>
          <a:bodyPr>
            <a:noAutofit/>
          </a:bodyPr>
          <a:lstStyle/>
          <a:p>
            <a:pPr marL="0" indent="0" algn="just">
              <a:lnSpc>
                <a:spcPct val="160000"/>
              </a:lnSpc>
              <a:buNone/>
            </a:pPr>
            <a:r>
              <a:rPr lang="en-US" sz="1800" b="1" dirty="0" smtClean="0">
                <a:latin typeface="Times New Roman" panose="02020603050405020304" pitchFamily="18" charset="0"/>
                <a:cs typeface="Times New Roman" panose="02020603050405020304" pitchFamily="18" charset="0"/>
              </a:rPr>
              <a:t>1. Gesture </a:t>
            </a:r>
            <a:r>
              <a:rPr lang="en-US" sz="1800" b="1" dirty="0">
                <a:latin typeface="Times New Roman" panose="02020603050405020304" pitchFamily="18" charset="0"/>
                <a:cs typeface="Times New Roman" panose="02020603050405020304" pitchFamily="18" charset="0"/>
              </a:rPr>
              <a:t>Recognition Integration:</a:t>
            </a:r>
            <a:endParaRPr lang="en-US" sz="1800" dirty="0">
              <a:latin typeface="Times New Roman" panose="02020603050405020304" pitchFamily="18" charset="0"/>
              <a:cs typeface="Times New Roman" panose="02020603050405020304" pitchFamily="18" charset="0"/>
            </a:endParaRPr>
          </a:p>
          <a:p>
            <a:pPr marL="0" indent="0" algn="just">
              <a:lnSpc>
                <a:spcPct val="160000"/>
              </a:lnSpc>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Camera Integration , Gesture Detection, Gesture Library.</a:t>
            </a:r>
            <a:endParaRPr lang="en-US" sz="1800" dirty="0">
              <a:latin typeface="Times New Roman" panose="02020603050405020304" pitchFamily="18" charset="0"/>
              <a:cs typeface="Times New Roman" panose="02020603050405020304" pitchFamily="18" charset="0"/>
            </a:endParaRPr>
          </a:p>
          <a:p>
            <a:pPr marL="0" lvl="0" indent="0" algn="just" eaLnBrk="0" fontAlgn="base" hangingPunct="0">
              <a:lnSpc>
                <a:spcPct val="160000"/>
              </a:lnSpc>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2. PowerPoint </a:t>
            </a:r>
            <a:r>
              <a:rPr lang="en-US" altLang="en-US" sz="1800" b="1" dirty="0" smtClean="0">
                <a:latin typeface="Times New Roman" panose="02020603050405020304" pitchFamily="18" charset="0"/>
                <a:cs typeface="Times New Roman" panose="02020603050405020304" pitchFamily="18" charset="0"/>
              </a:rPr>
              <a:t>Control:</a:t>
            </a:r>
            <a:endParaRPr lang="en-US" altLang="en-US" sz="18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60000"/>
              </a:lnSpc>
              <a:spcBef>
                <a:spcPct val="0"/>
              </a:spcBef>
              <a:spcAft>
                <a:spcPct val="0"/>
              </a:spcAft>
              <a:buNone/>
            </a:pPr>
            <a:r>
              <a:rPr lang="en-US" altLang="en-US" sz="1800" b="1" dirty="0" smtClean="0">
                <a:latin typeface="Times New Roman" panose="02020603050405020304" pitchFamily="18" charset="0"/>
                <a:cs typeface="Times New Roman" panose="02020603050405020304" pitchFamily="18" charset="0"/>
              </a:rPr>
              <a:t>        </a:t>
            </a:r>
            <a:r>
              <a:rPr lang="en-US" altLang="en-US" sz="1800" dirty="0" smtClean="0">
                <a:latin typeface="Times New Roman" panose="02020603050405020304" pitchFamily="18" charset="0"/>
                <a:cs typeface="Times New Roman" panose="02020603050405020304" pitchFamily="18" charset="0"/>
              </a:rPr>
              <a:t>Integration </a:t>
            </a:r>
            <a:r>
              <a:rPr lang="en-US" altLang="en-US" sz="1800" dirty="0">
                <a:latin typeface="Times New Roman" panose="02020603050405020304" pitchFamily="18" charset="0"/>
                <a:cs typeface="Times New Roman" panose="02020603050405020304" pitchFamily="18" charset="0"/>
              </a:rPr>
              <a:t>with PowerPoint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Implement interaction with PowerPoint through Python libraries.</a:t>
            </a:r>
          </a:p>
          <a:p>
            <a:pPr marL="0" indent="0" algn="just">
              <a:lnSpc>
                <a:spcPct val="160000"/>
              </a:lnSpc>
              <a:buNone/>
            </a:pPr>
            <a:r>
              <a:rPr lang="en-US" sz="1800" b="1" dirty="0">
                <a:latin typeface="Times New Roman" panose="02020603050405020304" pitchFamily="18" charset="0"/>
                <a:cs typeface="Times New Roman" panose="02020603050405020304" pitchFamily="18" charset="0"/>
              </a:rPr>
              <a:t>3. User Interface (UI):</a:t>
            </a:r>
            <a:endParaRPr lang="en-US" sz="1800" dirty="0">
              <a:latin typeface="Times New Roman" panose="02020603050405020304" pitchFamily="18" charset="0"/>
              <a:cs typeface="Times New Roman" panose="02020603050405020304" pitchFamily="18" charset="0"/>
            </a:endParaRPr>
          </a:p>
          <a:p>
            <a:pPr marL="0" indent="0" algn="just">
              <a:lnSpc>
                <a:spcPct val="160000"/>
              </a:lnSpc>
              <a:buNone/>
            </a:pP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Desktop </a:t>
            </a:r>
            <a:r>
              <a:rPr lang="en-US" sz="1800" dirty="0">
                <a:latin typeface="Times New Roman" panose="02020603050405020304" pitchFamily="18" charset="0"/>
                <a:cs typeface="Times New Roman" panose="02020603050405020304" pitchFamily="18" charset="0"/>
              </a:rPr>
              <a:t>Application</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Develop a simple, user-friendly desktop </a:t>
            </a:r>
            <a:r>
              <a:rPr lang="en-US" sz="1800" dirty="0" smtClean="0">
                <a:latin typeface="Times New Roman" panose="02020603050405020304" pitchFamily="18" charset="0"/>
                <a:cs typeface="Times New Roman" panose="02020603050405020304" pitchFamily="18" charset="0"/>
              </a:rPr>
              <a:t>application.</a:t>
            </a:r>
            <a:endParaRPr lang="en-US" sz="1800" dirty="0">
              <a:latin typeface="Times New Roman" panose="02020603050405020304" pitchFamily="18" charset="0"/>
              <a:cs typeface="Times New Roman" panose="02020603050405020304" pitchFamily="18" charset="0"/>
            </a:endParaRPr>
          </a:p>
          <a:p>
            <a:pPr marL="0" indent="0" algn="just">
              <a:lnSpc>
                <a:spcPct val="160000"/>
              </a:lnSpc>
              <a:buNone/>
            </a:pPr>
            <a:r>
              <a:rPr lang="en-US" sz="1800" b="1" dirty="0" smtClean="0">
                <a:latin typeface="Times New Roman" panose="02020603050405020304" pitchFamily="18" charset="0"/>
                <a:cs typeface="Times New Roman" panose="02020603050405020304" pitchFamily="18" charset="0"/>
              </a:rPr>
              <a:t>4</a:t>
            </a:r>
            <a:r>
              <a:rPr lang="en-US" sz="1800" b="1" dirty="0">
                <a:latin typeface="Times New Roman" panose="02020603050405020304" pitchFamily="18" charset="0"/>
                <a:cs typeface="Times New Roman" panose="02020603050405020304" pitchFamily="18" charset="0"/>
              </a:rPr>
              <a:t>. Real-Time Processing:</a:t>
            </a:r>
          </a:p>
          <a:p>
            <a:pPr marL="0" indent="0" algn="just">
              <a:lnSpc>
                <a:spcPct val="160000"/>
              </a:lnSpc>
              <a:buNone/>
            </a:pPr>
            <a:r>
              <a:rPr lang="en-US" sz="1800" dirty="0" smtClean="0">
                <a:latin typeface="Times New Roman" panose="02020603050405020304" pitchFamily="18" charset="0"/>
                <a:cs typeface="Times New Roman" panose="02020603050405020304" pitchFamily="18" charset="0"/>
              </a:rPr>
              <a:t>       Ensure </a:t>
            </a:r>
            <a:r>
              <a:rPr lang="en-US" sz="1800" dirty="0">
                <a:latin typeface="Times New Roman" panose="02020603050405020304" pitchFamily="18" charset="0"/>
                <a:cs typeface="Times New Roman" panose="02020603050405020304" pitchFamily="18" charset="0"/>
              </a:rPr>
              <a:t>that gestures are recognized and processed in real-time with minimal delay.</a:t>
            </a:r>
          </a:p>
          <a:p>
            <a:pPr marL="0" lvl="0" indent="0" algn="just" eaLnBrk="0" fontAlgn="base" hangingPunct="0">
              <a:lnSpc>
                <a:spcPct val="160000"/>
              </a:lnSpc>
              <a:spcBef>
                <a:spcPct val="0"/>
              </a:spcBef>
              <a:spcAft>
                <a:spcPct val="0"/>
              </a:spcAft>
            </a:pPr>
            <a:endParaRPr lang="en-US" altLang="en-US" sz="18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729761" y="11319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0070C0"/>
                </a:solidFill>
                <a:latin typeface="Times New Roman" panose="02020603050405020304" pitchFamily="18" charset="0"/>
                <a:cs typeface="Times New Roman" panose="02020603050405020304" pitchFamily="18" charset="0"/>
              </a:rPr>
              <a:t>SCOPE </a:t>
            </a:r>
            <a:endParaRPr lang="en-US" sz="3600" b="1" dirty="0">
              <a:solidFill>
                <a:srgbClr val="0070C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0" y="5547770"/>
            <a:ext cx="11975123" cy="1228896"/>
          </a:xfrm>
          <a:prstGeom prst="rect">
            <a:avLst/>
          </a:prstGeom>
        </p:spPr>
      </p:pic>
    </p:spTree>
    <p:extLst>
      <p:ext uri="{BB962C8B-B14F-4D97-AF65-F5344CB8AC3E}">
        <p14:creationId xmlns:p14="http://schemas.microsoft.com/office/powerpoint/2010/main" val="2872089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8807" y="957394"/>
            <a:ext cx="10515600" cy="4351338"/>
          </a:xfrm>
        </p:spPr>
        <p:txBody>
          <a:bodyPr>
            <a:normAutofit/>
          </a:bodyPr>
          <a:lstStyle/>
          <a:p>
            <a:pPr marL="0" indent="0" algn="just">
              <a:lnSpc>
                <a:spcPct val="200000"/>
              </a:lnSpc>
              <a:buNone/>
            </a:pPr>
            <a:r>
              <a:rPr lang="en-US" sz="2200" b="1" dirty="0" smtClean="0">
                <a:latin typeface="Times New Roman" panose="02020603050405020304" pitchFamily="18" charset="0"/>
                <a:cs typeface="Times New Roman" panose="02020603050405020304" pitchFamily="18" charset="0"/>
              </a:rPr>
              <a:t>Software Requirements:</a:t>
            </a:r>
          </a:p>
          <a:p>
            <a:pPr lvl="1" algn="just">
              <a:lnSpc>
                <a:spcPct val="200000"/>
              </a:lnSpc>
            </a:pPr>
            <a:r>
              <a:rPr lang="en-US" sz="1800" b="1" dirty="0" smtClean="0">
                <a:latin typeface="Times New Roman" panose="02020603050405020304" pitchFamily="18" charset="0"/>
                <a:cs typeface="Times New Roman" panose="02020603050405020304" pitchFamily="18" charset="0"/>
              </a:rPr>
              <a:t>Programming Languages:</a:t>
            </a:r>
            <a:r>
              <a:rPr lang="en-US" sz="1800" dirty="0" smtClean="0">
                <a:latin typeface="Times New Roman" panose="02020603050405020304" pitchFamily="18" charset="0"/>
                <a:cs typeface="Times New Roman" panose="02020603050405020304" pitchFamily="18" charset="0"/>
              </a:rPr>
              <a:t> Java (desktop application), Python (AI components)</a:t>
            </a:r>
          </a:p>
          <a:p>
            <a:pPr lvl="1" algn="just">
              <a:lnSpc>
                <a:spcPct val="200000"/>
              </a:lnSpc>
            </a:pPr>
            <a:r>
              <a:rPr lang="en-US" sz="1800" b="1" dirty="0" smtClean="0">
                <a:latin typeface="Times New Roman" panose="02020603050405020304" pitchFamily="18" charset="0"/>
                <a:cs typeface="Times New Roman" panose="02020603050405020304" pitchFamily="18" charset="0"/>
              </a:rPr>
              <a:t>Frameworks and Libraries:</a:t>
            </a:r>
            <a:r>
              <a:rPr lang="en-US" sz="1800" dirty="0" smtClean="0">
                <a:latin typeface="Times New Roman" panose="02020603050405020304" pitchFamily="18" charset="0"/>
                <a:cs typeface="Times New Roman" panose="02020603050405020304" pitchFamily="18" charset="0"/>
              </a:rPr>
              <a:t> JavaFX, Swing, </a:t>
            </a:r>
            <a:r>
              <a:rPr lang="en-US" sz="1800" dirty="0" err="1" smtClean="0">
                <a:latin typeface="Times New Roman" panose="02020603050405020304" pitchFamily="18" charset="0"/>
                <a:cs typeface="Times New Roman" panose="02020603050405020304" pitchFamily="18" charset="0"/>
              </a:rPr>
              <a:t>OpenCV</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MediaPipe</a:t>
            </a:r>
            <a:r>
              <a:rPr lang="en-US" sz="1800" dirty="0" smtClean="0">
                <a:latin typeface="Times New Roman" panose="02020603050405020304" pitchFamily="18" charset="0"/>
                <a:cs typeface="Times New Roman" panose="02020603050405020304" pitchFamily="18" charset="0"/>
              </a:rPr>
              <a:t>, Google Speech </a:t>
            </a:r>
          </a:p>
          <a:p>
            <a:pPr marL="457200" lvl="1" indent="0" algn="just">
              <a:lnSpc>
                <a:spcPct val="200000"/>
              </a:lnSpc>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API, </a:t>
            </a:r>
            <a:r>
              <a:rPr lang="en-US" sz="1800" dirty="0" err="1" smtClean="0">
                <a:latin typeface="Times New Roman" panose="02020603050405020304" pitchFamily="18" charset="0"/>
                <a:cs typeface="Times New Roman" panose="02020603050405020304" pitchFamily="18" charset="0"/>
              </a:rPr>
              <a:t>TensorFlow</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PyTorch</a:t>
            </a:r>
            <a:r>
              <a:rPr lang="en-US" sz="1800" dirty="0" smtClean="0">
                <a:latin typeface="Times New Roman" panose="02020603050405020304" pitchFamily="18" charset="0"/>
                <a:cs typeface="Times New Roman" panose="02020603050405020304" pitchFamily="18" charset="0"/>
              </a:rPr>
              <a:t>, VOSK.</a:t>
            </a:r>
          </a:p>
          <a:p>
            <a:pPr lvl="1" algn="just">
              <a:lnSpc>
                <a:spcPct val="200000"/>
              </a:lnSpc>
            </a:pPr>
            <a:r>
              <a:rPr lang="en-US" sz="1800" b="1" dirty="0" smtClean="0">
                <a:latin typeface="Times New Roman" panose="02020603050405020304" pitchFamily="18" charset="0"/>
                <a:cs typeface="Times New Roman" panose="02020603050405020304" pitchFamily="18" charset="0"/>
              </a:rPr>
              <a:t>Development Tools:</a:t>
            </a:r>
            <a:r>
              <a:rPr lang="en-US" sz="1800" dirty="0" smtClean="0">
                <a:latin typeface="Times New Roman" panose="02020603050405020304" pitchFamily="18" charset="0"/>
                <a:cs typeface="Times New Roman" panose="02020603050405020304" pitchFamily="18" charset="0"/>
              </a:rPr>
              <a:t> IntelliJ IDEA, Visual Studio Code, </a:t>
            </a:r>
            <a:r>
              <a:rPr lang="en-US" sz="1800" dirty="0" err="1" smtClean="0">
                <a:latin typeface="Times New Roman" panose="02020603050405020304" pitchFamily="18" charset="0"/>
                <a:cs typeface="Times New Roman" panose="02020603050405020304" pitchFamily="18" charset="0"/>
              </a:rPr>
              <a:t>Git</a:t>
            </a:r>
            <a:endParaRPr lang="en-US" sz="1800" dirty="0" smtClean="0">
              <a:latin typeface="Times New Roman" panose="02020603050405020304" pitchFamily="18" charset="0"/>
              <a:cs typeface="Times New Roman" panose="02020603050405020304" pitchFamily="18" charset="0"/>
            </a:endParaRPr>
          </a:p>
          <a:p>
            <a:pPr lvl="1" algn="just">
              <a:lnSpc>
                <a:spcPct val="200000"/>
              </a:lnSpc>
            </a:pPr>
            <a:r>
              <a:rPr lang="en-US" sz="1800" dirty="0" smtClean="0">
                <a:latin typeface="Times New Roman" panose="02020603050405020304" pitchFamily="18" charset="0"/>
                <a:cs typeface="Times New Roman" panose="02020603050405020304" pitchFamily="18" charset="0"/>
              </a:rPr>
              <a:t>Database</a:t>
            </a:r>
            <a:r>
              <a:rPr lang="en-US" sz="1800" dirty="0">
                <a:latin typeface="Times New Roman" panose="02020603050405020304" pitchFamily="18" charset="0"/>
                <a:cs typeface="Times New Roman" panose="02020603050405020304" pitchFamily="18" charset="0"/>
              </a:rPr>
              <a:t>: H2 </a:t>
            </a:r>
            <a:r>
              <a:rPr lang="en-US" sz="1800" dirty="0" smtClean="0">
                <a:latin typeface="Times New Roman" panose="02020603050405020304" pitchFamily="18" charset="0"/>
                <a:cs typeface="Times New Roman" panose="02020603050405020304" pitchFamily="18" charset="0"/>
              </a:rPr>
              <a:t>Database</a:t>
            </a:r>
            <a:endParaRPr lang="en-US" sz="1800" dirty="0">
              <a:latin typeface="Times New Roman" panose="02020603050405020304" pitchFamily="18" charset="0"/>
              <a:cs typeface="Times New Roman" panose="02020603050405020304" pitchFamily="18" charset="0"/>
            </a:endParaRPr>
          </a:p>
          <a:p>
            <a:pPr marL="457200" lvl="1" indent="0" algn="just">
              <a:lnSpc>
                <a:spcPct val="200000"/>
              </a:lnSpc>
              <a:buNone/>
            </a:pPr>
            <a:endParaRPr lang="en-US" sz="18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11819"/>
            <a:ext cx="12099635" cy="864847"/>
          </a:xfrm>
          <a:prstGeom prst="rect">
            <a:avLst/>
          </a:prstGeom>
        </p:spPr>
      </p:pic>
      <p:pic>
        <p:nvPicPr>
          <p:cNvPr id="5" name="Picture 4"/>
          <p:cNvPicPr>
            <a:picLocks noChangeAspect="1"/>
          </p:cNvPicPr>
          <p:nvPr/>
        </p:nvPicPr>
        <p:blipFill>
          <a:blip r:embed="rId3"/>
          <a:stretch>
            <a:fillRect/>
          </a:stretch>
        </p:blipFill>
        <p:spPr>
          <a:xfrm>
            <a:off x="64661" y="5509761"/>
            <a:ext cx="11945631" cy="1228896"/>
          </a:xfrm>
          <a:prstGeom prst="rect">
            <a:avLst/>
          </a:prstGeom>
        </p:spPr>
      </p:pic>
    </p:spTree>
    <p:extLst>
      <p:ext uri="{BB962C8B-B14F-4D97-AF65-F5344CB8AC3E}">
        <p14:creationId xmlns:p14="http://schemas.microsoft.com/office/powerpoint/2010/main" val="2244204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59849"/>
            <a:ext cx="10515600" cy="1325563"/>
          </a:xfrm>
        </p:spPr>
        <p:txBody>
          <a:bodyPr>
            <a:noAutofit/>
          </a:bodyPr>
          <a:lstStyle/>
          <a:p>
            <a:pPr algn="just">
              <a:lnSpc>
                <a:spcPct val="200000"/>
              </a:lnSpc>
              <a:spcBef>
                <a:spcPts val="1000"/>
              </a:spcBef>
            </a:pPr>
            <a:r>
              <a:rPr lang="en-US" sz="2200" b="1" dirty="0" smtClean="0">
                <a:latin typeface="Times New Roman" panose="02020603050405020304" pitchFamily="18" charset="0"/>
                <a:ea typeface="+mn-ea"/>
                <a:cs typeface="Times New Roman" panose="02020603050405020304" pitchFamily="18" charset="0"/>
              </a:rPr>
              <a:t>Hardware Requirements:</a:t>
            </a:r>
            <a:endParaRPr lang="en-US" sz="2200" b="1" dirty="0">
              <a:latin typeface="Times New Roman" panose="02020603050405020304" pitchFamily="18" charset="0"/>
              <a:ea typeface="+mn-ea"/>
              <a:cs typeface="Times New Roman" panose="02020603050405020304" pitchFamily="18" charset="0"/>
            </a:endParaRPr>
          </a:p>
        </p:txBody>
      </p:sp>
      <p:sp>
        <p:nvSpPr>
          <p:cNvPr id="4" name="Rectangle 1"/>
          <p:cNvSpPr>
            <a:spLocks noGrp="1" noChangeArrowheads="1"/>
          </p:cNvSpPr>
          <p:nvPr>
            <p:ph idx="1"/>
          </p:nvPr>
        </p:nvSpPr>
        <p:spPr bwMode="auto">
          <a:xfrm>
            <a:off x="838199" y="2185412"/>
            <a:ext cx="10345615"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1800" b="1" i="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Processor: </a:t>
            </a:r>
            <a:r>
              <a:rPr lang="en-US" altLang="en-US" sz="1800" dirty="0">
                <a:latin typeface="Times New Roman" panose="02020603050405020304" pitchFamily="18" charset="0"/>
                <a:ea typeface="Tahoma" panose="020B0604030504040204" pitchFamily="34" charset="0"/>
                <a:cs typeface="Times New Roman" panose="02020603050405020304" pitchFamily="18" charset="0"/>
              </a:rPr>
              <a:t>Intel i3 or equivalent (Dual-core processor).</a:t>
            </a:r>
            <a:endParaRPr kumimoji="0" lang="en-US" altLang="en-US" sz="1800" b="0" i="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457200" lvl="1" indent="0" algn="just" eaLnBrk="0" fontAlgn="base" hangingPunct="0">
              <a:lnSpc>
                <a:spcPct val="100000"/>
              </a:lnSpc>
              <a:spcBef>
                <a:spcPct val="0"/>
              </a:spcBef>
              <a:spcAft>
                <a:spcPct val="0"/>
              </a:spcAft>
              <a:buNone/>
            </a:pPr>
            <a:endParaRPr kumimoji="0" lang="en-US" altLang="en-US" sz="1400" b="0" i="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1800" b="1" i="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RAM:</a:t>
            </a:r>
            <a:r>
              <a:rPr lang="en-US" altLang="en-US" sz="1800" dirty="0">
                <a:latin typeface="Times New Roman" panose="02020603050405020304" pitchFamily="18" charset="0"/>
                <a:ea typeface="Tahoma" panose="020B0604030504040204" pitchFamily="34" charset="0"/>
                <a:cs typeface="Times New Roman" panose="02020603050405020304" pitchFamily="18" charset="0"/>
              </a:rPr>
              <a:t> 4 GB or more (8 GB recommended for smoother performance).</a:t>
            </a:r>
            <a:endParaRPr kumimoji="0" lang="en-US" altLang="en-US" sz="1800" b="0" i="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algn="just" eaLnBrk="0" fontAlgn="base" hangingPunct="0">
              <a:lnSpc>
                <a:spcPct val="100000"/>
              </a:lnSpc>
              <a:spcBef>
                <a:spcPct val="0"/>
              </a:spcBef>
              <a:spcAft>
                <a:spcPct val="0"/>
              </a:spcAf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1800" b="1" i="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Storage:</a:t>
            </a:r>
            <a:r>
              <a:rPr lang="en-US" altLang="en-US" sz="1800" dirty="0">
                <a:latin typeface="Times New Roman" panose="02020603050405020304" pitchFamily="18" charset="0"/>
                <a:ea typeface="Tahoma" panose="020B0604030504040204" pitchFamily="34" charset="0"/>
                <a:cs typeface="Times New Roman" panose="02020603050405020304" pitchFamily="18" charset="0"/>
              </a:rPr>
              <a:t>256 GB SSD or HDD.</a:t>
            </a:r>
          </a:p>
          <a:p>
            <a:pPr algn="just" eaLnBrk="0" fontAlgn="base" hangingPunct="0">
              <a:lnSpc>
                <a:spcPct val="100000"/>
              </a:lnSpc>
              <a:spcBef>
                <a:spcPct val="0"/>
              </a:spcBef>
              <a:spcAft>
                <a:spcPct val="0"/>
              </a:spcAf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1800" b="1" i="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Graphics: </a:t>
            </a:r>
            <a:r>
              <a:rPr lang="en-US" altLang="en-US" sz="1800" dirty="0">
                <a:latin typeface="Times New Roman" panose="02020603050405020304" pitchFamily="18" charset="0"/>
                <a:ea typeface="Tahoma" panose="020B0604030504040204" pitchFamily="34" charset="0"/>
                <a:cs typeface="Times New Roman" panose="02020603050405020304" pitchFamily="18" charset="0"/>
              </a:rPr>
              <a:t>Integrated graphics (e.g., Intel HD Graphics) with support for OpenGL.</a:t>
            </a:r>
            <a:endParaRPr kumimoji="0" lang="en-US" altLang="en-US" sz="1800" b="0" i="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algn="just" eaLnBrk="0" fontAlgn="base" hangingPunct="0">
              <a:lnSpc>
                <a:spcPct val="100000"/>
              </a:lnSpc>
              <a:spcBef>
                <a:spcPct val="0"/>
              </a:spcBef>
              <a:spcAft>
                <a:spcPct val="0"/>
              </a:spcAf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1800" b="1" i="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Camera: </a:t>
            </a:r>
            <a:r>
              <a:rPr lang="en-US" altLang="en-US" sz="1800" dirty="0" smtClean="0">
                <a:latin typeface="Times New Roman" panose="02020603050405020304" pitchFamily="18" charset="0"/>
                <a:ea typeface="Tahoma" panose="020B0604030504040204" pitchFamily="34" charset="0"/>
                <a:cs typeface="Times New Roman" panose="02020603050405020304" pitchFamily="18" charset="0"/>
              </a:rPr>
              <a:t>HD </a:t>
            </a:r>
            <a:r>
              <a:rPr lang="en-US" altLang="en-US" sz="1800" dirty="0">
                <a:latin typeface="Times New Roman" panose="02020603050405020304" pitchFamily="18" charset="0"/>
                <a:ea typeface="Tahoma" panose="020B0604030504040204" pitchFamily="34" charset="0"/>
                <a:cs typeface="Times New Roman" panose="02020603050405020304" pitchFamily="18" charset="0"/>
              </a:rPr>
              <a:t>webcam (720p) or better for gesture recognition.</a:t>
            </a:r>
          </a:p>
          <a:p>
            <a:pPr algn="just" eaLnBrk="0" fontAlgn="base" hangingPunct="0">
              <a:lnSpc>
                <a:spcPct val="100000"/>
              </a:lnSpc>
              <a:spcBef>
                <a:spcPct val="0"/>
              </a:spcBef>
              <a:spcAft>
                <a:spcPct val="0"/>
              </a:spcAf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1800" b="1" i="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Operating System: </a:t>
            </a:r>
            <a:r>
              <a:rPr lang="en-US" altLang="en-US" sz="1800" dirty="0">
                <a:latin typeface="Times New Roman" panose="02020603050405020304" pitchFamily="18" charset="0"/>
                <a:ea typeface="Tahoma" panose="020B0604030504040204" pitchFamily="34" charset="0"/>
                <a:cs typeface="Times New Roman" panose="02020603050405020304" pitchFamily="18" charset="0"/>
              </a:rPr>
              <a:t>Windows 10, </a:t>
            </a:r>
            <a:r>
              <a:rPr lang="en-US" altLang="en-US" sz="1800" dirty="0" err="1">
                <a:latin typeface="Times New Roman" panose="02020603050405020304" pitchFamily="18" charset="0"/>
                <a:ea typeface="Tahoma" panose="020B0604030504040204" pitchFamily="34" charset="0"/>
                <a:cs typeface="Times New Roman" panose="02020603050405020304" pitchFamily="18" charset="0"/>
              </a:rPr>
              <a:t>macOS</a:t>
            </a:r>
            <a:r>
              <a:rPr lang="en-US" altLang="en-US" sz="1800" dirty="0">
                <a:latin typeface="Times New Roman" panose="02020603050405020304" pitchFamily="18" charset="0"/>
                <a:ea typeface="Tahoma" panose="020B0604030504040204" pitchFamily="34" charset="0"/>
                <a:cs typeface="Times New Roman" panose="02020603050405020304" pitchFamily="18" charset="0"/>
              </a:rPr>
              <a:t>, or a compatible Linux distribution.</a:t>
            </a:r>
          </a:p>
          <a:p>
            <a:pPr eaLnBrk="0" fontAlgn="base" hangingPunct="0">
              <a:lnSpc>
                <a:spcPct val="100000"/>
              </a:lnSpc>
              <a:spcBef>
                <a:spcPct val="0"/>
              </a:spcBef>
              <a:spcAft>
                <a:spcPct val="0"/>
              </a:spcAf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6181" y="5629104"/>
            <a:ext cx="12099635" cy="1228896"/>
          </a:xfrm>
          <a:prstGeom prst="rect">
            <a:avLst/>
          </a:prstGeom>
        </p:spPr>
      </p:pic>
    </p:spTree>
    <p:extLst>
      <p:ext uri="{BB962C8B-B14F-4D97-AF65-F5344CB8AC3E}">
        <p14:creationId xmlns:p14="http://schemas.microsoft.com/office/powerpoint/2010/main" val="1932492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Conclusion</a:t>
            </a: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In conclusion, the AI-powered presentation tool utilizing gesture recognition and voice commands significantly enhances the presentation experience by enabling hands-free control and interactive engagement. By integrating real-time gesture detection and a user-friendly interface, this innovative solution addresses the limitations of traditional presentation methods, fostering a more dynamic and accessible environment for professionals, educators, and speakers. As the demand for interactive tools grows, this project not only simplifies the process of delivering presentations but also sets a new standard for effective communication, making presentations more intuitive and impactful.</a:t>
            </a:r>
          </a:p>
        </p:txBody>
      </p:sp>
      <p:pic>
        <p:nvPicPr>
          <p:cNvPr id="4" name="Picture 3"/>
          <p:cNvPicPr>
            <a:picLocks noChangeAspect="1"/>
          </p:cNvPicPr>
          <p:nvPr/>
        </p:nvPicPr>
        <p:blipFill>
          <a:blip r:embed="rId2"/>
          <a:stretch>
            <a:fillRect/>
          </a:stretch>
        </p:blipFill>
        <p:spPr>
          <a:xfrm>
            <a:off x="92365" y="5562515"/>
            <a:ext cx="12099635" cy="1228896"/>
          </a:xfrm>
          <a:prstGeom prst="rect">
            <a:avLst/>
          </a:prstGeom>
        </p:spPr>
      </p:pic>
    </p:spTree>
    <p:extLst>
      <p:ext uri="{BB962C8B-B14F-4D97-AF65-F5344CB8AC3E}">
        <p14:creationId xmlns:p14="http://schemas.microsoft.com/office/powerpoint/2010/main" val="1954368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79C4-AAB8-4C95-A942-458631BD59B0}"/>
              </a:ext>
            </a:extLst>
          </p:cNvPr>
          <p:cNvSpPr txBox="1">
            <a:spLocks/>
          </p:cNvSpPr>
          <p:nvPr/>
        </p:nvSpPr>
        <p:spPr>
          <a:xfrm>
            <a:off x="948690" y="-4511"/>
            <a:ext cx="10515600" cy="5362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4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518507" y="450204"/>
            <a:ext cx="10158046" cy="461665"/>
          </a:xfrm>
          <a:prstGeom prst="rect">
            <a:avLst/>
          </a:prstGeom>
        </p:spPr>
        <p:txBody>
          <a:bodyPr wrap="square">
            <a:spAutoFit/>
          </a:bodyPr>
          <a:lstStyle/>
          <a:p>
            <a:r>
              <a:rPr lang="en-IN" sz="2400" b="1" dirty="0">
                <a:solidFill>
                  <a:srgbClr val="7030A0"/>
                </a:solidFill>
                <a:latin typeface="Cambria" panose="02040503050406030204" pitchFamily="18" charset="0"/>
                <a:ea typeface="Cambria" panose="02040503050406030204" pitchFamily="18" charset="0"/>
              </a:rPr>
              <a:t>Title</a:t>
            </a:r>
            <a:r>
              <a:rPr lang="en-IN" b="1" dirty="0">
                <a:solidFill>
                  <a:schemeClr val="accent6">
                    <a:lumMod val="50000"/>
                  </a:schemeClr>
                </a:solidFill>
                <a:latin typeface="Cambria" panose="02040503050406030204" pitchFamily="18" charset="0"/>
                <a:ea typeface="Cambria" panose="02040503050406030204" pitchFamily="18" charset="0"/>
              </a:rPr>
              <a:t> :  </a:t>
            </a:r>
            <a:r>
              <a:rPr lang="en-IN" b="1" dirty="0" smtClean="0">
                <a:latin typeface="Cambria" panose="02040503050406030204" pitchFamily="18" charset="0"/>
                <a:ea typeface="Cambria" panose="02040503050406030204" pitchFamily="18" charset="0"/>
              </a:rPr>
              <a:t>AI Presentation Tool Using Gesture Recognition</a:t>
            </a:r>
            <a:endParaRPr lang="en-IN" b="1" dirty="0">
              <a:latin typeface="Cambria" panose="02040503050406030204" pitchFamily="18" charset="0"/>
              <a:ea typeface="Cambria" panose="02040503050406030204" pitchFamily="18" charset="0"/>
            </a:endParaRPr>
          </a:p>
        </p:txBody>
      </p:sp>
      <p:sp>
        <p:nvSpPr>
          <p:cNvPr id="5" name="Rectangle 4"/>
          <p:cNvSpPr/>
          <p:nvPr/>
        </p:nvSpPr>
        <p:spPr>
          <a:xfrm>
            <a:off x="438859" y="1116209"/>
            <a:ext cx="11221915" cy="5586145"/>
          </a:xfrm>
          <a:prstGeom prst="rect">
            <a:avLst/>
          </a:prstGeom>
        </p:spPr>
        <p:txBody>
          <a:bodyPr wrap="square">
            <a:spAutoFit/>
          </a:bodyPr>
          <a:lstStyle/>
          <a:p>
            <a:pPr algn="just">
              <a:lnSpc>
                <a:spcPct val="150000"/>
              </a:lnSpc>
            </a:pPr>
            <a:r>
              <a:rPr lang="en-IN" sz="2000" b="1" dirty="0">
                <a:solidFill>
                  <a:schemeClr val="accent1"/>
                </a:solidFill>
                <a:latin typeface="Times New Roman" panose="02020603050405020304" pitchFamily="18" charset="0"/>
                <a:cs typeface="Times New Roman" panose="02020603050405020304" pitchFamily="18" charset="0"/>
              </a:rPr>
              <a:t>Introduction </a:t>
            </a:r>
            <a:r>
              <a:rPr lang="en-IN" sz="2000" b="1" dirty="0" smtClean="0">
                <a:solidFill>
                  <a:schemeClr val="accent1"/>
                </a:solidFill>
                <a:latin typeface="Times New Roman" panose="02020603050405020304" pitchFamily="18" charset="0"/>
                <a:cs typeface="Times New Roman" panose="02020603050405020304" pitchFamily="18" charset="0"/>
              </a:rPr>
              <a:t>:</a:t>
            </a:r>
            <a:endParaRPr lang="en-IN" sz="2000" b="1" dirty="0">
              <a:solidFill>
                <a:schemeClr val="accent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What is it?</a:t>
            </a:r>
            <a:r>
              <a:rPr lang="en-US" sz="1600" dirty="0">
                <a:latin typeface="Times New Roman" panose="02020603050405020304" pitchFamily="18" charset="0"/>
                <a:cs typeface="Times New Roman" panose="02020603050405020304" pitchFamily="18" charset="0"/>
              </a:rPr>
              <a:t> An AI-powered presentation tool that uses gesture recognition and voice commands for hands-free control of slides and interactive </a:t>
            </a:r>
            <a:r>
              <a:rPr lang="en-US" sz="1600" dirty="0" smtClean="0">
                <a:latin typeface="Times New Roman" panose="02020603050405020304" pitchFamily="18" charset="0"/>
                <a:cs typeface="Times New Roman" panose="02020603050405020304" pitchFamily="18" charset="0"/>
              </a:rPr>
              <a:t>elements . Traditional </a:t>
            </a:r>
            <a:r>
              <a:rPr lang="en-US" sz="1600" dirty="0">
                <a:latin typeface="Times New Roman" panose="02020603050405020304" pitchFamily="18" charset="0"/>
                <a:cs typeface="Times New Roman" panose="02020603050405020304" pitchFamily="18" charset="0"/>
              </a:rPr>
              <a:t>presentation methods often rely on clickers or keyboards, which can be limiting and distracting. </a:t>
            </a:r>
            <a:endParaRPr lang="en-US" sz="1600" dirty="0" smtClean="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Why it Matters:</a:t>
            </a:r>
            <a:r>
              <a:rPr lang="en-US" sz="1600" dirty="0">
                <a:latin typeface="Times New Roman" panose="02020603050405020304" pitchFamily="18" charset="0"/>
                <a:cs typeface="Times New Roman" panose="02020603050405020304" pitchFamily="18" charset="0"/>
              </a:rPr>
              <a:t> Enhances engagement and interactivity, making presentations more dynamic and less reliant on traditional input methods like clickers or keyboards</a:t>
            </a:r>
            <a:r>
              <a:rPr lang="en-US" sz="1600" dirty="0" smtClean="0">
                <a:latin typeface="Times New Roman" panose="02020603050405020304" pitchFamily="18" charset="0"/>
                <a:cs typeface="Times New Roman" panose="02020603050405020304" pitchFamily="18" charset="0"/>
              </a:rPr>
              <a: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Key Features:</a:t>
            </a:r>
            <a:r>
              <a:rPr lang="en-US" sz="1600" dirty="0">
                <a:latin typeface="Times New Roman" panose="02020603050405020304" pitchFamily="18" charset="0"/>
                <a:cs typeface="Times New Roman" panose="02020603050405020304" pitchFamily="18" charset="0"/>
              </a:rPr>
              <a:t> Gesture control, voice commands, customizable gestures, interactive slide elements, speech-to-text subtitles, real-time </a:t>
            </a:r>
            <a:r>
              <a:rPr lang="en-US" sz="1600" dirty="0" smtClean="0">
                <a:latin typeface="Times New Roman" panose="02020603050405020304" pitchFamily="18" charset="0"/>
                <a:cs typeface="Times New Roman" panose="02020603050405020304" pitchFamily="18" charset="0"/>
              </a:rPr>
              <a:t>translation.</a:t>
            </a:r>
          </a:p>
          <a:p>
            <a:pPr marL="285750" indent="-285750" algn="just">
              <a:lnSpc>
                <a:spcPct val="150000"/>
              </a:lnSpc>
              <a:buFont typeface="Arial" panose="020B0604020202020204" pitchFamily="34" charset="0"/>
              <a:buChar char="•"/>
            </a:pPr>
            <a:endParaRPr lang="en-US" sz="16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altLang="en-US" sz="1600" b="1" dirty="0" smtClean="0">
                <a:latin typeface="Times New Roman" panose="02020603050405020304" pitchFamily="18" charset="0"/>
                <a:cs typeface="Times New Roman" panose="02020603050405020304" pitchFamily="18" charset="0"/>
              </a:rPr>
              <a:t>Target </a:t>
            </a:r>
            <a:r>
              <a:rPr lang="en-US" altLang="en-US" sz="1600" b="1" dirty="0">
                <a:latin typeface="Times New Roman" panose="02020603050405020304" pitchFamily="18" charset="0"/>
                <a:cs typeface="Times New Roman" panose="02020603050405020304" pitchFamily="18" charset="0"/>
              </a:rPr>
              <a:t>Users:</a:t>
            </a:r>
            <a:r>
              <a:rPr lang="en-US" altLang="en-US" sz="1600" dirty="0">
                <a:latin typeface="Times New Roman" panose="02020603050405020304" pitchFamily="18" charset="0"/>
                <a:cs typeface="Times New Roman" panose="02020603050405020304" pitchFamily="18" charset="0"/>
              </a:rPr>
              <a:t> Professionals, educators, and speakers looking to improve their presentation experience and audience engagement through innovative technology.</a:t>
            </a:r>
          </a:p>
          <a:p>
            <a:pPr marL="285750" lvl="0" indent="-285750" algn="just" eaLnBrk="0" fontAlgn="base" hangingPunct="0">
              <a:lnSpc>
                <a:spcPct val="150000"/>
              </a:lnSpc>
              <a:spcBef>
                <a:spcPct val="0"/>
              </a:spcBef>
              <a:spcAft>
                <a:spcPct val="0"/>
              </a:spcAft>
              <a:buFont typeface="Arial" panose="020B0604020202020204" pitchFamily="34" charset="0"/>
              <a:buChar char="•"/>
            </a:pPr>
            <a:endParaRPr lang="en-US" alt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sz="1400" b="1" dirty="0">
              <a:solidFill>
                <a:schemeClr val="accent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11819"/>
            <a:ext cx="12099635" cy="864847"/>
          </a:xfrm>
          <a:prstGeom prst="rect">
            <a:avLst/>
          </a:prstGeom>
        </p:spPr>
      </p:pic>
      <p:pic>
        <p:nvPicPr>
          <p:cNvPr id="7" name="Picture 6"/>
          <p:cNvPicPr>
            <a:picLocks noChangeAspect="1"/>
          </p:cNvPicPr>
          <p:nvPr/>
        </p:nvPicPr>
        <p:blipFill>
          <a:blip r:embed="rId3"/>
          <a:stretch>
            <a:fillRect/>
          </a:stretch>
        </p:blipFill>
        <p:spPr>
          <a:xfrm>
            <a:off x="0" y="5547770"/>
            <a:ext cx="12099635" cy="1228896"/>
          </a:xfrm>
          <a:prstGeom prst="rect">
            <a:avLst/>
          </a:prstGeom>
        </p:spPr>
      </p:pic>
    </p:spTree>
    <p:extLst>
      <p:ext uri="{BB962C8B-B14F-4D97-AF65-F5344CB8AC3E}">
        <p14:creationId xmlns:p14="http://schemas.microsoft.com/office/powerpoint/2010/main" val="4094638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70C0"/>
                </a:solidFill>
                <a:latin typeface="Times New Roman" panose="02020603050405020304" pitchFamily="18" charset="0"/>
                <a:cs typeface="Times New Roman" panose="02020603050405020304" pitchFamily="18" charset="0"/>
              </a:rPr>
              <a:t>MOTIVATION</a:t>
            </a:r>
            <a:endParaRPr lang="en-US" sz="3600" b="1" dirty="0">
              <a:solidFill>
                <a:srgbClr val="0070C0"/>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p:txBody>
          <a:bodyPr>
            <a:normAutofit/>
          </a:bodyPr>
          <a:lstStyle/>
          <a:p>
            <a:pPr algn="just" eaLnBrk="0" fontAlgn="base" hangingPunct="0">
              <a:lnSpc>
                <a:spcPct val="25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Increasing need for dynamic and interactive presentations</a:t>
            </a:r>
          </a:p>
          <a:p>
            <a:pPr algn="just" eaLnBrk="0" fontAlgn="base" hangingPunct="0">
              <a:lnSpc>
                <a:spcPct val="25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 Challenges with traditional presentation tools (e.g., lack of hands-free control, limited interactivity)</a:t>
            </a:r>
          </a:p>
          <a:p>
            <a:pPr algn="just" eaLnBrk="0" fontAlgn="base" hangingPunct="0">
              <a:lnSpc>
                <a:spcPct val="25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 Importance of accessibility and inclusivity in presentations</a:t>
            </a:r>
          </a:p>
          <a:p>
            <a:pPr algn="just" eaLnBrk="0" fontAlgn="base" hangingPunct="0">
              <a:lnSpc>
                <a:spcPct val="250000"/>
              </a:lnSpc>
              <a:spcBef>
                <a:spcPct val="0"/>
              </a:spcBef>
              <a:spcAft>
                <a:spcPct val="0"/>
              </a:spcAft>
            </a:pPr>
            <a:r>
              <a:rPr lang="en-US" altLang="en-US" sz="1800" dirty="0">
                <a:latin typeface="Times New Roman" panose="02020603050405020304" pitchFamily="18" charset="0"/>
                <a:cs typeface="Times New Roman" panose="02020603050405020304" pitchFamily="18" charset="0"/>
              </a:rPr>
              <a:t> The potential of AI and gesture recognition to transform presentation experiences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11819"/>
            <a:ext cx="12099635" cy="864847"/>
          </a:xfrm>
          <a:prstGeom prst="rect">
            <a:avLst/>
          </a:prstGeom>
        </p:spPr>
      </p:pic>
      <p:pic>
        <p:nvPicPr>
          <p:cNvPr id="3" name="Picture 2"/>
          <p:cNvPicPr>
            <a:picLocks noChangeAspect="1"/>
          </p:cNvPicPr>
          <p:nvPr/>
        </p:nvPicPr>
        <p:blipFill>
          <a:blip r:embed="rId3"/>
          <a:stretch>
            <a:fillRect/>
          </a:stretch>
        </p:blipFill>
        <p:spPr>
          <a:xfrm>
            <a:off x="0" y="5562515"/>
            <a:ext cx="12099635" cy="1228896"/>
          </a:xfrm>
          <a:prstGeom prst="rect">
            <a:avLst/>
          </a:prstGeom>
        </p:spPr>
      </p:pic>
    </p:spTree>
    <p:extLst>
      <p:ext uri="{BB962C8B-B14F-4D97-AF65-F5344CB8AC3E}">
        <p14:creationId xmlns:p14="http://schemas.microsoft.com/office/powerpoint/2010/main" val="4099804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354" y="-65698"/>
            <a:ext cx="10515600" cy="1325563"/>
          </a:xfrm>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LITERATURE SURVEY</a:t>
            </a:r>
            <a:endParaRPr lang="en-US" sz="36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720149103"/>
              </p:ext>
            </p:extLst>
          </p:nvPr>
        </p:nvGraphicFramePr>
        <p:xfrm>
          <a:off x="662354" y="1106527"/>
          <a:ext cx="11015784" cy="5223934"/>
        </p:xfrm>
        <a:graphic>
          <a:graphicData uri="http://schemas.openxmlformats.org/drawingml/2006/table">
            <a:tbl>
              <a:tblPr firstRow="1" bandRow="1">
                <a:tableStyleId>{5C22544A-7EE6-4342-B048-85BDC9FD1C3A}</a:tableStyleId>
              </a:tblPr>
              <a:tblGrid>
                <a:gridCol w="1835964">
                  <a:extLst>
                    <a:ext uri="{9D8B030D-6E8A-4147-A177-3AD203B41FA5}">
                      <a16:colId xmlns:a16="http://schemas.microsoft.com/office/drawing/2014/main" val="3441141696"/>
                    </a:ext>
                  </a:extLst>
                </a:gridCol>
                <a:gridCol w="1835964">
                  <a:extLst>
                    <a:ext uri="{9D8B030D-6E8A-4147-A177-3AD203B41FA5}">
                      <a16:colId xmlns:a16="http://schemas.microsoft.com/office/drawing/2014/main" val="94592095"/>
                    </a:ext>
                  </a:extLst>
                </a:gridCol>
                <a:gridCol w="1321126">
                  <a:extLst>
                    <a:ext uri="{9D8B030D-6E8A-4147-A177-3AD203B41FA5}">
                      <a16:colId xmlns:a16="http://schemas.microsoft.com/office/drawing/2014/main" val="4255913108"/>
                    </a:ext>
                  </a:extLst>
                </a:gridCol>
                <a:gridCol w="2637692">
                  <a:extLst>
                    <a:ext uri="{9D8B030D-6E8A-4147-A177-3AD203B41FA5}">
                      <a16:colId xmlns:a16="http://schemas.microsoft.com/office/drawing/2014/main" val="2771961397"/>
                    </a:ext>
                  </a:extLst>
                </a:gridCol>
                <a:gridCol w="1549074">
                  <a:extLst>
                    <a:ext uri="{9D8B030D-6E8A-4147-A177-3AD203B41FA5}">
                      <a16:colId xmlns:a16="http://schemas.microsoft.com/office/drawing/2014/main" val="519819461"/>
                    </a:ext>
                  </a:extLst>
                </a:gridCol>
                <a:gridCol w="1835964">
                  <a:extLst>
                    <a:ext uri="{9D8B030D-6E8A-4147-A177-3AD203B41FA5}">
                      <a16:colId xmlns:a16="http://schemas.microsoft.com/office/drawing/2014/main" val="1170069682"/>
                    </a:ext>
                  </a:extLst>
                </a:gridCol>
              </a:tblGrid>
              <a:tr h="831080">
                <a:tc>
                  <a:txBody>
                    <a:bodyPr/>
                    <a:lstStyle/>
                    <a:p>
                      <a:pPr algn="ctr"/>
                      <a:r>
                        <a:rPr lang="en-US" dirty="0" smtClean="0"/>
                        <a:t>Name of paper</a:t>
                      </a:r>
                      <a:endParaRPr lang="en-US" dirty="0"/>
                    </a:p>
                  </a:txBody>
                  <a:tcPr/>
                </a:tc>
                <a:tc>
                  <a:txBody>
                    <a:bodyPr/>
                    <a:lstStyle/>
                    <a:p>
                      <a:pPr algn="ctr"/>
                      <a:r>
                        <a:rPr lang="en-US" dirty="0" smtClean="0"/>
                        <a:t>Authors</a:t>
                      </a:r>
                      <a:endParaRPr lang="en-US" dirty="0"/>
                    </a:p>
                  </a:txBody>
                  <a:tcPr/>
                </a:tc>
                <a:tc>
                  <a:txBody>
                    <a:bodyPr/>
                    <a:lstStyle/>
                    <a:p>
                      <a:pPr algn="ctr"/>
                      <a:r>
                        <a:rPr lang="en-US" dirty="0" smtClean="0"/>
                        <a:t>Date Of Publication</a:t>
                      </a:r>
                      <a:endParaRPr lang="en-US" dirty="0"/>
                    </a:p>
                  </a:txBody>
                  <a:tcPr/>
                </a:tc>
                <a:tc>
                  <a:txBody>
                    <a:bodyPr/>
                    <a:lstStyle/>
                    <a:p>
                      <a:pPr algn="ctr"/>
                      <a:r>
                        <a:rPr lang="en-US" dirty="0" smtClean="0"/>
                        <a:t>Working</a:t>
                      </a:r>
                      <a:endParaRPr lang="en-US" dirty="0"/>
                    </a:p>
                  </a:txBody>
                  <a:tcPr/>
                </a:tc>
                <a:tc>
                  <a:txBody>
                    <a:bodyPr/>
                    <a:lstStyle/>
                    <a:p>
                      <a:pPr algn="ctr"/>
                      <a:r>
                        <a:rPr lang="en-US" dirty="0" smtClean="0"/>
                        <a:t>Merits</a:t>
                      </a:r>
                      <a:endParaRPr lang="en-US" dirty="0"/>
                    </a:p>
                  </a:txBody>
                  <a:tcPr/>
                </a:tc>
                <a:tc>
                  <a:txBody>
                    <a:bodyPr/>
                    <a:lstStyle/>
                    <a:p>
                      <a:pPr algn="ctr"/>
                      <a:r>
                        <a:rPr lang="en-US" dirty="0" smtClean="0"/>
                        <a:t>Demerits</a:t>
                      </a:r>
                      <a:endParaRPr lang="en-US" dirty="0"/>
                    </a:p>
                  </a:txBody>
                  <a:tcPr/>
                </a:tc>
                <a:extLst>
                  <a:ext uri="{0D108BD9-81ED-4DB2-BD59-A6C34878D82A}">
                    <a16:rowId xmlns:a16="http://schemas.microsoft.com/office/drawing/2014/main" val="1618021353"/>
                  </a:ext>
                </a:extLst>
              </a:tr>
              <a:tr h="4392854">
                <a:tc>
                  <a:txBody>
                    <a:bodyPr/>
                    <a:lstStyle/>
                    <a:p>
                      <a:pPr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Real-Time Gesture Recognition by Learning and Selective Control of Visual Interest Points</a:t>
                      </a:r>
                      <a:b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Toshiyuki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Kirishima</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Kosuke</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Sato,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Kunihiro</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Chihara</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March 2005</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This Proposes the Quadruple Visual Interest Point Strategy (QVIPS) to recognize gestures in real-time.</a:t>
                      </a:r>
                      <a:endParaRPr lang="en-US"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Uses Gaussian Density Features for extracting visual interest points in image sequences.</a:t>
                      </a:r>
                      <a:endParaRPr lang="en-US"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Selective control method allows for real-time performance by dynamically adjusting processing loads.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Achieves real-time gesture recognition with 30 fps without specialized hardware.</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Performance is dependent on proper selection of control parameters and visual interest points.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02583310"/>
                  </a:ext>
                </a:extLst>
              </a:tr>
            </a:tbl>
          </a:graphicData>
        </a:graphic>
      </p:graphicFrame>
    </p:spTree>
    <p:extLst>
      <p:ext uri="{BB962C8B-B14F-4D97-AF65-F5344CB8AC3E}">
        <p14:creationId xmlns:p14="http://schemas.microsoft.com/office/powerpoint/2010/main" val="90787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662354" y="-656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0070C0"/>
                </a:solidFill>
                <a:latin typeface="Times New Roman" panose="02020603050405020304" pitchFamily="18" charset="0"/>
                <a:cs typeface="Times New Roman" panose="02020603050405020304" pitchFamily="18" charset="0"/>
              </a:rPr>
              <a:t>LITERATURE SURVEY</a:t>
            </a:r>
            <a:endParaRPr lang="en-US" sz="36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86013080"/>
              </p:ext>
            </p:extLst>
          </p:nvPr>
        </p:nvGraphicFramePr>
        <p:xfrm>
          <a:off x="662354" y="1106527"/>
          <a:ext cx="11015784" cy="5223934"/>
        </p:xfrm>
        <a:graphic>
          <a:graphicData uri="http://schemas.openxmlformats.org/drawingml/2006/table">
            <a:tbl>
              <a:tblPr firstRow="1" bandRow="1">
                <a:tableStyleId>{5C22544A-7EE6-4342-B048-85BDC9FD1C3A}</a:tableStyleId>
              </a:tblPr>
              <a:tblGrid>
                <a:gridCol w="1835964">
                  <a:extLst>
                    <a:ext uri="{9D8B030D-6E8A-4147-A177-3AD203B41FA5}">
                      <a16:colId xmlns:a16="http://schemas.microsoft.com/office/drawing/2014/main" val="3441141696"/>
                    </a:ext>
                  </a:extLst>
                </a:gridCol>
                <a:gridCol w="1835964">
                  <a:extLst>
                    <a:ext uri="{9D8B030D-6E8A-4147-A177-3AD203B41FA5}">
                      <a16:colId xmlns:a16="http://schemas.microsoft.com/office/drawing/2014/main" val="94592095"/>
                    </a:ext>
                  </a:extLst>
                </a:gridCol>
                <a:gridCol w="1321126">
                  <a:extLst>
                    <a:ext uri="{9D8B030D-6E8A-4147-A177-3AD203B41FA5}">
                      <a16:colId xmlns:a16="http://schemas.microsoft.com/office/drawing/2014/main" val="4255913108"/>
                    </a:ext>
                  </a:extLst>
                </a:gridCol>
                <a:gridCol w="2637692">
                  <a:extLst>
                    <a:ext uri="{9D8B030D-6E8A-4147-A177-3AD203B41FA5}">
                      <a16:colId xmlns:a16="http://schemas.microsoft.com/office/drawing/2014/main" val="2771961397"/>
                    </a:ext>
                  </a:extLst>
                </a:gridCol>
                <a:gridCol w="1549074">
                  <a:extLst>
                    <a:ext uri="{9D8B030D-6E8A-4147-A177-3AD203B41FA5}">
                      <a16:colId xmlns:a16="http://schemas.microsoft.com/office/drawing/2014/main" val="519819461"/>
                    </a:ext>
                  </a:extLst>
                </a:gridCol>
                <a:gridCol w="1835964">
                  <a:extLst>
                    <a:ext uri="{9D8B030D-6E8A-4147-A177-3AD203B41FA5}">
                      <a16:colId xmlns:a16="http://schemas.microsoft.com/office/drawing/2014/main" val="1170069682"/>
                    </a:ext>
                  </a:extLst>
                </a:gridCol>
              </a:tblGrid>
              <a:tr h="831080">
                <a:tc>
                  <a:txBody>
                    <a:bodyPr/>
                    <a:lstStyle/>
                    <a:p>
                      <a:pPr algn="ctr"/>
                      <a:r>
                        <a:rPr lang="en-US" sz="1800" b="1" kern="1200" dirty="0" smtClean="0">
                          <a:solidFill>
                            <a:schemeClr val="lt1"/>
                          </a:solidFill>
                          <a:latin typeface="+mn-lt"/>
                          <a:ea typeface="+mn-ea"/>
                          <a:cs typeface="+mn-cs"/>
                        </a:rPr>
                        <a:t>Name</a:t>
                      </a:r>
                      <a:r>
                        <a:rPr lang="en-US" dirty="0" smtClean="0"/>
                        <a:t> of paper</a:t>
                      </a:r>
                      <a:endParaRPr lang="en-US" dirty="0"/>
                    </a:p>
                  </a:txBody>
                  <a:tcPr/>
                </a:tc>
                <a:tc>
                  <a:txBody>
                    <a:bodyPr/>
                    <a:lstStyle/>
                    <a:p>
                      <a:pPr algn="ctr"/>
                      <a:r>
                        <a:rPr lang="en-US" dirty="0" smtClean="0"/>
                        <a:t>Authors</a:t>
                      </a:r>
                      <a:endParaRPr lang="en-US" dirty="0"/>
                    </a:p>
                  </a:txBody>
                  <a:tcPr/>
                </a:tc>
                <a:tc>
                  <a:txBody>
                    <a:bodyPr/>
                    <a:lstStyle/>
                    <a:p>
                      <a:pPr algn="ctr"/>
                      <a:r>
                        <a:rPr lang="en-US" dirty="0" smtClean="0"/>
                        <a:t>Date Of Publication</a:t>
                      </a:r>
                      <a:endParaRPr lang="en-US" dirty="0"/>
                    </a:p>
                  </a:txBody>
                  <a:tcPr/>
                </a:tc>
                <a:tc>
                  <a:txBody>
                    <a:bodyPr/>
                    <a:lstStyle/>
                    <a:p>
                      <a:pPr algn="ctr"/>
                      <a:r>
                        <a:rPr lang="en-US" dirty="0" smtClean="0"/>
                        <a:t>Working</a:t>
                      </a:r>
                      <a:endParaRPr lang="en-US" dirty="0"/>
                    </a:p>
                  </a:txBody>
                  <a:tcPr/>
                </a:tc>
                <a:tc>
                  <a:txBody>
                    <a:bodyPr/>
                    <a:lstStyle/>
                    <a:p>
                      <a:pPr algn="ctr"/>
                      <a:r>
                        <a:rPr lang="en-US" dirty="0" smtClean="0"/>
                        <a:t>Merits</a:t>
                      </a:r>
                      <a:endParaRPr lang="en-US" dirty="0"/>
                    </a:p>
                  </a:txBody>
                  <a:tcPr/>
                </a:tc>
                <a:tc>
                  <a:txBody>
                    <a:bodyPr/>
                    <a:lstStyle/>
                    <a:p>
                      <a:pPr algn="ctr"/>
                      <a:r>
                        <a:rPr lang="en-US" dirty="0" smtClean="0"/>
                        <a:t>Demerits</a:t>
                      </a:r>
                      <a:endParaRPr lang="en-US" dirty="0"/>
                    </a:p>
                  </a:txBody>
                  <a:tcPr/>
                </a:tc>
                <a:extLst>
                  <a:ext uri="{0D108BD9-81ED-4DB2-BD59-A6C34878D82A}">
                    <a16:rowId xmlns:a16="http://schemas.microsoft.com/office/drawing/2014/main" val="1618021353"/>
                  </a:ext>
                </a:extLst>
              </a:tr>
              <a:tr h="4392854">
                <a:tc>
                  <a:txBody>
                    <a:bodyPr/>
                    <a:lstStyle/>
                    <a:p>
                      <a:pPr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Design of Control System Based on Hand Gesture Recognition</a:t>
                      </a:r>
                      <a:b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Shining Song,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Dongsong</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Yan,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Yongjun</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Xie</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a:r>
                      <a:b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2018</a:t>
                      </a:r>
                      <a:endParaRPr lang="en-US"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Proposes a system using hand gesture recognition for controlling mouse movements and simulating a left-click.</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Simple and low-cost system using only a USB camera for hand gesture recognition.</a:t>
                      </a:r>
                      <a:endParaRPr lang="en-US"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Achieves over 80% accuracy in single background environments.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Lower recognition rates in complex backgrounds due to interference from moving objects.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02583310"/>
                  </a:ext>
                </a:extLst>
              </a:tr>
            </a:tbl>
          </a:graphicData>
        </a:graphic>
      </p:graphicFrame>
    </p:spTree>
    <p:extLst>
      <p:ext uri="{BB962C8B-B14F-4D97-AF65-F5344CB8AC3E}">
        <p14:creationId xmlns:p14="http://schemas.microsoft.com/office/powerpoint/2010/main" val="1770882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662354" y="-656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0070C0"/>
                </a:solidFill>
                <a:latin typeface="Times New Roman" panose="02020603050405020304" pitchFamily="18" charset="0"/>
                <a:cs typeface="Times New Roman" panose="02020603050405020304" pitchFamily="18" charset="0"/>
              </a:rPr>
              <a:t>LITERATURE SURVEY</a:t>
            </a:r>
            <a:endParaRPr lang="en-US" sz="36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4700251"/>
              </p:ext>
            </p:extLst>
          </p:nvPr>
        </p:nvGraphicFramePr>
        <p:xfrm>
          <a:off x="662354" y="1106527"/>
          <a:ext cx="11015784" cy="5223934"/>
        </p:xfrm>
        <a:graphic>
          <a:graphicData uri="http://schemas.openxmlformats.org/drawingml/2006/table">
            <a:tbl>
              <a:tblPr firstRow="1" bandRow="1">
                <a:tableStyleId>{5C22544A-7EE6-4342-B048-85BDC9FD1C3A}</a:tableStyleId>
              </a:tblPr>
              <a:tblGrid>
                <a:gridCol w="1835964">
                  <a:extLst>
                    <a:ext uri="{9D8B030D-6E8A-4147-A177-3AD203B41FA5}">
                      <a16:colId xmlns:a16="http://schemas.microsoft.com/office/drawing/2014/main" val="3441141696"/>
                    </a:ext>
                  </a:extLst>
                </a:gridCol>
                <a:gridCol w="1835964">
                  <a:extLst>
                    <a:ext uri="{9D8B030D-6E8A-4147-A177-3AD203B41FA5}">
                      <a16:colId xmlns:a16="http://schemas.microsoft.com/office/drawing/2014/main" val="94592095"/>
                    </a:ext>
                  </a:extLst>
                </a:gridCol>
                <a:gridCol w="1321126">
                  <a:extLst>
                    <a:ext uri="{9D8B030D-6E8A-4147-A177-3AD203B41FA5}">
                      <a16:colId xmlns:a16="http://schemas.microsoft.com/office/drawing/2014/main" val="4255913108"/>
                    </a:ext>
                  </a:extLst>
                </a:gridCol>
                <a:gridCol w="2637692">
                  <a:extLst>
                    <a:ext uri="{9D8B030D-6E8A-4147-A177-3AD203B41FA5}">
                      <a16:colId xmlns:a16="http://schemas.microsoft.com/office/drawing/2014/main" val="2771961397"/>
                    </a:ext>
                  </a:extLst>
                </a:gridCol>
                <a:gridCol w="1549074">
                  <a:extLst>
                    <a:ext uri="{9D8B030D-6E8A-4147-A177-3AD203B41FA5}">
                      <a16:colId xmlns:a16="http://schemas.microsoft.com/office/drawing/2014/main" val="519819461"/>
                    </a:ext>
                  </a:extLst>
                </a:gridCol>
                <a:gridCol w="1835964">
                  <a:extLst>
                    <a:ext uri="{9D8B030D-6E8A-4147-A177-3AD203B41FA5}">
                      <a16:colId xmlns:a16="http://schemas.microsoft.com/office/drawing/2014/main" val="1170069682"/>
                    </a:ext>
                  </a:extLst>
                </a:gridCol>
              </a:tblGrid>
              <a:tr h="831080">
                <a:tc>
                  <a:txBody>
                    <a:bodyPr/>
                    <a:lstStyle/>
                    <a:p>
                      <a:pPr algn="ctr"/>
                      <a:r>
                        <a:rPr lang="en-US" dirty="0" smtClean="0">
                          <a:latin typeface="Times New Roman" panose="02020603050405020304" pitchFamily="18" charset="0"/>
                          <a:cs typeface="Times New Roman" panose="02020603050405020304" pitchFamily="18" charset="0"/>
                        </a:rPr>
                        <a:t>Name of paper</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Date Of Publication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Working</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Merits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Demerits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8021353"/>
                  </a:ext>
                </a:extLst>
              </a:tr>
              <a:tr h="4392854">
                <a:tc>
                  <a:txBody>
                    <a:bodyPr/>
                    <a:lstStyle/>
                    <a:p>
                      <a:pPr algn="just"/>
                      <a:r>
                        <a:rPr lang="en-IN" sz="1800" i="0" kern="1200" dirty="0" smtClean="0">
                          <a:solidFill>
                            <a:schemeClr val="dk1"/>
                          </a:solidFill>
                          <a:effectLst/>
                          <a:latin typeface="Times New Roman" panose="02020603050405020304" pitchFamily="18" charset="0"/>
                          <a:ea typeface="+mn-ea"/>
                          <a:cs typeface="Times New Roman" panose="02020603050405020304" pitchFamily="18" charset="0"/>
                        </a:rPr>
                        <a:t>Video Subtitle Location and Recognition Based on Edge Features</a:t>
                      </a:r>
                      <a:endParaRPr lang="en-US" sz="180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College of Computer and Cyber Security, Communication University of China</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2019 (6th International Conference on Dependable Systems and Their Applications)</a:t>
                      </a:r>
                      <a:endParaRPr lang="en-US"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Uses edge detection (Sobel operator) to locate subtitles in videos.</a:t>
                      </a:r>
                      <a:endParaRPr lang="en-US"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Applies median filtering to reduce noise in the subtitle extraction process.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Efficient subtitle location using edge features.</a:t>
                      </a:r>
                      <a:endParaRPr lang="en-US"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Effective noise reduction through median filtering.</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Limited performance in complex or dynamic backgrounds.</a:t>
                      </a:r>
                      <a:endParaRPr lang="en-US" sz="18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lgn="just"/>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The approach may not work well in highly noisy or cluttered video frames.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02583310"/>
                  </a:ext>
                </a:extLst>
              </a:tr>
            </a:tbl>
          </a:graphicData>
        </a:graphic>
      </p:graphicFrame>
    </p:spTree>
    <p:extLst>
      <p:ext uri="{BB962C8B-B14F-4D97-AF65-F5344CB8AC3E}">
        <p14:creationId xmlns:p14="http://schemas.microsoft.com/office/powerpoint/2010/main" val="346808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662354" y="-656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0070C0"/>
                </a:solidFill>
                <a:latin typeface="Times New Roman" panose="02020603050405020304" pitchFamily="18" charset="0"/>
                <a:cs typeface="Times New Roman" panose="02020603050405020304" pitchFamily="18" charset="0"/>
              </a:rPr>
              <a:t>LITERATURE SURVEY</a:t>
            </a:r>
            <a:endParaRPr lang="en-US" sz="36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07444651"/>
              </p:ext>
            </p:extLst>
          </p:nvPr>
        </p:nvGraphicFramePr>
        <p:xfrm>
          <a:off x="662354" y="1106527"/>
          <a:ext cx="11015784" cy="5223934"/>
        </p:xfrm>
        <a:graphic>
          <a:graphicData uri="http://schemas.openxmlformats.org/drawingml/2006/table">
            <a:tbl>
              <a:tblPr firstRow="1" bandRow="1">
                <a:tableStyleId>{5C22544A-7EE6-4342-B048-85BDC9FD1C3A}</a:tableStyleId>
              </a:tblPr>
              <a:tblGrid>
                <a:gridCol w="1835964">
                  <a:extLst>
                    <a:ext uri="{9D8B030D-6E8A-4147-A177-3AD203B41FA5}">
                      <a16:colId xmlns:a16="http://schemas.microsoft.com/office/drawing/2014/main" val="3441141696"/>
                    </a:ext>
                  </a:extLst>
                </a:gridCol>
                <a:gridCol w="1835964">
                  <a:extLst>
                    <a:ext uri="{9D8B030D-6E8A-4147-A177-3AD203B41FA5}">
                      <a16:colId xmlns:a16="http://schemas.microsoft.com/office/drawing/2014/main" val="94592095"/>
                    </a:ext>
                  </a:extLst>
                </a:gridCol>
                <a:gridCol w="1321126">
                  <a:extLst>
                    <a:ext uri="{9D8B030D-6E8A-4147-A177-3AD203B41FA5}">
                      <a16:colId xmlns:a16="http://schemas.microsoft.com/office/drawing/2014/main" val="4255913108"/>
                    </a:ext>
                  </a:extLst>
                </a:gridCol>
                <a:gridCol w="2637692">
                  <a:extLst>
                    <a:ext uri="{9D8B030D-6E8A-4147-A177-3AD203B41FA5}">
                      <a16:colId xmlns:a16="http://schemas.microsoft.com/office/drawing/2014/main" val="2771961397"/>
                    </a:ext>
                  </a:extLst>
                </a:gridCol>
                <a:gridCol w="1549074">
                  <a:extLst>
                    <a:ext uri="{9D8B030D-6E8A-4147-A177-3AD203B41FA5}">
                      <a16:colId xmlns:a16="http://schemas.microsoft.com/office/drawing/2014/main" val="519819461"/>
                    </a:ext>
                  </a:extLst>
                </a:gridCol>
                <a:gridCol w="1835964">
                  <a:extLst>
                    <a:ext uri="{9D8B030D-6E8A-4147-A177-3AD203B41FA5}">
                      <a16:colId xmlns:a16="http://schemas.microsoft.com/office/drawing/2014/main" val="1170069682"/>
                    </a:ext>
                  </a:extLst>
                </a:gridCol>
              </a:tblGrid>
              <a:tr h="831080">
                <a:tc>
                  <a:txBody>
                    <a:bodyPr/>
                    <a:lstStyle/>
                    <a:p>
                      <a:pPr algn="ctr"/>
                      <a:r>
                        <a:rPr lang="en-US" dirty="0" smtClean="0"/>
                        <a:t>Name of paper</a:t>
                      </a:r>
                      <a:endParaRPr lang="en-US" dirty="0"/>
                    </a:p>
                  </a:txBody>
                  <a:tcPr/>
                </a:tc>
                <a:tc>
                  <a:txBody>
                    <a:bodyPr/>
                    <a:lstStyle/>
                    <a:p>
                      <a:pPr algn="ctr"/>
                      <a:r>
                        <a:rPr lang="en-US" dirty="0" smtClean="0"/>
                        <a:t>Authors</a:t>
                      </a:r>
                      <a:endParaRPr lang="en-US" dirty="0"/>
                    </a:p>
                  </a:txBody>
                  <a:tcPr/>
                </a:tc>
                <a:tc>
                  <a:txBody>
                    <a:bodyPr/>
                    <a:lstStyle/>
                    <a:p>
                      <a:pPr algn="ctr"/>
                      <a:r>
                        <a:rPr lang="en-US" dirty="0" smtClean="0"/>
                        <a:t>Date Of Publication</a:t>
                      </a:r>
                      <a:endParaRPr lang="en-US" dirty="0"/>
                    </a:p>
                  </a:txBody>
                  <a:tcPr/>
                </a:tc>
                <a:tc>
                  <a:txBody>
                    <a:bodyPr/>
                    <a:lstStyle/>
                    <a:p>
                      <a:pPr algn="ctr"/>
                      <a:r>
                        <a:rPr lang="en-US" dirty="0" smtClean="0"/>
                        <a:t>Working</a:t>
                      </a:r>
                      <a:endParaRPr lang="en-US" dirty="0"/>
                    </a:p>
                  </a:txBody>
                  <a:tcPr/>
                </a:tc>
                <a:tc>
                  <a:txBody>
                    <a:bodyPr/>
                    <a:lstStyle/>
                    <a:p>
                      <a:pPr algn="ctr"/>
                      <a:r>
                        <a:rPr lang="en-US" dirty="0" smtClean="0"/>
                        <a:t>Merits</a:t>
                      </a:r>
                      <a:endParaRPr lang="en-US" dirty="0"/>
                    </a:p>
                  </a:txBody>
                  <a:tcPr/>
                </a:tc>
                <a:tc>
                  <a:txBody>
                    <a:bodyPr/>
                    <a:lstStyle/>
                    <a:p>
                      <a:pPr algn="ctr"/>
                      <a:r>
                        <a:rPr lang="en-US" dirty="0" smtClean="0"/>
                        <a:t>Demerits</a:t>
                      </a:r>
                      <a:endParaRPr lang="en-US" dirty="0"/>
                    </a:p>
                  </a:txBody>
                  <a:tcPr/>
                </a:tc>
                <a:extLst>
                  <a:ext uri="{0D108BD9-81ED-4DB2-BD59-A6C34878D82A}">
                    <a16:rowId xmlns:a16="http://schemas.microsoft.com/office/drawing/2014/main" val="1618021353"/>
                  </a:ext>
                </a:extLst>
              </a:tr>
              <a:tr h="4392854">
                <a:tc>
                  <a:txBody>
                    <a:bodyPr/>
                    <a:lstStyle/>
                    <a:p>
                      <a:pPr algn="just"/>
                      <a:r>
                        <a:rPr lang="en-US" dirty="0" smtClean="0">
                          <a:latin typeface="Times New Roman" panose="02020603050405020304" pitchFamily="18" charset="0"/>
                          <a:cs typeface="Times New Roman" panose="02020603050405020304" pitchFamily="18" charset="0"/>
                        </a:rPr>
                        <a:t>A Comparative Analysis of Real-Time Open-Source Speech Recognition Tools for Social Robots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O. </a:t>
                      </a:r>
                      <a:r>
                        <a:rPr lang="en-US" dirty="0" err="1" smtClean="0">
                          <a:latin typeface="Times New Roman" panose="02020603050405020304" pitchFamily="18" charset="0"/>
                          <a:cs typeface="Times New Roman" panose="02020603050405020304" pitchFamily="18" charset="0"/>
                        </a:rPr>
                        <a:t>Mubin</a:t>
                      </a:r>
                      <a:r>
                        <a:rPr lang="en-US" dirty="0" smtClean="0">
                          <a:latin typeface="Times New Roman" panose="02020603050405020304" pitchFamily="18" charset="0"/>
                          <a:cs typeface="Times New Roman" panose="02020603050405020304" pitchFamily="18" charset="0"/>
                        </a:rPr>
                        <a:t>, J. Henderson, C. </a:t>
                      </a:r>
                      <a:r>
                        <a:rPr lang="en-US" dirty="0" err="1" smtClean="0">
                          <a:latin typeface="Times New Roman" panose="02020603050405020304" pitchFamily="18" charset="0"/>
                          <a:cs typeface="Times New Roman" panose="02020603050405020304" pitchFamily="18" charset="0"/>
                        </a:rPr>
                        <a:t>Bartneck</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2020, </a:t>
                      </a:r>
                      <a:r>
                        <a:rPr lang="en-US" dirty="0" err="1" smtClean="0">
                          <a:latin typeface="Times New Roman" panose="02020603050405020304" pitchFamily="18" charset="0"/>
                          <a:cs typeface="Times New Roman" panose="02020603050405020304" pitchFamily="18" charset="0"/>
                        </a:rPr>
                        <a:t>SpringerLink</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lgn="just"/>
                      <a:r>
                        <a:rPr lang="en-US" dirty="0" smtClean="0">
                          <a:latin typeface="Times New Roman" panose="02020603050405020304" pitchFamily="18" charset="0"/>
                          <a:cs typeface="Times New Roman" panose="02020603050405020304" pitchFamily="18" charset="0"/>
                        </a:rPr>
                        <a:t>This paper compares multiple real-time open-source speech recognition systems, including </a:t>
                      </a:r>
                      <a:r>
                        <a:rPr lang="en-US" b="1" dirty="0" err="1" smtClean="0">
                          <a:latin typeface="Times New Roman" panose="02020603050405020304" pitchFamily="18" charset="0"/>
                          <a:cs typeface="Times New Roman" panose="02020603050405020304" pitchFamily="18" charset="0"/>
                        </a:rPr>
                        <a:t>Vosk</a:t>
                      </a:r>
                      <a:r>
                        <a:rPr lang="en-US" dirty="0" smtClean="0">
                          <a:latin typeface="Times New Roman" panose="02020603050405020304" pitchFamily="18" charset="0"/>
                          <a:cs typeface="Times New Roman" panose="02020603050405020304" pitchFamily="18" charset="0"/>
                        </a:rPr>
                        <a:t>, focusing on their implementation in social robots. </a:t>
                      </a:r>
                      <a:r>
                        <a:rPr lang="en-US" dirty="0" err="1" smtClean="0">
                          <a:latin typeface="Times New Roman" panose="02020603050405020304" pitchFamily="18" charset="0"/>
                          <a:cs typeface="Times New Roman" panose="02020603050405020304" pitchFamily="18" charset="0"/>
                        </a:rPr>
                        <a:t>Vosk's</a:t>
                      </a:r>
                      <a:r>
                        <a:rPr lang="en-US" dirty="0" smtClean="0">
                          <a:latin typeface="Times New Roman" panose="02020603050405020304" pitchFamily="18" charset="0"/>
                          <a:cs typeface="Times New Roman" panose="02020603050405020304" pitchFamily="18" charset="0"/>
                        </a:rPr>
                        <a:t> ability to function offline and its support for multiple languages makes it suitable for interactive applications, especially in environments with unstable internet connections.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lgn="just"/>
                      <a:r>
                        <a:rPr lang="en-US" dirty="0" smtClean="0">
                          <a:latin typeface="Times New Roman" panose="02020603050405020304" pitchFamily="18" charset="0"/>
                          <a:cs typeface="Times New Roman" panose="02020603050405020304" pitchFamily="18" charset="0"/>
                        </a:rPr>
                        <a:t>Offline functionality, lightweight, supports multiple languages.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Accuracy decreases in noisy environments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02583310"/>
                  </a:ext>
                </a:extLst>
              </a:tr>
            </a:tbl>
          </a:graphicData>
        </a:graphic>
      </p:graphicFrame>
    </p:spTree>
    <p:extLst>
      <p:ext uri="{BB962C8B-B14F-4D97-AF65-F5344CB8AC3E}">
        <p14:creationId xmlns:p14="http://schemas.microsoft.com/office/powerpoint/2010/main" val="337461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662354" y="-656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0070C0"/>
                </a:solidFill>
                <a:latin typeface="Times New Roman" panose="02020603050405020304" pitchFamily="18" charset="0"/>
                <a:cs typeface="Times New Roman" panose="02020603050405020304" pitchFamily="18" charset="0"/>
              </a:rPr>
              <a:t>LITERATURE SURVEY</a:t>
            </a:r>
            <a:endParaRPr lang="en-US" sz="3600" b="1" dirty="0">
              <a:solidFill>
                <a:srgbClr val="0070C0"/>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87026408"/>
              </p:ext>
            </p:extLst>
          </p:nvPr>
        </p:nvGraphicFramePr>
        <p:xfrm>
          <a:off x="662354" y="1106527"/>
          <a:ext cx="11015784" cy="5223934"/>
        </p:xfrm>
        <a:graphic>
          <a:graphicData uri="http://schemas.openxmlformats.org/drawingml/2006/table">
            <a:tbl>
              <a:tblPr firstRow="1" bandRow="1">
                <a:tableStyleId>{5C22544A-7EE6-4342-B048-85BDC9FD1C3A}</a:tableStyleId>
              </a:tblPr>
              <a:tblGrid>
                <a:gridCol w="1835964">
                  <a:extLst>
                    <a:ext uri="{9D8B030D-6E8A-4147-A177-3AD203B41FA5}">
                      <a16:colId xmlns:a16="http://schemas.microsoft.com/office/drawing/2014/main" val="3441141696"/>
                    </a:ext>
                  </a:extLst>
                </a:gridCol>
                <a:gridCol w="1835964">
                  <a:extLst>
                    <a:ext uri="{9D8B030D-6E8A-4147-A177-3AD203B41FA5}">
                      <a16:colId xmlns:a16="http://schemas.microsoft.com/office/drawing/2014/main" val="94592095"/>
                    </a:ext>
                  </a:extLst>
                </a:gridCol>
                <a:gridCol w="1321126">
                  <a:extLst>
                    <a:ext uri="{9D8B030D-6E8A-4147-A177-3AD203B41FA5}">
                      <a16:colId xmlns:a16="http://schemas.microsoft.com/office/drawing/2014/main" val="4255913108"/>
                    </a:ext>
                  </a:extLst>
                </a:gridCol>
                <a:gridCol w="2637692">
                  <a:extLst>
                    <a:ext uri="{9D8B030D-6E8A-4147-A177-3AD203B41FA5}">
                      <a16:colId xmlns:a16="http://schemas.microsoft.com/office/drawing/2014/main" val="2771961397"/>
                    </a:ext>
                  </a:extLst>
                </a:gridCol>
                <a:gridCol w="1549074">
                  <a:extLst>
                    <a:ext uri="{9D8B030D-6E8A-4147-A177-3AD203B41FA5}">
                      <a16:colId xmlns:a16="http://schemas.microsoft.com/office/drawing/2014/main" val="519819461"/>
                    </a:ext>
                  </a:extLst>
                </a:gridCol>
                <a:gridCol w="1835964">
                  <a:extLst>
                    <a:ext uri="{9D8B030D-6E8A-4147-A177-3AD203B41FA5}">
                      <a16:colId xmlns:a16="http://schemas.microsoft.com/office/drawing/2014/main" val="1170069682"/>
                    </a:ext>
                  </a:extLst>
                </a:gridCol>
              </a:tblGrid>
              <a:tr h="831080">
                <a:tc>
                  <a:txBody>
                    <a:bodyPr/>
                    <a:lstStyle/>
                    <a:p>
                      <a:pPr algn="ctr"/>
                      <a:r>
                        <a:rPr lang="en-US" dirty="0" smtClean="0"/>
                        <a:t>Name of paper</a:t>
                      </a:r>
                      <a:endParaRPr lang="en-US" dirty="0"/>
                    </a:p>
                  </a:txBody>
                  <a:tcPr/>
                </a:tc>
                <a:tc>
                  <a:txBody>
                    <a:bodyPr/>
                    <a:lstStyle/>
                    <a:p>
                      <a:pPr algn="ctr"/>
                      <a:r>
                        <a:rPr lang="en-US" dirty="0" smtClean="0"/>
                        <a:t>Authors</a:t>
                      </a:r>
                      <a:endParaRPr lang="en-US" dirty="0"/>
                    </a:p>
                  </a:txBody>
                  <a:tcPr/>
                </a:tc>
                <a:tc>
                  <a:txBody>
                    <a:bodyPr/>
                    <a:lstStyle/>
                    <a:p>
                      <a:pPr algn="ctr"/>
                      <a:r>
                        <a:rPr lang="en-US" dirty="0" smtClean="0"/>
                        <a:t>Date Of Publication</a:t>
                      </a:r>
                      <a:endParaRPr lang="en-US" dirty="0"/>
                    </a:p>
                  </a:txBody>
                  <a:tcPr/>
                </a:tc>
                <a:tc>
                  <a:txBody>
                    <a:bodyPr/>
                    <a:lstStyle/>
                    <a:p>
                      <a:pPr algn="ctr"/>
                      <a:r>
                        <a:rPr lang="en-US" dirty="0" smtClean="0"/>
                        <a:t>Working</a:t>
                      </a:r>
                      <a:endParaRPr lang="en-US" dirty="0"/>
                    </a:p>
                  </a:txBody>
                  <a:tcPr/>
                </a:tc>
                <a:tc>
                  <a:txBody>
                    <a:bodyPr/>
                    <a:lstStyle/>
                    <a:p>
                      <a:pPr algn="ctr"/>
                      <a:r>
                        <a:rPr lang="en-US" dirty="0" smtClean="0"/>
                        <a:t>Merits</a:t>
                      </a:r>
                      <a:endParaRPr lang="en-US" dirty="0"/>
                    </a:p>
                  </a:txBody>
                  <a:tcPr/>
                </a:tc>
                <a:tc>
                  <a:txBody>
                    <a:bodyPr/>
                    <a:lstStyle/>
                    <a:p>
                      <a:pPr algn="ctr"/>
                      <a:r>
                        <a:rPr lang="en-US" dirty="0" smtClean="0"/>
                        <a:t>Demerits</a:t>
                      </a:r>
                      <a:endParaRPr lang="en-US" dirty="0"/>
                    </a:p>
                  </a:txBody>
                  <a:tcPr/>
                </a:tc>
                <a:extLst>
                  <a:ext uri="{0D108BD9-81ED-4DB2-BD59-A6C34878D82A}">
                    <a16:rowId xmlns:a16="http://schemas.microsoft.com/office/drawing/2014/main" val="1618021353"/>
                  </a:ext>
                </a:extLst>
              </a:tr>
              <a:tr h="4392854">
                <a:tc>
                  <a:txBody>
                    <a:bodyPr/>
                    <a:lstStyle/>
                    <a:p>
                      <a:pPr algn="just"/>
                      <a:r>
                        <a:rPr lang="en-US" dirty="0" smtClean="0">
                          <a:latin typeface="Times New Roman" panose="02020603050405020304" pitchFamily="18" charset="0"/>
                          <a:cs typeface="Times New Roman" panose="02020603050405020304" pitchFamily="18" charset="0"/>
                        </a:rPr>
                        <a:t>Automated Digital Presentation Control using Hand Gesture Technique</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dirty="0" err="1" smtClean="0">
                          <a:latin typeface="Times New Roman" panose="02020603050405020304" pitchFamily="18" charset="0"/>
                          <a:cs typeface="Times New Roman" panose="02020603050405020304" pitchFamily="18" charset="0"/>
                        </a:rPr>
                        <a:t>Salonee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Powar</a:t>
                      </a:r>
                      <a:r>
                        <a:rPr lang="en-US" dirty="0" smtClean="0">
                          <a:latin typeface="Times New Roman" panose="02020603050405020304" pitchFamily="18" charset="0"/>
                          <a:cs typeface="Times New Roman" panose="02020603050405020304" pitchFamily="18" charset="0"/>
                        </a:rPr>
                        <a:t>, Shweta </a:t>
                      </a:r>
                      <a:r>
                        <a:rPr lang="en-US" dirty="0" err="1" smtClean="0">
                          <a:latin typeface="Times New Roman" panose="02020603050405020304" pitchFamily="18" charset="0"/>
                          <a:cs typeface="Times New Roman" panose="02020603050405020304" pitchFamily="18" charset="0"/>
                        </a:rPr>
                        <a:t>Kadam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Sonali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Malage</a:t>
                      </a:r>
                      <a:r>
                        <a:rPr lang="en-US" dirty="0" smtClean="0">
                          <a:latin typeface="Times New Roman" panose="02020603050405020304" pitchFamily="18" charset="0"/>
                          <a:cs typeface="Times New Roman" panose="02020603050405020304" pitchFamily="18" charset="0"/>
                        </a:rPr>
                        <a:t>, Priyanka </a:t>
                      </a:r>
                      <a:r>
                        <a:rPr lang="en-US" dirty="0" err="1" smtClean="0">
                          <a:latin typeface="Times New Roman" panose="02020603050405020304" pitchFamily="18" charset="0"/>
                          <a:cs typeface="Times New Roman" panose="02020603050405020304" pitchFamily="18" charset="0"/>
                        </a:rPr>
                        <a:t>Shingane</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2022</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lgn="just"/>
                      <a:r>
                        <a:rPr lang="en-US" dirty="0" smtClean="0">
                          <a:latin typeface="Times New Roman" panose="02020603050405020304" pitchFamily="18" charset="0"/>
                          <a:cs typeface="Times New Roman" panose="02020603050405020304" pitchFamily="18" charset="0"/>
                        </a:rPr>
                        <a:t>The paper presents a system that uses AI-based hand gesture recognition to control digital presentations. The system allows users to navigate presentation slides through simple hand gestures without relying on external devices like remotes or keyboards uses tools like </a:t>
                      </a:r>
                      <a:r>
                        <a:rPr lang="en-US" dirty="0" err="1" smtClean="0">
                          <a:latin typeface="Times New Roman" panose="02020603050405020304" pitchFamily="18" charset="0"/>
                          <a:cs typeface="Times New Roman" panose="02020603050405020304" pitchFamily="18" charset="0"/>
                        </a:rPr>
                        <a:t>OpenCV</a:t>
                      </a:r>
                      <a:r>
                        <a:rPr lang="en-US" dirty="0" smtClean="0">
                          <a:latin typeface="Times New Roman" panose="02020603050405020304" pitchFamily="18" charset="0"/>
                          <a:cs typeface="Times New Roman" panose="02020603050405020304" pitchFamily="18" charset="0"/>
                        </a:rPr>
                        <a:t> and </a:t>
                      </a:r>
                      <a:r>
                        <a:rPr lang="en-US" dirty="0" err="1" smtClean="0">
                          <a:latin typeface="Times New Roman" panose="02020603050405020304" pitchFamily="18" charset="0"/>
                          <a:cs typeface="Times New Roman" panose="02020603050405020304" pitchFamily="18" charset="0"/>
                        </a:rPr>
                        <a:t>MediaPipe</a:t>
                      </a:r>
                      <a:r>
                        <a:rPr lang="en-US" dirty="0" smtClean="0">
                          <a:latin typeface="Times New Roman" panose="02020603050405020304" pitchFamily="18" charset="0"/>
                          <a:cs typeface="Times New Roman" panose="02020603050405020304" pitchFamily="18" charset="0"/>
                        </a:rPr>
                        <a:t>, enabling forward and backward slide navigation.</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lvl="0" algn="just"/>
                      <a:r>
                        <a:rPr lang="en-US" dirty="0" smtClean="0">
                          <a:latin typeface="Times New Roman" panose="02020603050405020304" pitchFamily="18" charset="0"/>
                          <a:cs typeface="Times New Roman" panose="02020603050405020304" pitchFamily="18" charset="0"/>
                        </a:rPr>
                        <a:t>No Extra Devices.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The system's accuracy may decrease in poor lighting or cluttered backgrounds.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502583310"/>
                  </a:ext>
                </a:extLst>
              </a:tr>
            </a:tbl>
          </a:graphicData>
        </a:graphic>
      </p:graphicFrame>
    </p:spTree>
    <p:extLst>
      <p:ext uri="{BB962C8B-B14F-4D97-AF65-F5344CB8AC3E}">
        <p14:creationId xmlns:p14="http://schemas.microsoft.com/office/powerpoint/2010/main" val="86558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CONCLUSION FROM LITERATURE SURVEY</a:t>
            </a:r>
            <a:endParaRPr lang="en-US" sz="3600" b="1"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5565354"/>
            <a:ext cx="12099635" cy="1228896"/>
          </a:xfrm>
          <a:prstGeom prst="rect">
            <a:avLst/>
          </a:prstGeom>
        </p:spPr>
      </p:pic>
      <p:sp>
        <p:nvSpPr>
          <p:cNvPr id="3" name="Content Placeholder 2"/>
          <p:cNvSpPr>
            <a:spLocks noGrp="1"/>
          </p:cNvSpPr>
          <p:nvPr>
            <p:ph idx="1"/>
          </p:nvPr>
        </p:nvSpPr>
        <p:spPr>
          <a:xfrm>
            <a:off x="952500" y="1764079"/>
            <a:ext cx="9844454" cy="4351338"/>
          </a:xfrm>
        </p:spPr>
        <p:txBody>
          <a:bodyPr>
            <a:normAutofit/>
          </a:bodyPr>
          <a:lstStyle/>
          <a:p>
            <a:pPr algn="just">
              <a:lnSpc>
                <a:spcPct val="150000"/>
              </a:lnSpc>
            </a:pPr>
            <a:r>
              <a:rPr lang="en-US" sz="1700" dirty="0">
                <a:latin typeface="Times New Roman" panose="02020603050405020304" pitchFamily="18" charset="0"/>
                <a:cs typeface="Times New Roman" panose="02020603050405020304" pitchFamily="18" charset="0"/>
              </a:rPr>
              <a:t>In conclusion, the review of the five research papers on hand gesture recognition systems for control applications demonstrates significant advancements in the field. These studies collectively highlight the ongoing efforts to improve human-computer interaction (HCI) by leveraging gesture-based controls in real-time. The key findings include the development of low-cost, non-invasive solutions, advancements in gesture recognition accuracy, and the application of machine learning algorithms for more efficient and dynamic control systems. From controlling digital presentations to recognizing subtitles in videos, these systems showcase the growing versatility of gesture recognition technology. However, challenges such as environmental dependencies (e.g., lighting conditions) and system limitations in handling complex gestures remain key areas for future research. These advancements lay a strong foundation for further exploration of AI-based gesture recognition, making human interaction with machines more intuitive and accessible.</a:t>
            </a:r>
          </a:p>
        </p:txBody>
      </p:sp>
    </p:spTree>
    <p:extLst>
      <p:ext uri="{BB962C8B-B14F-4D97-AF65-F5344CB8AC3E}">
        <p14:creationId xmlns:p14="http://schemas.microsoft.com/office/powerpoint/2010/main" val="145128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18930</TotalTime>
  <Words>1214</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vt:lpstr>
      <vt:lpstr>Tahoma</vt:lpstr>
      <vt:lpstr>Times New Roman</vt:lpstr>
      <vt:lpstr>Office Theme</vt:lpstr>
      <vt:lpstr>PowerPoint Presentation</vt:lpstr>
      <vt:lpstr>PowerPoint Presentation</vt:lpstr>
      <vt:lpstr>MOTIVATION</vt:lpstr>
      <vt:lpstr>LITERATURE SURVEY</vt:lpstr>
      <vt:lpstr>PowerPoint Presentation</vt:lpstr>
      <vt:lpstr>PowerPoint Presentation</vt:lpstr>
      <vt:lpstr>PowerPoint Presentation</vt:lpstr>
      <vt:lpstr>PowerPoint Presentation</vt:lpstr>
      <vt:lpstr>CONCLUSION FROM LITERATURE SURVEY</vt:lpstr>
      <vt:lpstr>OBJECTIVES</vt:lpstr>
      <vt:lpstr>PowerPoint Presentation</vt:lpstr>
      <vt:lpstr>PowerPoint Presentation</vt:lpstr>
      <vt:lpstr>Hardware Requirements: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61</cp:revision>
  <dcterms:created xsi:type="dcterms:W3CDTF">2024-07-14T12:37:34Z</dcterms:created>
  <dcterms:modified xsi:type="dcterms:W3CDTF">2024-09-29T16:01:46Z</dcterms:modified>
</cp:coreProperties>
</file>