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4" r:id="rId5"/>
    <p:sldId id="268" r:id="rId6"/>
    <p:sldId id="273" r:id="rId7"/>
    <p:sldId id="281" r:id="rId8"/>
    <p:sldId id="279" r:id="rId9"/>
    <p:sldId id="280" r:id="rId10"/>
    <p:sldId id="283" r:id="rId11"/>
    <p:sldId id="259" r:id="rId12"/>
    <p:sldId id="28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3F37"/>
    <a:srgbClr val="D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3469CC-C03E-4BEF-A925-AE59AA9DE590}"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ECCBC-6256-44F5-9A23-D5679B5092B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3469CC-C03E-4BEF-A925-AE59AA9DE590}"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ECCBC-6256-44F5-9A23-D5679B5092B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3469CC-C03E-4BEF-A925-AE59AA9DE590}"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ECCBC-6256-44F5-9A23-D5679B5092B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3469CC-C03E-4BEF-A925-AE59AA9DE590}"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ECCBC-6256-44F5-9A23-D5679B5092B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3469CC-C03E-4BEF-A925-AE59AA9DE590}"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ECCBC-6256-44F5-9A23-D5679B5092B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3469CC-C03E-4BEF-A925-AE59AA9DE590}"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ECCBC-6256-44F5-9A23-D5679B5092B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3469CC-C03E-4BEF-A925-AE59AA9DE590}"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ECCBC-6256-44F5-9A23-D5679B5092B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3469CC-C03E-4BEF-A925-AE59AA9DE590}"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ECCBC-6256-44F5-9A23-D5679B5092B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469CC-C03E-4BEF-A925-AE59AA9DE590}"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ECCBC-6256-44F5-9A23-D5679B5092B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3469CC-C03E-4BEF-A925-AE59AA9DE590}"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ECCBC-6256-44F5-9A23-D5679B5092B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3469CC-C03E-4BEF-A925-AE59AA9DE590}"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ECCBC-6256-44F5-9A23-D5679B5092B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3469CC-C03E-4BEF-A925-AE59AA9DE590}" type="datetimeFigureOut">
              <a:rPr lang="en-US" smtClean="0"/>
              <a:t>10/24/2024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ECCBC-6256-44F5-9A23-D5679B5092B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530470" y="199307"/>
            <a:ext cx="10515600" cy="53625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10000"/>
              </a:lnSpc>
            </a:pPr>
            <a:r>
              <a:rPr lang="en-US" sz="2400" b="1" dirty="0" smtClean="0">
                <a:solidFill>
                  <a:srgbClr val="0070C0"/>
                </a:solidFill>
                <a:latin typeface="Cambria" panose="02040503050406030204" pitchFamily="18" charset="0"/>
                <a:ea typeface="Cambria" panose="02040503050406030204" pitchFamily="18" charset="0"/>
              </a:rPr>
              <a:t>Guru </a:t>
            </a:r>
            <a:r>
              <a:rPr lang="en-US" sz="2400" b="1" dirty="0" err="1" smtClean="0">
                <a:solidFill>
                  <a:srgbClr val="0070C0"/>
                </a:solidFill>
                <a:latin typeface="Cambria" panose="02040503050406030204" pitchFamily="18" charset="0"/>
                <a:ea typeface="Cambria" panose="02040503050406030204" pitchFamily="18" charset="0"/>
              </a:rPr>
              <a:t>Gobind</a:t>
            </a:r>
            <a:r>
              <a:rPr lang="en-US" sz="2400" b="1" dirty="0" smtClean="0">
                <a:solidFill>
                  <a:srgbClr val="0070C0"/>
                </a:solidFill>
                <a:latin typeface="Cambria" panose="02040503050406030204" pitchFamily="18" charset="0"/>
                <a:ea typeface="Cambria" panose="02040503050406030204" pitchFamily="18" charset="0"/>
              </a:rPr>
              <a:t> Singh College of Engineering and Research Centre, Nashik.</a:t>
            </a:r>
            <a:endParaRPr sz="2400" b="1" dirty="0">
              <a:solidFill>
                <a:srgbClr val="0070C0"/>
              </a:solidFill>
              <a:latin typeface="Cambria" panose="02040503050406030204" pitchFamily="18" charset="0"/>
              <a:ea typeface="Cambria" panose="02040503050406030204" pitchFamily="18" charset="0"/>
            </a:endParaRPr>
          </a:p>
        </p:txBody>
      </p:sp>
      <p:sp>
        <p:nvSpPr>
          <p:cNvPr id="5" name="Title 1"/>
          <p:cNvSpPr txBox="1"/>
          <p:nvPr/>
        </p:nvSpPr>
        <p:spPr>
          <a:xfrm>
            <a:off x="838200" y="681037"/>
            <a:ext cx="10515600" cy="5362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accent6">
                    <a:lumMod val="50000"/>
                  </a:schemeClr>
                </a:solidFill>
                <a:latin typeface="Cambria" panose="02040503050406030204" pitchFamily="18" charset="0"/>
                <a:ea typeface="Cambria" panose="02040503050406030204" pitchFamily="18" charset="0"/>
              </a:rPr>
              <a:t>Department of Computer Engineering</a:t>
            </a:r>
          </a:p>
        </p:txBody>
      </p:sp>
      <p:sp>
        <p:nvSpPr>
          <p:cNvPr id="6" name="Title 1"/>
          <p:cNvSpPr txBox="1"/>
          <p:nvPr/>
        </p:nvSpPr>
        <p:spPr>
          <a:xfrm>
            <a:off x="956310" y="1217295"/>
            <a:ext cx="10515600" cy="5362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chemeClr val="tx2">
                    <a:lumMod val="75000"/>
                  </a:schemeClr>
                </a:solidFill>
                <a:latin typeface="Cambria" panose="02040503050406030204" pitchFamily="18" charset="0"/>
                <a:ea typeface="Cambria" panose="02040503050406030204" pitchFamily="18" charset="0"/>
              </a:rPr>
              <a:t>Academic Year 2024-25</a:t>
            </a:r>
          </a:p>
        </p:txBody>
      </p:sp>
      <p:graphicFrame>
        <p:nvGraphicFramePr>
          <p:cNvPr id="8" name="Table 7"/>
          <p:cNvGraphicFramePr>
            <a:graphicFrameLocks noGrp="1"/>
          </p:cNvGraphicFramePr>
          <p:nvPr/>
        </p:nvGraphicFramePr>
        <p:xfrm>
          <a:off x="2032000" y="3197885"/>
          <a:ext cx="8128000" cy="1879600"/>
        </p:xfrm>
        <a:graphic>
          <a:graphicData uri="http://schemas.openxmlformats.org/drawingml/2006/table">
            <a:tbl>
              <a:tblPr firstRow="1" bandRow="1">
                <a:tableStyleId>{0505E3EF-67EA-436B-97B2-0124C06EBD24}</a:tableStyleId>
              </a:tblPr>
              <a:tblGrid>
                <a:gridCol w="1339850">
                  <a:extLst>
                    <a:ext uri="{9D8B030D-6E8A-4147-A177-3AD203B41FA5}">
                      <a16:colId xmlns:a16="http://schemas.microsoft.com/office/drawing/2014/main" val="20000"/>
                    </a:ext>
                  </a:extLst>
                </a:gridCol>
                <a:gridCol w="6788150">
                  <a:extLst>
                    <a:ext uri="{9D8B030D-6E8A-4147-A177-3AD203B41FA5}">
                      <a16:colId xmlns:a16="http://schemas.microsoft.com/office/drawing/2014/main" val="20001"/>
                    </a:ext>
                  </a:extLst>
                </a:gridCol>
              </a:tblGrid>
              <a:tr h="370840">
                <a:tc>
                  <a:txBody>
                    <a:bodyPr/>
                    <a:lstStyle/>
                    <a:p>
                      <a:pPr algn="ctr"/>
                      <a:r>
                        <a:rPr lang="en-IN" sz="2000" b="1" kern="1200" dirty="0">
                          <a:solidFill>
                            <a:srgbClr val="7030A0"/>
                          </a:solidFill>
                          <a:latin typeface="Cambria" panose="02040503050406030204" pitchFamily="18" charset="0"/>
                          <a:ea typeface="Cambria" panose="02040503050406030204" pitchFamily="18" charset="0"/>
                          <a:cs typeface="+mj-cs"/>
                        </a:rPr>
                        <a:t>Roll</a:t>
                      </a:r>
                      <a:r>
                        <a:rPr lang="en-IN" dirty="0">
                          <a:solidFill>
                            <a:schemeClr val="accent1"/>
                          </a:solidFill>
                        </a:rPr>
                        <a:t> </a:t>
                      </a:r>
                      <a:r>
                        <a:rPr lang="en-IN" sz="2000" b="1" kern="1200" dirty="0">
                          <a:solidFill>
                            <a:srgbClr val="7030A0"/>
                          </a:solidFill>
                          <a:latin typeface="Cambria" panose="02040503050406030204" pitchFamily="18" charset="0"/>
                          <a:ea typeface="Cambria" panose="02040503050406030204" pitchFamily="18" charset="0"/>
                          <a:cs typeface="+mj-cs"/>
                        </a:rPr>
                        <a:t>No.</a:t>
                      </a:r>
                    </a:p>
                  </a:txBody>
                  <a:tcPr/>
                </a:tc>
                <a:tc>
                  <a:txBody>
                    <a:bodyPr/>
                    <a:lstStyle/>
                    <a:p>
                      <a:pPr algn="ctr"/>
                      <a:r>
                        <a:rPr lang="en-IN" sz="2000" b="1" kern="1200" dirty="0">
                          <a:solidFill>
                            <a:srgbClr val="7030A0"/>
                          </a:solidFill>
                          <a:latin typeface="Cambria" panose="02040503050406030204" pitchFamily="18" charset="0"/>
                          <a:ea typeface="Cambria" panose="02040503050406030204" pitchFamily="18" charset="0"/>
                          <a:cs typeface="+mj-cs"/>
                        </a:rPr>
                        <a:t>Name of Student</a:t>
                      </a:r>
                    </a:p>
                  </a:txBody>
                  <a:tcPr/>
                </a:tc>
                <a:extLst>
                  <a:ext uri="{0D108BD9-81ED-4DB2-BD59-A6C34878D82A}">
                    <a16:rowId xmlns:a16="http://schemas.microsoft.com/office/drawing/2014/main" val="10000"/>
                  </a:ext>
                </a:extLst>
              </a:tr>
              <a:tr h="370840">
                <a:tc>
                  <a:txBody>
                    <a:bodyPr/>
                    <a:lstStyle/>
                    <a:p>
                      <a:r>
                        <a:rPr lang="en-IN" dirty="0" smtClean="0"/>
                        <a:t>B- 97</a:t>
                      </a:r>
                      <a:endParaRPr lang="en-IN" dirty="0"/>
                    </a:p>
                  </a:txBody>
                  <a:tcPr/>
                </a:tc>
                <a:tc>
                  <a:txBody>
                    <a:bodyPr/>
                    <a:lstStyle/>
                    <a:p>
                      <a:r>
                        <a:rPr lang="en-IN" dirty="0" smtClean="0"/>
                        <a:t>Ayesha Shaikh</a:t>
                      </a:r>
                      <a:endParaRPr lang="en-IN" dirty="0"/>
                    </a:p>
                  </a:txBody>
                  <a:tcPr/>
                </a:tc>
                <a:extLst>
                  <a:ext uri="{0D108BD9-81ED-4DB2-BD59-A6C34878D82A}">
                    <a16:rowId xmlns:a16="http://schemas.microsoft.com/office/drawing/2014/main" val="10001"/>
                  </a:ext>
                </a:extLst>
              </a:tr>
              <a:tr h="370840">
                <a:tc>
                  <a:txBody>
                    <a:bodyPr/>
                    <a:lstStyle/>
                    <a:p>
                      <a:r>
                        <a:rPr lang="en-IN" dirty="0" smtClean="0"/>
                        <a:t>B- 86</a:t>
                      </a:r>
                      <a:endParaRPr lang="en-IN" dirty="0"/>
                    </a:p>
                  </a:txBody>
                  <a:tcPr/>
                </a:tc>
                <a:tc>
                  <a:txBody>
                    <a:bodyPr/>
                    <a:lstStyle/>
                    <a:p>
                      <a:r>
                        <a:rPr lang="en-IN" dirty="0" smtClean="0"/>
                        <a:t>Pooja Gupta</a:t>
                      </a:r>
                      <a:endParaRPr lang="en-IN" dirty="0"/>
                    </a:p>
                  </a:txBody>
                  <a:tcPr/>
                </a:tc>
                <a:extLst>
                  <a:ext uri="{0D108BD9-81ED-4DB2-BD59-A6C34878D82A}">
                    <a16:rowId xmlns:a16="http://schemas.microsoft.com/office/drawing/2014/main" val="10002"/>
                  </a:ext>
                </a:extLst>
              </a:tr>
              <a:tr h="370840">
                <a:tc>
                  <a:txBody>
                    <a:bodyPr/>
                    <a:lstStyle/>
                    <a:p>
                      <a:r>
                        <a:rPr lang="en-IN" dirty="0" smtClean="0"/>
                        <a:t>B- 98</a:t>
                      </a:r>
                      <a:endParaRPr lang="en-IN" dirty="0"/>
                    </a:p>
                  </a:txBody>
                  <a:tcPr/>
                </a:tc>
                <a:tc>
                  <a:txBody>
                    <a:bodyPr/>
                    <a:lstStyle/>
                    <a:p>
                      <a:r>
                        <a:rPr lang="en-IN" dirty="0" smtClean="0"/>
                        <a:t>Shiba Shaikh</a:t>
                      </a:r>
                      <a:endParaRPr lang="en-IN" dirty="0"/>
                    </a:p>
                  </a:txBody>
                  <a:tcPr/>
                </a:tc>
                <a:extLst>
                  <a:ext uri="{0D108BD9-81ED-4DB2-BD59-A6C34878D82A}">
                    <a16:rowId xmlns:a16="http://schemas.microsoft.com/office/drawing/2014/main" val="10003"/>
                  </a:ext>
                </a:extLst>
              </a:tr>
              <a:tr h="370840">
                <a:tc>
                  <a:txBody>
                    <a:bodyPr/>
                    <a:lstStyle/>
                    <a:p>
                      <a:r>
                        <a:rPr lang="en-IN" dirty="0" smtClean="0"/>
                        <a:t>A- 34</a:t>
                      </a:r>
                      <a:endParaRPr lang="en-IN" dirty="0"/>
                    </a:p>
                  </a:txBody>
                  <a:tcPr/>
                </a:tc>
                <a:tc>
                  <a:txBody>
                    <a:bodyPr/>
                    <a:lstStyle/>
                    <a:p>
                      <a:r>
                        <a:rPr lang="en-IN" dirty="0" smtClean="0"/>
                        <a:t>Anushka Jadhav</a:t>
                      </a:r>
                      <a:endParaRPr lang="en-IN" dirty="0"/>
                    </a:p>
                  </a:txBody>
                  <a:tcPr/>
                </a:tc>
                <a:extLst>
                  <a:ext uri="{0D108BD9-81ED-4DB2-BD59-A6C34878D82A}">
                    <a16:rowId xmlns:a16="http://schemas.microsoft.com/office/drawing/2014/main" val="10004"/>
                  </a:ext>
                </a:extLst>
              </a:tr>
            </a:tbl>
          </a:graphicData>
        </a:graphic>
      </p:graphicFrame>
      <p:sp>
        <p:nvSpPr>
          <p:cNvPr id="9" name="Title 1"/>
          <p:cNvSpPr txBox="1"/>
          <p:nvPr/>
        </p:nvSpPr>
        <p:spPr>
          <a:xfrm>
            <a:off x="2032000" y="2507098"/>
            <a:ext cx="1863090" cy="536258"/>
          </a:xfrm>
          <a:prstGeom prst="rect">
            <a:avLst/>
          </a:prstGeom>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7030A0"/>
                </a:solidFill>
                <a:latin typeface="Cambria" panose="02040503050406030204" pitchFamily="18" charset="0"/>
                <a:ea typeface="Cambria" panose="02040503050406030204" pitchFamily="18" charset="0"/>
              </a:rPr>
              <a:t>Group ID- </a:t>
            </a:r>
            <a:r>
              <a:rPr lang="en-IN" sz="2000" b="1" dirty="0">
                <a:latin typeface="Cambria" panose="02040503050406030204" pitchFamily="18" charset="0"/>
                <a:ea typeface="Cambria" panose="02040503050406030204" pitchFamily="18" charset="0"/>
              </a:rPr>
              <a:t>G8</a:t>
            </a:r>
            <a:r>
              <a:rPr lang="en-IN" sz="2000" b="1" dirty="0">
                <a:solidFill>
                  <a:srgbClr val="7030A0"/>
                </a:solidFill>
                <a:latin typeface="Cambria" panose="02040503050406030204" pitchFamily="18" charset="0"/>
                <a:ea typeface="Cambria" panose="02040503050406030204" pitchFamily="18" charset="0"/>
              </a:rPr>
              <a:t> </a:t>
            </a:r>
          </a:p>
        </p:txBody>
      </p:sp>
      <p:sp>
        <p:nvSpPr>
          <p:cNvPr id="10" name="Title 1"/>
          <p:cNvSpPr txBox="1"/>
          <p:nvPr/>
        </p:nvSpPr>
        <p:spPr>
          <a:xfrm>
            <a:off x="4103370" y="2507098"/>
            <a:ext cx="6056630" cy="536258"/>
          </a:xfrm>
          <a:prstGeom prst="rect">
            <a:avLst/>
          </a:prstGeom>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000" b="1" dirty="0">
                <a:solidFill>
                  <a:srgbClr val="7030A0"/>
                </a:solidFill>
                <a:latin typeface="Cambria" panose="02040503050406030204" pitchFamily="18" charset="0"/>
                <a:ea typeface="Cambria" panose="02040503050406030204" pitchFamily="18" charset="0"/>
              </a:rPr>
              <a:t>Guide Name : </a:t>
            </a:r>
            <a:r>
              <a:rPr lang="en-IN" sz="2000" b="1" dirty="0">
                <a:latin typeface="Cambria" panose="02040503050406030204" pitchFamily="18" charset="0"/>
                <a:ea typeface="Cambria" panose="02040503050406030204" pitchFamily="18" charset="0"/>
              </a:rPr>
              <a:t>P. K. </a:t>
            </a:r>
            <a:r>
              <a:rPr lang="en-IN" sz="2000" b="1" dirty="0" err="1" smtClean="0">
                <a:latin typeface="Cambria" panose="02040503050406030204" pitchFamily="18" charset="0"/>
                <a:ea typeface="Cambria" panose="02040503050406030204" pitchFamily="18" charset="0"/>
              </a:rPr>
              <a:t>Bachhav</a:t>
            </a:r>
            <a:endParaRPr lang="en-IN" sz="2000" b="1" dirty="0">
              <a:latin typeface="Cambria" panose="02040503050406030204" pitchFamily="18" charset="0"/>
              <a:ea typeface="Cambria" panose="02040503050406030204" pitchFamily="18" charset="0"/>
            </a:endParaRPr>
          </a:p>
        </p:txBody>
      </p:sp>
      <p:sp>
        <p:nvSpPr>
          <p:cNvPr id="11" name="Title 1"/>
          <p:cNvSpPr txBox="1"/>
          <p:nvPr/>
        </p:nvSpPr>
        <p:spPr>
          <a:xfrm>
            <a:off x="617220" y="1807424"/>
            <a:ext cx="10515600" cy="5362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400" b="1" dirty="0">
                <a:solidFill>
                  <a:srgbClr val="FF0000"/>
                </a:solidFill>
                <a:latin typeface="Cambria" panose="02040503050406030204" pitchFamily="18" charset="0"/>
                <a:ea typeface="Cambria" panose="02040503050406030204" pitchFamily="18" charset="0"/>
              </a:rPr>
              <a:t>Project </a:t>
            </a:r>
            <a:r>
              <a:rPr lang="en-IN" sz="2400" b="1" dirty="0" smtClean="0">
                <a:solidFill>
                  <a:srgbClr val="FF0000"/>
                </a:solidFill>
                <a:latin typeface="Cambria" panose="02040503050406030204" pitchFamily="18" charset="0"/>
                <a:ea typeface="Cambria" panose="02040503050406030204" pitchFamily="18" charset="0"/>
              </a:rPr>
              <a:t>Review – II.</a:t>
            </a:r>
            <a:r>
              <a:rPr lang="en-IN" sz="2400" b="1" dirty="0" smtClean="0">
                <a:solidFill>
                  <a:srgbClr val="FF0000"/>
                </a:solidFill>
                <a:latin typeface="Cambria" panose="02040503050406030204" pitchFamily="18" charset="0"/>
                <a:ea typeface="Cambria" panose="02040503050406030204" pitchFamily="18" charset="0"/>
                <a:sym typeface="+mn-ea"/>
              </a:rPr>
              <a:t>I II.II</a:t>
            </a:r>
            <a:endParaRPr lang="en-IN" sz="2400" b="1" dirty="0">
              <a:solidFill>
                <a:srgbClr val="FF0000"/>
              </a:solidFill>
              <a:latin typeface="Cambria" panose="02040503050406030204" pitchFamily="18" charset="0"/>
              <a:ea typeface="Cambria" panose="02040503050406030204" pitchFamily="18" charset="0"/>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5812082"/>
            <a:ext cx="12090400" cy="864847"/>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108" y="5740918"/>
            <a:ext cx="11857892" cy="942289"/>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54735"/>
          </a:xfrm>
        </p:spPr>
        <p:txBody>
          <a:bodyPr>
            <a:normAutofit/>
          </a:bodyPr>
          <a:lstStyle/>
          <a:p>
            <a:r>
              <a:rPr lang="en-US" sz="3600" b="1" dirty="0" smtClean="0">
                <a:solidFill>
                  <a:srgbClr val="0070C0"/>
                </a:solidFill>
                <a:latin typeface="Times New Roman" panose="02020603050405020304" pitchFamily="18" charset="0"/>
                <a:cs typeface="Times New Roman" panose="02020603050405020304" pitchFamily="18" charset="0"/>
              </a:rPr>
              <a:t>STATE DIAGRAM</a:t>
            </a:r>
            <a:endParaRPr lang="en-US" sz="3600" b="1"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11819"/>
            <a:ext cx="12099635" cy="864847"/>
          </a:xfrm>
          <a:prstGeom prst="rect">
            <a:avLst/>
          </a:prstGeom>
        </p:spPr>
      </p:pic>
      <p:pic>
        <p:nvPicPr>
          <p:cNvPr id="3" name="Picture 2"/>
          <p:cNvPicPr>
            <a:picLocks noChangeAspect="1"/>
          </p:cNvPicPr>
          <p:nvPr/>
        </p:nvPicPr>
        <p:blipFill>
          <a:blip r:embed="rId3"/>
          <a:stretch>
            <a:fillRect/>
          </a:stretch>
        </p:blipFill>
        <p:spPr>
          <a:xfrm>
            <a:off x="0" y="5565354"/>
            <a:ext cx="12099635" cy="1228896"/>
          </a:xfrm>
          <a:prstGeom prst="rect">
            <a:avLst/>
          </a:prstGeom>
        </p:spPr>
      </p:pic>
      <p:pic>
        <p:nvPicPr>
          <p:cNvPr id="7" name="Content Placeholder 6"/>
          <p:cNvPicPr>
            <a:picLocks noGrp="1" noChangeAspect="1"/>
          </p:cNvPicPr>
          <p:nvPr>
            <p:ph idx="1"/>
          </p:nvPr>
        </p:nvPicPr>
        <p:blipFill>
          <a:blip r:embed="rId4"/>
          <a:stretch>
            <a:fillRect/>
          </a:stretch>
        </p:blipFill>
        <p:spPr>
          <a:xfrm>
            <a:off x="1748155" y="745490"/>
            <a:ext cx="8139430" cy="48196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5565354"/>
            <a:ext cx="12099635" cy="1228896"/>
          </a:xfrm>
          <a:prstGeom prst="rect">
            <a:avLst/>
          </a:prstGeom>
        </p:spPr>
      </p:pic>
      <p:sp>
        <p:nvSpPr>
          <p:cNvPr id="2" name="Title 1"/>
          <p:cNvSpPr>
            <a:spLocks noGrp="1"/>
          </p:cNvSpPr>
          <p:nvPr>
            <p:ph type="title"/>
          </p:nvPr>
        </p:nvSpPr>
        <p:spPr>
          <a:xfrm>
            <a:off x="301870" y="79131"/>
            <a:ext cx="10515600" cy="1054735"/>
          </a:xfrm>
        </p:spPr>
        <p:txBody>
          <a:bodyPr>
            <a:normAutofit/>
          </a:bodyPr>
          <a:lstStyle/>
          <a:p>
            <a:r>
              <a:rPr lang="en-US" sz="3600" b="1" dirty="0" smtClean="0">
                <a:solidFill>
                  <a:srgbClr val="0070C0"/>
                </a:solidFill>
                <a:latin typeface="Times New Roman" panose="02020603050405020304" pitchFamily="18" charset="0"/>
                <a:cs typeface="Times New Roman" panose="02020603050405020304" pitchFamily="18" charset="0"/>
              </a:rPr>
              <a:t>ACTIVITY DIAGRAM</a:t>
            </a:r>
            <a:endParaRPr lang="en-US" sz="3600" b="1"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11819"/>
            <a:ext cx="12099635" cy="864847"/>
          </a:xfrm>
          <a:prstGeom prst="rect">
            <a:avLst/>
          </a:prstGeom>
        </p:spPr>
      </p:pic>
      <p:pic>
        <p:nvPicPr>
          <p:cNvPr id="5" name="Content Placeholder 4"/>
          <p:cNvPicPr>
            <a:picLocks noGrp="1" noChangeAspect="1"/>
          </p:cNvPicPr>
          <p:nvPr>
            <p:ph idx="1"/>
          </p:nvPr>
        </p:nvPicPr>
        <p:blipFill>
          <a:blip r:embed="rId4"/>
          <a:stretch>
            <a:fillRect/>
          </a:stretch>
        </p:blipFill>
        <p:spPr>
          <a:xfrm>
            <a:off x="2378102" y="826632"/>
            <a:ext cx="7007834" cy="52224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054735"/>
          </a:xfrm>
        </p:spPr>
        <p:txBody>
          <a:bodyPr>
            <a:normAutofit/>
          </a:bodyPr>
          <a:lstStyle/>
          <a:p>
            <a:r>
              <a:rPr lang="en-US" sz="3600" b="1" dirty="0" smtClean="0">
                <a:solidFill>
                  <a:srgbClr val="0070C0"/>
                </a:solidFill>
                <a:latin typeface="Times New Roman" panose="02020603050405020304" pitchFamily="18" charset="0"/>
                <a:cs typeface="Times New Roman" panose="02020603050405020304" pitchFamily="18" charset="0"/>
              </a:rPr>
              <a:t>SEQUENCE DIAGRAM</a:t>
            </a:r>
            <a:endParaRPr lang="en-US" sz="3600" b="1"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11819"/>
            <a:ext cx="12099635" cy="864847"/>
          </a:xfrm>
          <a:prstGeom prst="rect">
            <a:avLst/>
          </a:prstGeom>
        </p:spPr>
      </p:pic>
      <p:pic>
        <p:nvPicPr>
          <p:cNvPr id="3" name="Picture 2"/>
          <p:cNvPicPr>
            <a:picLocks noChangeAspect="1"/>
          </p:cNvPicPr>
          <p:nvPr/>
        </p:nvPicPr>
        <p:blipFill>
          <a:blip r:embed="rId3"/>
          <a:stretch>
            <a:fillRect/>
          </a:stretch>
        </p:blipFill>
        <p:spPr>
          <a:xfrm>
            <a:off x="0" y="5565354"/>
            <a:ext cx="12099635" cy="1228896"/>
          </a:xfrm>
          <a:prstGeom prst="rect">
            <a:avLst/>
          </a:prstGeom>
        </p:spPr>
      </p:pic>
      <p:pic>
        <p:nvPicPr>
          <p:cNvPr id="7" name="Content Placeholder 6"/>
          <p:cNvPicPr>
            <a:picLocks noGrp="1" noChangeAspect="1"/>
          </p:cNvPicPr>
          <p:nvPr>
            <p:ph idx="1"/>
          </p:nvPr>
        </p:nvPicPr>
        <p:blipFill>
          <a:blip r:embed="rId4"/>
          <a:stretch>
            <a:fillRect/>
          </a:stretch>
        </p:blipFill>
        <p:spPr>
          <a:xfrm>
            <a:off x="2481336" y="892792"/>
            <a:ext cx="7470140" cy="528701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In conclusion, the AI Presentation Tool Using Gesture Recognition represents a significant advancement in the field of human-computer interaction, offering an innovative solution for hands-free presentation control. By integrating advanced gesture recognition and voice command technologies, the tool enhances accessibility and interactivity, making it especially useful for individuals with physical disabilities and for environments where traditional input methods may be cumbersome.</a:t>
            </a:r>
          </a:p>
        </p:txBody>
      </p:sp>
      <p:pic>
        <p:nvPicPr>
          <p:cNvPr id="4" name="Picture 3"/>
          <p:cNvPicPr>
            <a:picLocks noChangeAspect="1"/>
          </p:cNvPicPr>
          <p:nvPr/>
        </p:nvPicPr>
        <p:blipFill>
          <a:blip r:embed="rId2"/>
          <a:stretch>
            <a:fillRect/>
          </a:stretch>
        </p:blipFill>
        <p:spPr>
          <a:xfrm>
            <a:off x="92365" y="5562515"/>
            <a:ext cx="12099635" cy="12288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948690" y="-4511"/>
            <a:ext cx="10515600" cy="5362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sz="2400" b="1"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3"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518507" y="450204"/>
            <a:ext cx="10158046" cy="461665"/>
          </a:xfrm>
          <a:prstGeom prst="rect">
            <a:avLst/>
          </a:prstGeom>
        </p:spPr>
        <p:txBody>
          <a:bodyPr wrap="square">
            <a:spAutoFit/>
          </a:bodyPr>
          <a:lstStyle/>
          <a:p>
            <a:r>
              <a:rPr lang="en-IN" sz="2400" b="1" dirty="0">
                <a:solidFill>
                  <a:srgbClr val="7030A0"/>
                </a:solidFill>
                <a:latin typeface="Cambria" panose="02040503050406030204" pitchFamily="18" charset="0"/>
                <a:ea typeface="Cambria" panose="02040503050406030204" pitchFamily="18" charset="0"/>
              </a:rPr>
              <a:t>Title</a:t>
            </a:r>
            <a:r>
              <a:rPr lang="en-IN" b="1" dirty="0">
                <a:solidFill>
                  <a:schemeClr val="accent6">
                    <a:lumMod val="50000"/>
                  </a:schemeClr>
                </a:solidFill>
                <a:latin typeface="Cambria" panose="02040503050406030204" pitchFamily="18" charset="0"/>
                <a:ea typeface="Cambria" panose="02040503050406030204" pitchFamily="18" charset="0"/>
              </a:rPr>
              <a:t> :  </a:t>
            </a:r>
            <a:r>
              <a:rPr lang="en-IN" b="1" dirty="0" smtClean="0">
                <a:latin typeface="Cambria" panose="02040503050406030204" pitchFamily="18" charset="0"/>
                <a:ea typeface="Cambria" panose="02040503050406030204" pitchFamily="18" charset="0"/>
              </a:rPr>
              <a:t>AI Presentation Tool Using Gesture Recognition</a:t>
            </a:r>
            <a:endParaRPr lang="en-IN" b="1" dirty="0">
              <a:latin typeface="Cambria" panose="02040503050406030204" pitchFamily="18" charset="0"/>
              <a:ea typeface="Cambria" panose="02040503050406030204" pitchFamily="18" charset="0"/>
            </a:endParaRPr>
          </a:p>
        </p:txBody>
      </p:sp>
      <p:sp>
        <p:nvSpPr>
          <p:cNvPr id="5" name="Rectangle 4"/>
          <p:cNvSpPr/>
          <p:nvPr/>
        </p:nvSpPr>
        <p:spPr>
          <a:xfrm>
            <a:off x="438859" y="1019689"/>
            <a:ext cx="11221915" cy="5584825"/>
          </a:xfrm>
          <a:prstGeom prst="rect">
            <a:avLst/>
          </a:prstGeom>
        </p:spPr>
        <p:txBody>
          <a:bodyPr wrap="square">
            <a:spAutoFit/>
          </a:bodyPr>
          <a:lstStyle/>
          <a:p>
            <a:pPr algn="just">
              <a:lnSpc>
                <a:spcPct val="150000"/>
              </a:lnSpc>
            </a:pPr>
            <a:r>
              <a:rPr lang="en-US" altLang="en-IN" sz="2000" b="1" dirty="0">
                <a:solidFill>
                  <a:schemeClr val="accent1"/>
                </a:solidFill>
                <a:latin typeface="Times New Roman" panose="02020603050405020304" pitchFamily="18" charset="0"/>
                <a:cs typeface="Times New Roman" panose="02020603050405020304" pitchFamily="18" charset="0"/>
              </a:rPr>
              <a:t>Feasibility Study</a:t>
            </a:r>
            <a:r>
              <a:rPr lang="en-IN" sz="2000" b="1" dirty="0">
                <a:solidFill>
                  <a:schemeClr val="accent1"/>
                </a:solidFill>
                <a:latin typeface="Times New Roman" panose="02020603050405020304" pitchFamily="18" charset="0"/>
                <a:cs typeface="Times New Roman" panose="02020603050405020304" pitchFamily="18" charset="0"/>
              </a:rPr>
              <a:t> </a:t>
            </a:r>
            <a:r>
              <a:rPr lang="en-IN" sz="2000" b="1" dirty="0" smtClean="0">
                <a:solidFill>
                  <a:schemeClr val="accent1"/>
                </a:solidFill>
                <a:latin typeface="Times New Roman" panose="02020603050405020304" pitchFamily="18" charset="0"/>
                <a:cs typeface="Times New Roman" panose="02020603050405020304" pitchFamily="18" charset="0"/>
              </a:rPr>
              <a:t>:</a:t>
            </a:r>
            <a:endParaRPr lang="en-IN" sz="2000" b="1" dirty="0">
              <a:solidFill>
                <a:schemeClr val="accent1"/>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1. Technical Feasibility:</a:t>
            </a:r>
            <a:r>
              <a:rPr lang="en-US" sz="1600" dirty="0">
                <a:latin typeface="Times New Roman" panose="02020603050405020304" pitchFamily="18" charset="0"/>
                <a:cs typeface="Times New Roman" panose="02020603050405020304" pitchFamily="18" charset="0"/>
              </a:rPr>
              <a:t>The project primarily depends on technologies such as gesture recognition, voice commands, and integration with presentation software. </a:t>
            </a: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2. Operational Feasibility:</a:t>
            </a:r>
            <a:r>
              <a:rPr lang="en-US" sz="1600" dirty="0">
                <a:latin typeface="Times New Roman" panose="02020603050405020304" pitchFamily="18" charset="0"/>
                <a:cs typeface="Times New Roman" panose="02020603050405020304" pitchFamily="18" charset="0"/>
              </a:rPr>
              <a:t>This project has clear, practical applications in educational, corporate, and public speaking environments.</a:t>
            </a:r>
            <a:endParaRPr lang="en-US" sz="16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3. Economic Feasibility:</a:t>
            </a:r>
            <a:r>
              <a:rPr lang="en-US" sz="1600" dirty="0">
                <a:latin typeface="Times New Roman" panose="02020603050405020304" pitchFamily="18" charset="0"/>
                <a:cs typeface="Times New Roman" panose="02020603050405020304" pitchFamily="18" charset="0"/>
              </a:rPr>
              <a:t>The financial cost of this project is low since it leverages open-source libraries (OpenCV, MediaPipe, TensorFlow, etc.), and most development work can be done using free tools like PyCharm or VS Code.</a:t>
            </a:r>
          </a:p>
          <a:p>
            <a:pPr marL="285750" indent="-285750" algn="just">
              <a:lnSpc>
                <a:spcPct val="150000"/>
              </a:lnSpc>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4. Legal Feasibility:</a:t>
            </a:r>
            <a:r>
              <a:rPr lang="en-US" sz="1600" dirty="0">
                <a:latin typeface="Times New Roman" panose="02020603050405020304" pitchFamily="18" charset="0"/>
                <a:cs typeface="Times New Roman" panose="02020603050405020304" pitchFamily="18" charset="0"/>
              </a:rPr>
              <a:t>The project involves the integration of various APIs (Google Speech API) and open-source software (OpenCV, MediaPipe). Licensing issues must be addressed, but given that most of the tools used are available under permissive licenses, there are no significant legal barriers.</a:t>
            </a:r>
          </a:p>
          <a:p>
            <a:pPr marL="285750" indent="-285750" algn="just">
              <a:lnSpc>
                <a:spcPct val="150000"/>
              </a:lnSpc>
              <a:buFont typeface="Arial" panose="020B0604020202020204" pitchFamily="34" charset="0"/>
              <a:buChar char="•"/>
            </a:pPr>
            <a:r>
              <a:rPr lang="en-US" altLang="en-US" sz="1600" b="1" dirty="0">
                <a:latin typeface="Times New Roman" panose="02020603050405020304" pitchFamily="18" charset="0"/>
                <a:cs typeface="Times New Roman" panose="02020603050405020304" pitchFamily="18" charset="0"/>
              </a:rPr>
              <a:t>5. Time Feasibility:</a:t>
            </a:r>
            <a:r>
              <a:rPr lang="en-US" altLang="en-US" sz="1600" dirty="0">
                <a:latin typeface="Times New Roman" panose="02020603050405020304" pitchFamily="18" charset="0"/>
                <a:cs typeface="Times New Roman" panose="02020603050405020304" pitchFamily="18" charset="0"/>
              </a:rPr>
              <a:t>The project timeline is divided into four phases: Research, Design, Development, and Testing. Given a typical academic year of around 8-9 months, the project is feasible within the provided timeline:</a:t>
            </a:r>
          </a:p>
          <a:p>
            <a:pPr marL="285750" lvl="0" indent="-285750" algn="just" eaLnBrk="0" fontAlgn="base" hangingPunct="0">
              <a:lnSpc>
                <a:spcPct val="150000"/>
              </a:lnSpc>
              <a:spcBef>
                <a:spcPct val="0"/>
              </a:spcBef>
              <a:spcAft>
                <a:spcPct val="0"/>
              </a:spcAft>
              <a:buFont typeface="Arial" panose="020B0604020202020204" pitchFamily="34" charset="0"/>
              <a:buChar char="•"/>
            </a:pPr>
            <a:endParaRPr lang="en-US" alt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IN" sz="1400" b="1" dirty="0">
              <a:solidFill>
                <a:schemeClr val="accent1"/>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11819"/>
            <a:ext cx="12099635" cy="864847"/>
          </a:xfrm>
          <a:prstGeom prst="rect">
            <a:avLst/>
          </a:prstGeom>
        </p:spPr>
      </p:pic>
      <p:pic>
        <p:nvPicPr>
          <p:cNvPr id="7" name="Picture 6"/>
          <p:cNvPicPr>
            <a:picLocks noChangeAspect="1"/>
          </p:cNvPicPr>
          <p:nvPr/>
        </p:nvPicPr>
        <p:blipFill>
          <a:blip r:embed="rId3"/>
          <a:stretch>
            <a:fillRect/>
          </a:stretch>
        </p:blipFill>
        <p:spPr>
          <a:xfrm>
            <a:off x="0" y="5547770"/>
            <a:ext cx="12099635" cy="122889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09955"/>
          </a:xfrm>
        </p:spPr>
        <p:txBody>
          <a:bodyPr>
            <a:norm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Requirement Analysi</a:t>
            </a:r>
            <a:r>
              <a:rPr lang="en-US" sz="2000" b="1" dirty="0" smtClean="0">
                <a:solidFill>
                  <a:srgbClr val="0070C0"/>
                </a:solidFill>
                <a:latin typeface="Times New Roman" panose="02020603050405020304" pitchFamily="18" charset="0"/>
                <a:cs typeface="Times New Roman" panose="02020603050405020304" pitchFamily="18" charset="0"/>
              </a:rPr>
              <a:t>s</a:t>
            </a:r>
          </a:p>
        </p:txBody>
      </p:sp>
      <p:sp>
        <p:nvSpPr>
          <p:cNvPr id="7" name="Content Placeholder 6"/>
          <p:cNvSpPr>
            <a:spLocks noGrp="1"/>
          </p:cNvSpPr>
          <p:nvPr>
            <p:ph idx="1"/>
          </p:nvPr>
        </p:nvSpPr>
        <p:spPr>
          <a:xfrm>
            <a:off x="960120" y="804545"/>
            <a:ext cx="10515600" cy="5972175"/>
          </a:xfrm>
        </p:spPr>
        <p:txBody>
          <a:bodyPr>
            <a:normAutofit/>
          </a:bodyPr>
          <a:lstStyle/>
          <a:p>
            <a:pPr marL="0" indent="0" algn="just" eaLnBrk="0" fontAlgn="base" hangingPunct="0">
              <a:lnSpc>
                <a:spcPct val="250000"/>
              </a:lnSpc>
              <a:spcBef>
                <a:spcPct val="0"/>
              </a:spcBef>
              <a:spcAft>
                <a:spcPct val="0"/>
              </a:spcAft>
              <a:buNone/>
            </a:pPr>
            <a:r>
              <a:rPr lang="en-US" altLang="en-US" sz="1800" b="1" dirty="0">
                <a:latin typeface="Times New Roman" panose="02020603050405020304" pitchFamily="18" charset="0"/>
                <a:cs typeface="Times New Roman" panose="02020603050405020304" pitchFamily="18" charset="0"/>
              </a:rPr>
              <a:t>1. Functional Requirements:</a:t>
            </a:r>
            <a:endParaRPr lang="en-US" altLang="en-US" sz="1800" dirty="0">
              <a:latin typeface="Times New Roman" panose="02020603050405020304" pitchFamily="18" charset="0"/>
              <a:cs typeface="Times New Roman" panose="02020603050405020304" pitchFamily="18" charset="0"/>
            </a:endParaRPr>
          </a:p>
          <a:p>
            <a:pPr algn="just" eaLnBrk="0" fontAlgn="base" hangingPunct="0">
              <a:lnSpc>
                <a:spcPct val="190000"/>
              </a:lnSpc>
              <a:spcBef>
                <a:spcPct val="0"/>
              </a:spcBef>
              <a:spcAft>
                <a:spcPct val="0"/>
              </a:spcAft>
              <a:buFont typeface="+mj-lt"/>
              <a:buAutoNum type="romanLcPeriod"/>
            </a:pPr>
            <a:r>
              <a:rPr lang="en-US" altLang="en-US" sz="1800" dirty="0">
                <a:latin typeface="Times New Roman" panose="02020603050405020304" pitchFamily="18" charset="0"/>
                <a:cs typeface="Times New Roman" panose="02020603050405020304" pitchFamily="18" charset="0"/>
              </a:rPr>
              <a:t> Gesture Recognition Features</a:t>
            </a:r>
          </a:p>
          <a:p>
            <a:pPr algn="just" eaLnBrk="0" fontAlgn="base" hangingPunct="0">
              <a:lnSpc>
                <a:spcPct val="190000"/>
              </a:lnSpc>
              <a:spcBef>
                <a:spcPct val="0"/>
              </a:spcBef>
              <a:spcAft>
                <a:spcPct val="0"/>
              </a:spcAft>
              <a:buFont typeface="+mj-lt"/>
              <a:buAutoNum type="romanLcPeriod"/>
            </a:pPr>
            <a:r>
              <a:rPr lang="en-US" altLang="en-US" sz="1800" dirty="0">
                <a:latin typeface="Times New Roman" panose="02020603050405020304" pitchFamily="18" charset="0"/>
                <a:cs typeface="Times New Roman" panose="02020603050405020304" pitchFamily="18" charset="0"/>
                <a:sym typeface="+mn-ea"/>
              </a:rPr>
              <a:t>Voice Commands Integration</a:t>
            </a:r>
            <a:endParaRPr lang="en-US" altLang="en-US" sz="1800" dirty="0">
              <a:latin typeface="Times New Roman" panose="02020603050405020304" pitchFamily="18" charset="0"/>
              <a:cs typeface="Times New Roman" panose="02020603050405020304" pitchFamily="18" charset="0"/>
            </a:endParaRPr>
          </a:p>
          <a:p>
            <a:pPr algn="just" eaLnBrk="0" fontAlgn="base" hangingPunct="0">
              <a:lnSpc>
                <a:spcPct val="190000"/>
              </a:lnSpc>
              <a:spcBef>
                <a:spcPct val="0"/>
              </a:spcBef>
              <a:spcAft>
                <a:spcPct val="0"/>
              </a:spcAft>
              <a:buFont typeface="+mj-lt"/>
              <a:buAutoNum type="romanLcPeriod"/>
            </a:pPr>
            <a:r>
              <a:rPr lang="en-US" altLang="en-US" sz="1800" dirty="0">
                <a:latin typeface="Times New Roman" panose="02020603050405020304" pitchFamily="18" charset="0"/>
                <a:cs typeface="Times New Roman" panose="02020603050405020304" pitchFamily="18" charset="0"/>
                <a:sym typeface="+mn-ea"/>
              </a:rPr>
              <a:t>Presentation Control</a:t>
            </a:r>
            <a:endParaRPr lang="en-US" altLang="en-US" sz="1800" dirty="0">
              <a:latin typeface="Times New Roman" panose="02020603050405020304" pitchFamily="18" charset="0"/>
              <a:cs typeface="Times New Roman" panose="02020603050405020304" pitchFamily="18" charset="0"/>
            </a:endParaRPr>
          </a:p>
          <a:p>
            <a:pPr algn="just" eaLnBrk="0" fontAlgn="base" hangingPunct="0">
              <a:lnSpc>
                <a:spcPct val="190000"/>
              </a:lnSpc>
              <a:spcBef>
                <a:spcPct val="0"/>
              </a:spcBef>
              <a:spcAft>
                <a:spcPct val="0"/>
              </a:spcAft>
              <a:buFont typeface="+mj-lt"/>
              <a:buAutoNum type="romanLcPeriod"/>
            </a:pPr>
            <a:r>
              <a:rPr lang="en-US" altLang="en-US" sz="1800" dirty="0">
                <a:latin typeface="Times New Roman" panose="02020603050405020304" pitchFamily="18" charset="0"/>
                <a:cs typeface="Times New Roman" panose="02020603050405020304" pitchFamily="18" charset="0"/>
                <a:sym typeface="+mn-ea"/>
              </a:rPr>
              <a:t>Accessibility Features</a:t>
            </a:r>
          </a:p>
          <a:p>
            <a:pPr marL="0" indent="0" algn="just" eaLnBrk="0" fontAlgn="base" hangingPunct="0">
              <a:lnSpc>
                <a:spcPct val="190000"/>
              </a:lnSpc>
              <a:spcBef>
                <a:spcPct val="0"/>
              </a:spcBef>
              <a:spcAft>
                <a:spcPct val="0"/>
              </a:spcAft>
              <a:buFont typeface="+mj-lt"/>
              <a:buNone/>
            </a:pPr>
            <a:r>
              <a:rPr lang="en-US" altLang="en-US" sz="1800" b="1" dirty="0">
                <a:latin typeface="Times New Roman" panose="02020603050405020304" pitchFamily="18" charset="0"/>
                <a:cs typeface="Times New Roman" panose="02020603050405020304" pitchFamily="18" charset="0"/>
              </a:rPr>
              <a:t>2.Non-</a:t>
            </a:r>
            <a:r>
              <a:rPr lang="en-US" altLang="en-US" sz="1800" b="1" dirty="0">
                <a:latin typeface="Times New Roman" panose="02020603050405020304" pitchFamily="18" charset="0"/>
                <a:cs typeface="Times New Roman" panose="02020603050405020304" pitchFamily="18" charset="0"/>
                <a:sym typeface="+mn-ea"/>
              </a:rPr>
              <a:t> Functional Requirements:</a:t>
            </a:r>
          </a:p>
          <a:p>
            <a:pPr marL="285750" indent="-285750" algn="just" eaLnBrk="0" fontAlgn="base" hangingPunct="0">
              <a:lnSpc>
                <a:spcPct val="160000"/>
              </a:lnSpc>
              <a:spcBef>
                <a:spcPct val="0"/>
              </a:spcBef>
              <a:spcAft>
                <a:spcPct val="0"/>
              </a:spcAft>
              <a:buFont typeface="+mj-lt"/>
              <a:buAutoNum type="romanUcPeriod"/>
            </a:pPr>
            <a:r>
              <a:rPr lang="en-US" altLang="en-US" sz="1800" dirty="0">
                <a:latin typeface="Times New Roman" panose="02020603050405020304" pitchFamily="18" charset="0"/>
                <a:cs typeface="Times New Roman" panose="02020603050405020304" pitchFamily="18" charset="0"/>
              </a:rPr>
              <a:t> Usability</a:t>
            </a:r>
          </a:p>
          <a:p>
            <a:pPr marL="285750" indent="-285750" algn="just" eaLnBrk="0" fontAlgn="base" hangingPunct="0">
              <a:lnSpc>
                <a:spcPct val="160000"/>
              </a:lnSpc>
              <a:spcBef>
                <a:spcPct val="0"/>
              </a:spcBef>
              <a:spcAft>
                <a:spcPct val="0"/>
              </a:spcAft>
              <a:buFont typeface="+mj-lt"/>
              <a:buAutoNum type="romanUcPeriod"/>
            </a:pPr>
            <a:r>
              <a:rPr lang="en-US" altLang="en-US" sz="1800" dirty="0">
                <a:latin typeface="Times New Roman" panose="02020603050405020304" pitchFamily="18" charset="0"/>
                <a:cs typeface="Times New Roman" panose="02020603050405020304" pitchFamily="18" charset="0"/>
              </a:rPr>
              <a:t> Performance</a:t>
            </a:r>
            <a:endParaRPr lang="en-US" altLang="en-US" sz="1800" b="1" dirty="0">
              <a:latin typeface="Times New Roman" panose="02020603050405020304" pitchFamily="18" charset="0"/>
              <a:cs typeface="Times New Roman" panose="02020603050405020304" pitchFamily="18" charset="0"/>
            </a:endParaRPr>
          </a:p>
          <a:p>
            <a:pPr marL="285750" indent="-285750" algn="just" eaLnBrk="0" fontAlgn="base" hangingPunct="0">
              <a:lnSpc>
                <a:spcPct val="160000"/>
              </a:lnSpc>
              <a:spcBef>
                <a:spcPct val="0"/>
              </a:spcBef>
              <a:spcAft>
                <a:spcPct val="0"/>
              </a:spcAft>
              <a:buFont typeface="+mj-lt"/>
              <a:buAutoNum type="romanUcPeriod"/>
            </a:pPr>
            <a:r>
              <a:rPr lang="en-US" altLang="en-US" sz="1800" dirty="0">
                <a:latin typeface="Times New Roman" panose="02020603050405020304" pitchFamily="18" charset="0"/>
                <a:cs typeface="Times New Roman" panose="02020603050405020304" pitchFamily="18" charset="0"/>
              </a:rPr>
              <a:t>Reliability</a:t>
            </a:r>
            <a:endParaRPr lang="en-US" altLang="en-US" sz="1800" b="1" dirty="0">
              <a:latin typeface="Times New Roman" panose="02020603050405020304" pitchFamily="18" charset="0"/>
              <a:cs typeface="Times New Roman" panose="02020603050405020304" pitchFamily="18" charset="0"/>
            </a:endParaRPr>
          </a:p>
          <a:p>
            <a:pPr marL="0" indent="0" algn="just" eaLnBrk="0" fontAlgn="base" hangingPunct="0">
              <a:lnSpc>
                <a:spcPct val="250000"/>
              </a:lnSpc>
              <a:spcBef>
                <a:spcPct val="0"/>
              </a:spcBef>
              <a:spcAft>
                <a:spcPct val="0"/>
              </a:spcAft>
              <a:buNone/>
            </a:pPr>
            <a:endParaRPr lang="en-US" alt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11819"/>
            <a:ext cx="12099635" cy="864847"/>
          </a:xfrm>
          <a:prstGeom prst="rect">
            <a:avLst/>
          </a:prstGeom>
        </p:spPr>
      </p:pic>
      <p:pic>
        <p:nvPicPr>
          <p:cNvPr id="3" name="Picture 2"/>
          <p:cNvPicPr>
            <a:picLocks noChangeAspect="1"/>
          </p:cNvPicPr>
          <p:nvPr/>
        </p:nvPicPr>
        <p:blipFill>
          <a:blip r:embed="rId3"/>
          <a:stretch>
            <a:fillRect/>
          </a:stretch>
        </p:blipFill>
        <p:spPr>
          <a:xfrm>
            <a:off x="0" y="5562515"/>
            <a:ext cx="12099635" cy="122889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14425"/>
          </a:xfrm>
        </p:spPr>
        <p:txBody>
          <a:bodyPr/>
          <a:lstStyle/>
          <a:p>
            <a:r>
              <a:rPr lang="en-US" b="1" dirty="0" smtClean="0">
                <a:solidFill>
                  <a:srgbClr val="0070C0"/>
                </a:solidFill>
                <a:latin typeface="Times New Roman" panose="02020603050405020304" pitchFamily="18" charset="0"/>
                <a:cs typeface="Times New Roman" panose="02020603050405020304" pitchFamily="18" charset="0"/>
                <a:sym typeface="+mn-ea"/>
              </a:rPr>
              <a:t>Requirement Analysis</a:t>
            </a:r>
            <a:endParaRPr lang="en-US"/>
          </a:p>
        </p:txBody>
      </p:sp>
      <p:sp>
        <p:nvSpPr>
          <p:cNvPr id="3" name="Content Placeholder 2"/>
          <p:cNvSpPr>
            <a:spLocks noGrp="1"/>
          </p:cNvSpPr>
          <p:nvPr>
            <p:ph idx="1"/>
          </p:nvPr>
        </p:nvSpPr>
        <p:spPr/>
        <p:txBody>
          <a:bodyPr>
            <a:noAutofit/>
          </a:bodyPr>
          <a:lstStyle/>
          <a:p>
            <a:pPr marL="0" indent="0" algn="just" eaLnBrk="0" fontAlgn="base" hangingPunct="0">
              <a:lnSpc>
                <a:spcPct val="250000"/>
              </a:lnSpc>
              <a:spcBef>
                <a:spcPct val="0"/>
              </a:spcBef>
              <a:spcAft>
                <a:spcPct val="0"/>
              </a:spcAft>
              <a:buFont typeface="+mj-lt"/>
              <a:buNone/>
            </a:pPr>
            <a:r>
              <a:rPr lang="en-US" altLang="en-US" sz="1700" b="1" dirty="0">
                <a:latin typeface="Times New Roman" panose="02020603050405020304" pitchFamily="18" charset="0"/>
                <a:cs typeface="Times New Roman" panose="02020603050405020304" pitchFamily="18" charset="0"/>
                <a:sym typeface="+mn-ea"/>
              </a:rPr>
              <a:t>3. Software Requirements</a:t>
            </a:r>
            <a:endParaRPr lang="en-US" altLang="en-US" sz="1700" b="1" dirty="0">
              <a:latin typeface="Times New Roman" panose="02020603050405020304" pitchFamily="18" charset="0"/>
              <a:cs typeface="Times New Roman" panose="02020603050405020304" pitchFamily="18" charset="0"/>
            </a:endParaRPr>
          </a:p>
          <a:p>
            <a:pPr marL="0" indent="0" algn="just" eaLnBrk="0" fontAlgn="base" hangingPunct="0">
              <a:lnSpc>
                <a:spcPct val="250000"/>
              </a:lnSpc>
              <a:spcBef>
                <a:spcPct val="0"/>
              </a:spcBef>
              <a:spcAft>
                <a:spcPct val="0"/>
              </a:spcAft>
              <a:buFont typeface="+mj-lt"/>
              <a:buNone/>
            </a:pPr>
            <a:r>
              <a:rPr lang="en-US" altLang="en-US" sz="1700" b="1" dirty="0">
                <a:latin typeface="Times New Roman" panose="02020603050405020304" pitchFamily="18" charset="0"/>
                <a:cs typeface="Times New Roman" panose="02020603050405020304" pitchFamily="18" charset="0"/>
                <a:sym typeface="+mn-ea"/>
              </a:rPr>
              <a:t>i.)Programming Languages</a:t>
            </a:r>
            <a:endParaRPr lang="en-US" altLang="en-US" sz="1700" b="1" dirty="0">
              <a:latin typeface="Times New Roman" panose="02020603050405020304" pitchFamily="18" charset="0"/>
              <a:cs typeface="Times New Roman" panose="02020603050405020304" pitchFamily="18" charset="0"/>
            </a:endParaRPr>
          </a:p>
          <a:p>
            <a:pPr algn="just" eaLnBrk="0" fontAlgn="base" hangingPunct="0">
              <a:lnSpc>
                <a:spcPct val="140000"/>
              </a:lnSpc>
              <a:spcBef>
                <a:spcPct val="0"/>
              </a:spcBef>
              <a:spcAft>
                <a:spcPct val="0"/>
              </a:spcAft>
            </a:pPr>
            <a:r>
              <a:rPr lang="en-US" altLang="en-US" sz="1700" dirty="0">
                <a:latin typeface="Times New Roman" panose="02020603050405020304" pitchFamily="18" charset="0"/>
                <a:cs typeface="Times New Roman" panose="02020603050405020304" pitchFamily="18" charset="0"/>
                <a:sym typeface="+mn-ea"/>
              </a:rPr>
              <a:t>Python</a:t>
            </a:r>
            <a:endParaRPr lang="en-US" altLang="en-US" sz="1700" dirty="0">
              <a:latin typeface="Times New Roman" panose="02020603050405020304" pitchFamily="18" charset="0"/>
              <a:cs typeface="Times New Roman" panose="02020603050405020304" pitchFamily="18" charset="0"/>
            </a:endParaRPr>
          </a:p>
          <a:p>
            <a:pPr algn="just" eaLnBrk="0" fontAlgn="base" hangingPunct="0">
              <a:lnSpc>
                <a:spcPct val="140000"/>
              </a:lnSpc>
              <a:spcBef>
                <a:spcPct val="0"/>
              </a:spcBef>
              <a:spcAft>
                <a:spcPct val="0"/>
              </a:spcAft>
            </a:pPr>
            <a:r>
              <a:rPr lang="en-US" altLang="en-US" sz="1700" dirty="0">
                <a:latin typeface="Times New Roman" panose="02020603050405020304" pitchFamily="18" charset="0"/>
                <a:cs typeface="Times New Roman" panose="02020603050405020304" pitchFamily="18" charset="0"/>
                <a:sym typeface="+mn-ea"/>
              </a:rPr>
              <a:t>Java</a:t>
            </a:r>
            <a:endParaRPr lang="en-US" altLang="en-US" sz="1700" dirty="0">
              <a:latin typeface="Times New Roman" panose="02020603050405020304" pitchFamily="18" charset="0"/>
              <a:cs typeface="Times New Roman" panose="02020603050405020304" pitchFamily="18" charset="0"/>
            </a:endParaRPr>
          </a:p>
          <a:p>
            <a:pPr marL="0" indent="0" algn="just" eaLnBrk="0" fontAlgn="base" hangingPunct="0">
              <a:lnSpc>
                <a:spcPct val="250000"/>
              </a:lnSpc>
              <a:spcBef>
                <a:spcPct val="0"/>
              </a:spcBef>
              <a:spcAft>
                <a:spcPct val="0"/>
              </a:spcAft>
              <a:buFont typeface="+mj-lt"/>
              <a:buNone/>
            </a:pPr>
            <a:r>
              <a:rPr lang="en-US" altLang="en-US" sz="1700" b="1" dirty="0">
                <a:latin typeface="Times New Roman" panose="02020603050405020304" pitchFamily="18" charset="0"/>
                <a:cs typeface="Times New Roman" panose="02020603050405020304" pitchFamily="18" charset="0"/>
                <a:sym typeface="+mn-ea"/>
              </a:rPr>
              <a:t>ii) Libraries &amp; Tools</a:t>
            </a:r>
            <a:endParaRPr lang="en-US" altLang="en-US" sz="1700" b="1" dirty="0">
              <a:latin typeface="Times New Roman" panose="02020603050405020304" pitchFamily="18" charset="0"/>
              <a:cs typeface="Times New Roman" panose="02020603050405020304" pitchFamily="18" charset="0"/>
            </a:endParaRPr>
          </a:p>
          <a:p>
            <a:pPr algn="just" eaLnBrk="0" fontAlgn="base" hangingPunct="0">
              <a:lnSpc>
                <a:spcPct val="170000"/>
              </a:lnSpc>
              <a:spcBef>
                <a:spcPct val="0"/>
              </a:spcBef>
              <a:spcAft>
                <a:spcPct val="0"/>
              </a:spcAft>
            </a:pPr>
            <a:r>
              <a:rPr lang="en-US" altLang="en-US" sz="1700" dirty="0">
                <a:latin typeface="Times New Roman" panose="02020603050405020304" pitchFamily="18" charset="0"/>
                <a:cs typeface="Times New Roman" panose="02020603050405020304" pitchFamily="18" charset="0"/>
                <a:sym typeface="+mn-ea"/>
              </a:rPr>
              <a:t>OpenCV</a:t>
            </a:r>
          </a:p>
          <a:p>
            <a:pPr algn="just" eaLnBrk="0" fontAlgn="base" hangingPunct="0">
              <a:lnSpc>
                <a:spcPct val="170000"/>
              </a:lnSpc>
              <a:spcBef>
                <a:spcPct val="0"/>
              </a:spcBef>
              <a:spcAft>
                <a:spcPct val="0"/>
              </a:spcAft>
            </a:pPr>
            <a:r>
              <a:rPr lang="en-US" altLang="en-US" sz="1700" dirty="0">
                <a:latin typeface="Times New Roman" panose="02020603050405020304" pitchFamily="18" charset="0"/>
                <a:cs typeface="Times New Roman" panose="02020603050405020304" pitchFamily="18" charset="0"/>
                <a:sym typeface="+mn-ea"/>
              </a:rPr>
              <a:t>MediaPipe</a:t>
            </a:r>
          </a:p>
          <a:p>
            <a:pPr algn="just" eaLnBrk="0" fontAlgn="base" hangingPunct="0">
              <a:lnSpc>
                <a:spcPct val="170000"/>
              </a:lnSpc>
              <a:spcBef>
                <a:spcPct val="0"/>
              </a:spcBef>
              <a:spcAft>
                <a:spcPct val="0"/>
              </a:spcAft>
            </a:pPr>
            <a:r>
              <a:rPr lang="en-US" altLang="en-US" sz="1700" dirty="0">
                <a:latin typeface="Times New Roman" panose="02020603050405020304" pitchFamily="18" charset="0"/>
                <a:cs typeface="Times New Roman" panose="02020603050405020304" pitchFamily="18" charset="0"/>
                <a:sym typeface="+mn-ea"/>
              </a:rPr>
              <a:t>pyautogui or pywin32</a:t>
            </a:r>
            <a:endParaRPr lang="en-US" altLang="en-US" sz="1700" dirty="0">
              <a:latin typeface="Times New Roman" panose="02020603050405020304" pitchFamily="18" charset="0"/>
              <a:cs typeface="Times New Roman" panose="02020603050405020304" pitchFamily="18" charset="0"/>
            </a:endParaRPr>
          </a:p>
          <a:p>
            <a:pPr algn="just" eaLnBrk="0" fontAlgn="base" hangingPunct="0">
              <a:lnSpc>
                <a:spcPct val="170000"/>
              </a:lnSpc>
              <a:spcBef>
                <a:spcPct val="0"/>
              </a:spcBef>
              <a:spcAft>
                <a:spcPct val="0"/>
              </a:spcAft>
            </a:pPr>
            <a:r>
              <a:rPr lang="en-US" altLang="en-US" sz="1700" dirty="0">
                <a:latin typeface="Times New Roman" panose="02020603050405020304" pitchFamily="18" charset="0"/>
                <a:cs typeface="Times New Roman" panose="02020603050405020304" pitchFamily="18" charset="0"/>
                <a:sym typeface="+mn-ea"/>
              </a:rPr>
              <a:t>TensorFlow or PyTorch</a:t>
            </a:r>
            <a:endParaRPr lang="en-US" altLang="en-US" sz="1700" dirty="0">
              <a:latin typeface="Times New Roman" panose="02020603050405020304" pitchFamily="18" charset="0"/>
              <a:cs typeface="Times New Roman" panose="02020603050405020304" pitchFamily="18" charset="0"/>
            </a:endParaRPr>
          </a:p>
          <a:p>
            <a:pPr algn="just" eaLnBrk="0" fontAlgn="base" hangingPunct="0">
              <a:lnSpc>
                <a:spcPct val="250000"/>
              </a:lnSpc>
              <a:spcBef>
                <a:spcPct val="0"/>
              </a:spcBef>
              <a:spcAft>
                <a:spcPct val="0"/>
              </a:spcAft>
            </a:pPr>
            <a:endParaRPr lang="en-US" altLang="en-US" sz="1700" b="1" dirty="0">
              <a:latin typeface="Times New Roman" panose="02020603050405020304" pitchFamily="18" charset="0"/>
              <a:cs typeface="Times New Roman" panose="02020603050405020304" pitchFamily="18" charset="0"/>
            </a:endParaRPr>
          </a:p>
          <a:p>
            <a:pPr marL="0" indent="0" algn="just" eaLnBrk="0" fontAlgn="base" hangingPunct="0">
              <a:lnSpc>
                <a:spcPct val="250000"/>
              </a:lnSpc>
              <a:spcBef>
                <a:spcPct val="0"/>
              </a:spcBef>
              <a:spcAft>
                <a:spcPct val="0"/>
              </a:spcAft>
              <a:buFont typeface="+mj-lt"/>
              <a:buNone/>
            </a:pPr>
            <a:r>
              <a:rPr lang="en-US" altLang="en-US" sz="1700" dirty="0">
                <a:latin typeface="Times New Roman" panose="02020603050405020304" pitchFamily="18" charset="0"/>
                <a:cs typeface="Times New Roman" panose="02020603050405020304" pitchFamily="18" charset="0"/>
                <a:sym typeface="+mn-ea"/>
              </a:rPr>
              <a:t></a:t>
            </a:r>
            <a:endParaRPr lang="en-US" altLang="en-US" sz="1700" dirty="0">
              <a:latin typeface="Times New Roman" panose="02020603050405020304" pitchFamily="18" charset="0"/>
              <a:cs typeface="Times New Roman" panose="02020603050405020304" pitchFamily="18" charset="0"/>
            </a:endParaRPr>
          </a:p>
          <a:p>
            <a:pPr marL="0" indent="0" algn="just" eaLnBrk="0" fontAlgn="base" hangingPunct="0">
              <a:lnSpc>
                <a:spcPct val="250000"/>
              </a:lnSpc>
              <a:spcBef>
                <a:spcPct val="0"/>
              </a:spcBef>
              <a:spcAft>
                <a:spcPct val="0"/>
              </a:spcAft>
              <a:buFont typeface="+mj-lt"/>
              <a:buNone/>
            </a:pPr>
            <a:r>
              <a:rPr lang="en-US" altLang="en-US" sz="1700" dirty="0">
                <a:latin typeface="Times New Roman" panose="02020603050405020304" pitchFamily="18" charset="0"/>
                <a:cs typeface="Times New Roman" panose="02020603050405020304" pitchFamily="18" charset="0"/>
                <a:sym typeface="+mn-ea"/>
              </a:rPr>
              <a:t>Google Speech API: For voice recognition and real-time subtitles.</a:t>
            </a:r>
            <a:endParaRPr lang="en-US" altLang="en-US" sz="1700" dirty="0">
              <a:latin typeface="Times New Roman" panose="02020603050405020304" pitchFamily="18" charset="0"/>
              <a:cs typeface="Times New Roman" panose="02020603050405020304" pitchFamily="18" charset="0"/>
            </a:endParaRPr>
          </a:p>
          <a:p>
            <a:pPr marL="0" indent="0" algn="just" eaLnBrk="0" fontAlgn="base" hangingPunct="0">
              <a:lnSpc>
                <a:spcPct val="250000"/>
              </a:lnSpc>
              <a:spcBef>
                <a:spcPct val="0"/>
              </a:spcBef>
              <a:spcAft>
                <a:spcPct val="0"/>
              </a:spcAft>
              <a:buFont typeface="+mj-lt"/>
              <a:buNone/>
            </a:pPr>
            <a:endParaRPr lang="en-US" altLang="en-US" sz="1700" dirty="0">
              <a:latin typeface="Times New Roman" panose="02020603050405020304" pitchFamily="18" charset="0"/>
              <a:cs typeface="Times New Roman" panose="02020603050405020304" pitchFamily="18" charset="0"/>
            </a:endParaRPr>
          </a:p>
          <a:p>
            <a:pPr marL="0" indent="0" algn="just" eaLnBrk="0" fontAlgn="base" hangingPunct="0">
              <a:lnSpc>
                <a:spcPct val="250000"/>
              </a:lnSpc>
              <a:spcBef>
                <a:spcPct val="0"/>
              </a:spcBef>
              <a:spcAft>
                <a:spcPct val="0"/>
              </a:spcAft>
              <a:buNone/>
            </a:pPr>
            <a:endParaRPr lang="en-US" altLang="en-US" sz="1700" dirty="0">
              <a:latin typeface="Times New Roman" panose="02020603050405020304" pitchFamily="18" charset="0"/>
              <a:cs typeface="Times New Roman" panose="02020603050405020304" pitchFamily="18" charset="0"/>
            </a:endParaRPr>
          </a:p>
          <a:p>
            <a:endParaRPr lang="en-US" altLang="en-US" sz="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System Architecture</a:t>
            </a:r>
          </a:p>
        </p:txBody>
      </p:sp>
      <p:pic>
        <p:nvPicPr>
          <p:cNvPr id="3" name="Picture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4875" y="1825625"/>
            <a:ext cx="5300980" cy="43516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0070C0"/>
                </a:solidFill>
                <a:latin typeface="Times New Roman" panose="02020603050405020304" pitchFamily="18" charset="0"/>
                <a:cs typeface="Times New Roman" panose="02020603050405020304" pitchFamily="18" charset="0"/>
              </a:rPr>
              <a:t>Methodology:</a:t>
            </a:r>
          </a:p>
        </p:txBody>
      </p:sp>
      <p:pic>
        <p:nvPicPr>
          <p:cNvPr id="4" name="Picture 3"/>
          <p:cNvPicPr>
            <a:picLocks noChangeAspect="1"/>
          </p:cNvPicPr>
          <p:nvPr/>
        </p:nvPicPr>
        <p:blipFill>
          <a:blip r:embed="rId2"/>
          <a:stretch>
            <a:fillRect/>
          </a:stretch>
        </p:blipFill>
        <p:spPr>
          <a:xfrm>
            <a:off x="0" y="5565354"/>
            <a:ext cx="12099635" cy="1228896"/>
          </a:xfrm>
          <a:prstGeom prst="rect">
            <a:avLst/>
          </a:prstGeom>
        </p:spPr>
      </p:pic>
      <p:sp>
        <p:nvSpPr>
          <p:cNvPr id="3" name="Content Placeholder 2"/>
          <p:cNvSpPr>
            <a:spLocks noGrp="1"/>
          </p:cNvSpPr>
          <p:nvPr>
            <p:ph idx="1"/>
          </p:nvPr>
        </p:nvSpPr>
        <p:spPr>
          <a:xfrm>
            <a:off x="952500" y="1764079"/>
            <a:ext cx="9844454" cy="4351338"/>
          </a:xfrm>
        </p:spPr>
        <p:txBody>
          <a:bodyPr>
            <a:normAutofit/>
          </a:bodyPr>
          <a:lstStyle/>
          <a:p>
            <a:pPr algn="just">
              <a:lnSpc>
                <a:spcPct val="150000"/>
              </a:lnSpc>
            </a:pPr>
            <a:r>
              <a:rPr lang="en-US" sz="1700" dirty="0">
                <a:latin typeface="Times New Roman" panose="02020603050405020304" pitchFamily="18" charset="0"/>
                <a:cs typeface="Times New Roman" panose="02020603050405020304" pitchFamily="18" charset="0"/>
              </a:rPr>
              <a:t>Phase 1: Research and Planning</a:t>
            </a:r>
          </a:p>
          <a:p>
            <a:pPr algn="just">
              <a:lnSpc>
                <a:spcPct val="150000"/>
              </a:lnSpc>
            </a:pPr>
            <a:r>
              <a:rPr lang="en-US" sz="1700" dirty="0">
                <a:latin typeface="Times New Roman" panose="02020603050405020304" pitchFamily="18" charset="0"/>
                <a:cs typeface="Times New Roman" panose="02020603050405020304" pitchFamily="18" charset="0"/>
                <a:sym typeface="+mn-ea"/>
              </a:rPr>
              <a:t>Phase 2:</a:t>
            </a:r>
            <a:r>
              <a:rPr lang="en-US" sz="1700" dirty="0">
                <a:latin typeface="Times New Roman" panose="02020603050405020304" pitchFamily="18" charset="0"/>
                <a:cs typeface="Times New Roman" panose="02020603050405020304" pitchFamily="18" charset="0"/>
              </a:rPr>
              <a:t>Design and Prototyping</a:t>
            </a:r>
          </a:p>
          <a:p>
            <a:pPr algn="just">
              <a:lnSpc>
                <a:spcPct val="150000"/>
              </a:lnSpc>
            </a:pPr>
            <a:r>
              <a:rPr lang="en-US" sz="1700" dirty="0">
                <a:latin typeface="Times New Roman" panose="02020603050405020304" pitchFamily="18" charset="0"/>
                <a:cs typeface="Times New Roman" panose="02020603050405020304" pitchFamily="18" charset="0"/>
                <a:sym typeface="+mn-ea"/>
              </a:rPr>
              <a:t>Phase 3</a:t>
            </a:r>
            <a:r>
              <a:rPr lang="en-US" sz="1700" dirty="0">
                <a:latin typeface="Times New Roman" panose="02020603050405020304" pitchFamily="18" charset="0"/>
                <a:cs typeface="Times New Roman" panose="02020603050405020304" pitchFamily="18" charset="0"/>
              </a:rPr>
              <a:t>:Core Development</a:t>
            </a:r>
          </a:p>
          <a:p>
            <a:pPr algn="just">
              <a:lnSpc>
                <a:spcPct val="150000"/>
              </a:lnSpc>
            </a:pPr>
            <a:r>
              <a:rPr lang="en-US" sz="1700" dirty="0">
                <a:latin typeface="Times New Roman" panose="02020603050405020304" pitchFamily="18" charset="0"/>
                <a:cs typeface="Times New Roman" panose="02020603050405020304" pitchFamily="18" charset="0"/>
              </a:rPr>
              <a:t>Phase 4: Integration and Testing</a:t>
            </a:r>
          </a:p>
          <a:p>
            <a:pPr algn="just">
              <a:lnSpc>
                <a:spcPct val="150000"/>
              </a:lnSpc>
            </a:pPr>
            <a:r>
              <a:rPr lang="en-US" sz="1700" dirty="0">
                <a:latin typeface="Times New Roman" panose="02020603050405020304" pitchFamily="18" charset="0"/>
                <a:cs typeface="Times New Roman" panose="02020603050405020304" pitchFamily="18" charset="0"/>
              </a:rPr>
              <a:t>Phase 5: Deployment and Maintenance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961001" y="682364"/>
            <a:ext cx="7724873" cy="5661878"/>
          </a:xfrm>
          <a:prstGeom prst="rect">
            <a:avLst/>
          </a:prstGeom>
        </p:spPr>
      </p:pic>
      <p:sp>
        <p:nvSpPr>
          <p:cNvPr id="2" name="Title 1"/>
          <p:cNvSpPr>
            <a:spLocks noGrp="1"/>
          </p:cNvSpPr>
          <p:nvPr>
            <p:ph type="title"/>
          </p:nvPr>
        </p:nvSpPr>
        <p:spPr>
          <a:xfrm>
            <a:off x="838200" y="0"/>
            <a:ext cx="10515600" cy="1054735"/>
          </a:xfrm>
        </p:spPr>
        <p:txBody>
          <a:bodyPr>
            <a:normAutofit/>
          </a:bodyPr>
          <a:lstStyle/>
          <a:p>
            <a:r>
              <a:rPr lang="en-US" sz="3600" b="1" dirty="0" smtClean="0">
                <a:solidFill>
                  <a:srgbClr val="0070C0"/>
                </a:solidFill>
                <a:latin typeface="Times New Roman" panose="02020603050405020304" pitchFamily="18" charset="0"/>
                <a:cs typeface="Times New Roman" panose="02020603050405020304" pitchFamily="18" charset="0"/>
              </a:rPr>
              <a:t>USE CASE DIAGRAM</a:t>
            </a:r>
            <a:endParaRPr lang="en-US" sz="3600" b="1"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11819"/>
            <a:ext cx="12099635" cy="864847"/>
          </a:xfrm>
          <a:prstGeom prst="rect">
            <a:avLst/>
          </a:prstGeom>
        </p:spPr>
      </p:pic>
      <p:pic>
        <p:nvPicPr>
          <p:cNvPr id="3" name="Picture 2"/>
          <p:cNvPicPr>
            <a:picLocks noChangeAspect="1"/>
          </p:cNvPicPr>
          <p:nvPr/>
        </p:nvPicPr>
        <p:blipFill>
          <a:blip r:embed="rId4"/>
          <a:stretch>
            <a:fillRect/>
          </a:stretch>
        </p:blipFill>
        <p:spPr>
          <a:xfrm>
            <a:off x="0" y="5911818"/>
            <a:ext cx="12099635" cy="88243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2356142" y="616214"/>
            <a:ext cx="7869311" cy="4931556"/>
          </a:xfrm>
          <a:prstGeom prst="rect">
            <a:avLst/>
          </a:prstGeom>
        </p:spPr>
      </p:pic>
      <p:sp>
        <p:nvSpPr>
          <p:cNvPr id="2" name="Title 1"/>
          <p:cNvSpPr>
            <a:spLocks noGrp="1"/>
          </p:cNvSpPr>
          <p:nvPr>
            <p:ph type="title"/>
          </p:nvPr>
        </p:nvSpPr>
        <p:spPr>
          <a:xfrm>
            <a:off x="366259" y="-42696"/>
            <a:ext cx="10515600" cy="1054735"/>
          </a:xfrm>
        </p:spPr>
        <p:txBody>
          <a:bodyPr>
            <a:normAutofit/>
          </a:bodyPr>
          <a:lstStyle/>
          <a:p>
            <a:r>
              <a:rPr lang="en-US" sz="3600" b="1" dirty="0" smtClean="0">
                <a:solidFill>
                  <a:srgbClr val="0070C0"/>
                </a:solidFill>
                <a:latin typeface="Times New Roman" panose="02020603050405020304" pitchFamily="18" charset="0"/>
                <a:cs typeface="Times New Roman" panose="02020603050405020304" pitchFamily="18" charset="0"/>
              </a:rPr>
              <a:t>CLASS DIAGRAM</a:t>
            </a:r>
            <a:endParaRPr lang="en-US" sz="3600" b="1"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11819"/>
            <a:ext cx="12099635" cy="864847"/>
          </a:xfrm>
          <a:prstGeom prst="rect">
            <a:avLst/>
          </a:prstGeom>
        </p:spPr>
      </p:pic>
      <p:pic>
        <p:nvPicPr>
          <p:cNvPr id="3" name="Picture 2"/>
          <p:cNvPicPr>
            <a:picLocks noChangeAspect="1"/>
          </p:cNvPicPr>
          <p:nvPr/>
        </p:nvPicPr>
        <p:blipFill>
          <a:blip r:embed="rId4"/>
          <a:stretch>
            <a:fillRect/>
          </a:stretch>
        </p:blipFill>
        <p:spPr>
          <a:xfrm>
            <a:off x="0" y="5565354"/>
            <a:ext cx="12099635" cy="122889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stretch>
            <a:fillRect/>
          </a:stretch>
        </p:blipFill>
        <p:spPr>
          <a:xfrm>
            <a:off x="1369061" y="722575"/>
            <a:ext cx="9361512" cy="5171660"/>
          </a:xfrm>
          <a:prstGeom prst="rect">
            <a:avLst/>
          </a:prstGeom>
        </p:spPr>
      </p:pic>
      <p:sp>
        <p:nvSpPr>
          <p:cNvPr id="2" name="Title 1"/>
          <p:cNvSpPr>
            <a:spLocks noGrp="1"/>
          </p:cNvSpPr>
          <p:nvPr>
            <p:ph type="title"/>
          </p:nvPr>
        </p:nvSpPr>
        <p:spPr>
          <a:xfrm>
            <a:off x="609600" y="163662"/>
            <a:ext cx="10515600" cy="1054735"/>
          </a:xfrm>
        </p:spPr>
        <p:txBody>
          <a:bodyPr>
            <a:normAutofit fontScale="90000"/>
          </a:bodyPr>
          <a:lstStyle/>
          <a:p>
            <a:r>
              <a:rPr lang="en-US" sz="3600" b="1" dirty="0" smtClean="0">
                <a:solidFill>
                  <a:srgbClr val="0070C0"/>
                </a:solidFill>
                <a:latin typeface="Times New Roman" panose="02020603050405020304" pitchFamily="18" charset="0"/>
                <a:cs typeface="Times New Roman" panose="02020603050405020304" pitchFamily="18" charset="0"/>
              </a:rPr>
              <a:t>OBJECT DIAGRAM</a:t>
            </a:r>
            <a:br>
              <a:rPr lang="en-US" sz="3600" b="1" dirty="0" smtClean="0">
                <a:solidFill>
                  <a:srgbClr val="0070C0"/>
                </a:solidFill>
                <a:latin typeface="Times New Roman" panose="02020603050405020304" pitchFamily="18" charset="0"/>
                <a:cs typeface="Times New Roman" panose="02020603050405020304" pitchFamily="18" charset="0"/>
              </a:rPr>
            </a:br>
            <a:endParaRPr lang="en-US" sz="3600" b="1" dirty="0">
              <a:solidFill>
                <a:srgbClr val="0070C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911819"/>
            <a:ext cx="12099635" cy="864847"/>
          </a:xfrm>
          <a:prstGeom prst="rect">
            <a:avLst/>
          </a:prstGeom>
        </p:spPr>
      </p:pic>
      <p:pic>
        <p:nvPicPr>
          <p:cNvPr id="3" name="Picture 2"/>
          <p:cNvPicPr>
            <a:picLocks noChangeAspect="1"/>
          </p:cNvPicPr>
          <p:nvPr/>
        </p:nvPicPr>
        <p:blipFill>
          <a:blip r:embed="rId4"/>
          <a:stretch>
            <a:fillRect/>
          </a:stretch>
        </p:blipFill>
        <p:spPr>
          <a:xfrm>
            <a:off x="0" y="5565354"/>
            <a:ext cx="12099635" cy="122889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419</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vt:lpstr>
      <vt:lpstr>Times New Roman</vt:lpstr>
      <vt:lpstr>Office Theme</vt:lpstr>
      <vt:lpstr>PowerPoint Presentation</vt:lpstr>
      <vt:lpstr>PowerPoint Presentation</vt:lpstr>
      <vt:lpstr>Requirement Analysis</vt:lpstr>
      <vt:lpstr>Requirement Analysis</vt:lpstr>
      <vt:lpstr>System Architecture</vt:lpstr>
      <vt:lpstr>Methodology:</vt:lpstr>
      <vt:lpstr>USE CASE DIAGRAM</vt:lpstr>
      <vt:lpstr>CLASS DIAGRAM</vt:lpstr>
      <vt:lpstr>OBJECT DIAGRAM </vt:lpstr>
      <vt:lpstr>STATE DIAGRAM</vt:lpstr>
      <vt:lpstr>ACTIVITY DIAGRAM</vt:lpstr>
      <vt:lpstr>SEQUENCE DIAGRAM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75</cp:revision>
  <dcterms:created xsi:type="dcterms:W3CDTF">2024-07-14T12:37:00Z</dcterms:created>
  <dcterms:modified xsi:type="dcterms:W3CDTF">2024-10-24T03:15:10Z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2A7B7FD0DA544D65A831725126F293A1_12</vt:lpwstr>
  </property>
  <property fmtid="{D5CDD505-2E9C-101B-9397-08002B2CF9AE}" pid="3" name="KSOProductBuildVer">
    <vt:lpwstr>1033-12.2.0.17562</vt:lpwstr>
  </property>
</Properties>
</file>