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F7ED-FC56-4A72-8332-448737110EDF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0177-8789-4008-8CFC-6EC14924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0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F7ED-FC56-4A72-8332-448737110EDF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0177-8789-4008-8CFC-6EC14924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4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F7ED-FC56-4A72-8332-448737110EDF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0177-8789-4008-8CFC-6EC14924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1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F7ED-FC56-4A72-8332-448737110EDF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0177-8789-4008-8CFC-6EC14924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6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F7ED-FC56-4A72-8332-448737110EDF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0177-8789-4008-8CFC-6EC14924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6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F7ED-FC56-4A72-8332-448737110EDF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0177-8789-4008-8CFC-6EC14924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8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F7ED-FC56-4A72-8332-448737110EDF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0177-8789-4008-8CFC-6EC14924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F7ED-FC56-4A72-8332-448737110EDF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0177-8789-4008-8CFC-6EC14924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2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F7ED-FC56-4A72-8332-448737110EDF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0177-8789-4008-8CFC-6EC14924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4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F7ED-FC56-4A72-8332-448737110EDF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0177-8789-4008-8CFC-6EC14924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46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F7ED-FC56-4A72-8332-448737110EDF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0177-8789-4008-8CFC-6EC14924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9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DF7ED-FC56-4A72-8332-448737110EDF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30177-8789-4008-8CFC-6EC14924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4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.png">
            <a:extLst>
              <a:ext uri="{FF2B5EF4-FFF2-40B4-BE49-F238E27FC236}">
                <a16:creationId xmlns:a16="http://schemas.microsoft.com/office/drawing/2014/main" id="{D3DF7BFB-1740-44B7-A093-A6E05FD817E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40347" y="215705"/>
            <a:ext cx="978852" cy="1015663"/>
          </a:xfrm>
          <a:prstGeom prst="rect">
            <a:avLst/>
          </a:prstGeom>
          <a:ln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2DFF54-229F-40CD-BED3-D73578865F82}"/>
              </a:ext>
            </a:extLst>
          </p:cNvPr>
          <p:cNvSpPr/>
          <p:nvPr/>
        </p:nvSpPr>
        <p:spPr>
          <a:xfrm>
            <a:off x="2441330" y="211602"/>
            <a:ext cx="7543801" cy="1682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400" b="1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Guru Gobind Singh College of Engineering and Research Center, Nashik.</a:t>
            </a:r>
            <a:endParaRPr lang="en-IN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Department of Computer Engineering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IN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Academic Year: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2024-25</a:t>
            </a:r>
            <a:endParaRPr lang="en-IN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BC9489-F662-4D6D-821B-5B57870C4FC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95855" y="3289607"/>
          <a:ext cx="8283525" cy="2912424"/>
        </p:xfrm>
        <a:graphic>
          <a:graphicData uri="http://schemas.openxmlformats.org/drawingml/2006/table">
            <a:tbl>
              <a:tblPr/>
              <a:tblGrid>
                <a:gridCol w="1705432">
                  <a:extLst>
                    <a:ext uri="{9D8B030D-6E8A-4147-A177-3AD203B41FA5}">
                      <a16:colId xmlns:a16="http://schemas.microsoft.com/office/drawing/2014/main" val="84072911"/>
                    </a:ext>
                  </a:extLst>
                </a:gridCol>
                <a:gridCol w="6578093">
                  <a:extLst>
                    <a:ext uri="{9D8B030D-6E8A-4147-A177-3AD203B41FA5}">
                      <a16:colId xmlns:a16="http://schemas.microsoft.com/office/drawing/2014/main" val="3281272621"/>
                    </a:ext>
                  </a:extLst>
                </a:gridCol>
              </a:tblGrid>
              <a:tr h="292576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ID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G-8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8908918"/>
                  </a:ext>
                </a:extLst>
              </a:tr>
              <a:tr h="648336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IN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Project Title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AI PRESENTATION TOOL USING GESTURE RECOGNITION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5525663"/>
                  </a:ext>
                </a:extLst>
              </a:tr>
              <a:tr h="254785">
                <a:tc rowSpan="4"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ea typeface="Cambria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>
                          <a:latin typeface="Times New Roman" panose="02020603050405020304" pitchFamily="18" charset="0"/>
                          <a:ea typeface="Cambria" pitchFamily="18" charset="0"/>
                          <a:cs typeface="Times New Roman" panose="02020603050405020304" pitchFamily="18" charset="0"/>
                        </a:rPr>
                        <a:t>Ayesha Shaikh</a:t>
                      </a:r>
                      <a:endParaRPr lang="en-US" sz="1600" b="0" dirty="0">
                        <a:latin typeface="Times New Roman" panose="02020603050405020304" pitchFamily="18" charset="0"/>
                        <a:ea typeface="Cambria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355800"/>
                  </a:ext>
                </a:extLst>
              </a:tr>
              <a:tr h="25478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ea typeface="Cambria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>
                          <a:latin typeface="Times New Roman" panose="02020603050405020304" pitchFamily="18" charset="0"/>
                          <a:ea typeface="Cambria" pitchFamily="18" charset="0"/>
                          <a:cs typeface="Times New Roman" panose="02020603050405020304" pitchFamily="18" charset="0"/>
                        </a:rPr>
                        <a:t>Pooja Gupta</a:t>
                      </a:r>
                      <a:endParaRPr lang="en-US" sz="1600" b="0" dirty="0">
                        <a:latin typeface="Times New Roman" panose="02020603050405020304" pitchFamily="18" charset="0"/>
                        <a:ea typeface="Cambria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839915"/>
                  </a:ext>
                </a:extLst>
              </a:tr>
              <a:tr h="25478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en-US" sz="1600" b="1" baseline="0" dirty="0">
                          <a:effectLst/>
                          <a:latin typeface="Times New Roman" panose="02020603050405020304" pitchFamily="18" charset="0"/>
                          <a:ea typeface="Cambria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b="0" baseline="0" dirty="0" err="1">
                          <a:effectLst/>
                          <a:latin typeface="Times New Roman" panose="02020603050405020304" pitchFamily="18" charset="0"/>
                          <a:ea typeface="Cambria" pitchFamily="18" charset="0"/>
                          <a:cs typeface="Times New Roman" panose="02020603050405020304" pitchFamily="18" charset="0"/>
                        </a:rPr>
                        <a:t>Shiba</a:t>
                      </a:r>
                      <a:r>
                        <a:rPr lang="en-US" sz="2000" b="0" baseline="0" dirty="0">
                          <a:effectLst/>
                          <a:latin typeface="Times New Roman" panose="02020603050405020304" pitchFamily="18" charset="0"/>
                          <a:ea typeface="Cambria" pitchFamily="18" charset="0"/>
                          <a:cs typeface="Times New Roman" panose="02020603050405020304" pitchFamily="18" charset="0"/>
                        </a:rPr>
                        <a:t> Shaikh</a:t>
                      </a:r>
                      <a:endParaRPr lang="en-US" sz="2000" b="0" dirty="0">
                        <a:latin typeface="Times New Roman" panose="02020603050405020304" pitchFamily="18" charset="0"/>
                        <a:ea typeface="Cambria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1151352"/>
                  </a:ext>
                </a:extLst>
              </a:tr>
              <a:tr h="20382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ea typeface="Cambria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latin typeface="Times New Roman" panose="02020603050405020304" pitchFamily="18" charset="0"/>
                          <a:ea typeface="Cambria" pitchFamily="18" charset="0"/>
                          <a:cs typeface="Times New Roman" panose="02020603050405020304" pitchFamily="18" charset="0"/>
                        </a:rPr>
                        <a:t>Anushka</a:t>
                      </a:r>
                      <a:r>
                        <a:rPr lang="en-US" sz="2000" b="0" dirty="0">
                          <a:latin typeface="Times New Roman" panose="02020603050405020304" pitchFamily="18" charset="0"/>
                          <a:ea typeface="Cambria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latin typeface="Times New Roman" panose="02020603050405020304" pitchFamily="18" charset="0"/>
                          <a:ea typeface="Cambria" pitchFamily="18" charset="0"/>
                          <a:cs typeface="Times New Roman" panose="02020603050405020304" pitchFamily="18" charset="0"/>
                        </a:rPr>
                        <a:t>Jadhav</a:t>
                      </a:r>
                      <a:endParaRPr lang="en-US" sz="1600" b="0" dirty="0">
                        <a:latin typeface="Times New Roman" panose="02020603050405020304" pitchFamily="18" charset="0"/>
                        <a:ea typeface="Cambria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8208637"/>
                  </a:ext>
                </a:extLst>
              </a:tr>
              <a:tr h="740088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Guide Name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Mrs. P. K. </a:t>
                      </a:r>
                      <a:r>
                        <a:rPr lang="en-IN" sz="2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Bachhav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700751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F03B5D2-B9C5-414A-9638-D257BBC6510A}"/>
              </a:ext>
            </a:extLst>
          </p:cNvPr>
          <p:cNvSpPr/>
          <p:nvPr/>
        </p:nvSpPr>
        <p:spPr>
          <a:xfrm>
            <a:off x="2230314" y="2101279"/>
            <a:ext cx="76399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Final Year Project Work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Review </a:t>
            </a:r>
            <a:r>
              <a:rPr lang="en-US" sz="20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IV.I</a:t>
            </a:r>
            <a:endParaRPr lang="en-US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91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176954" y="6477000"/>
            <a:ext cx="5334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Guru </a:t>
            </a:r>
            <a:r>
              <a:rPr lang="en-US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Gobind</a:t>
            </a: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Singh College of Engineering, Nashik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2C470-435D-4D1F-85CC-0CABE91F3F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5887770"/>
            <a:ext cx="762001" cy="86089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14629-118C-4846-9F87-FAC5D2882B23}"/>
              </a:ext>
            </a:extLst>
          </p:cNvPr>
          <p:cNvCxnSpPr/>
          <p:nvPr/>
        </p:nvCxnSpPr>
        <p:spPr>
          <a:xfrm flipV="1">
            <a:off x="1219200" y="6318219"/>
            <a:ext cx="10527323" cy="6499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40E4B3-EF09-76F9-BD84-E3E43DD20F6D}"/>
              </a:ext>
            </a:extLst>
          </p:cNvPr>
          <p:cNvSpPr txBox="1"/>
          <p:nvPr/>
        </p:nvSpPr>
        <p:spPr>
          <a:xfrm>
            <a:off x="4879339" y="213083"/>
            <a:ext cx="4582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IN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1823" y="627584"/>
            <a:ext cx="92289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Cutomized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Gesture Module:</a:t>
            </a:r>
          </a:p>
          <a:p>
            <a:endParaRPr lang="en-US" b="1" dirty="0" smtClean="0"/>
          </a:p>
          <a:p>
            <a:r>
              <a:rPr lang="en-US" b="1" dirty="0" smtClean="0"/>
              <a:t> 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842633"/>
              </p:ext>
            </p:extLst>
          </p:nvPr>
        </p:nvGraphicFramePr>
        <p:xfrm>
          <a:off x="811823" y="1135416"/>
          <a:ext cx="10690470" cy="435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57">
                  <a:extLst>
                    <a:ext uri="{9D8B030D-6E8A-4147-A177-3AD203B41FA5}">
                      <a16:colId xmlns:a16="http://schemas.microsoft.com/office/drawing/2014/main" val="1740820138"/>
                    </a:ext>
                  </a:extLst>
                </a:gridCol>
                <a:gridCol w="2367733">
                  <a:extLst>
                    <a:ext uri="{9D8B030D-6E8A-4147-A177-3AD203B41FA5}">
                      <a16:colId xmlns:a16="http://schemas.microsoft.com/office/drawing/2014/main" val="1306606686"/>
                    </a:ext>
                  </a:extLst>
                </a:gridCol>
                <a:gridCol w="1975667">
                  <a:extLst>
                    <a:ext uri="{9D8B030D-6E8A-4147-A177-3AD203B41FA5}">
                      <a16:colId xmlns:a16="http://schemas.microsoft.com/office/drawing/2014/main" val="60254882"/>
                    </a:ext>
                  </a:extLst>
                </a:gridCol>
                <a:gridCol w="2066192">
                  <a:extLst>
                    <a:ext uri="{9D8B030D-6E8A-4147-A177-3AD203B41FA5}">
                      <a16:colId xmlns:a16="http://schemas.microsoft.com/office/drawing/2014/main" val="2683717156"/>
                    </a:ext>
                  </a:extLst>
                </a:gridCol>
                <a:gridCol w="1960685">
                  <a:extLst>
                    <a:ext uri="{9D8B030D-6E8A-4147-A177-3AD203B41FA5}">
                      <a16:colId xmlns:a16="http://schemas.microsoft.com/office/drawing/2014/main" val="1793929955"/>
                    </a:ext>
                  </a:extLst>
                </a:gridCol>
                <a:gridCol w="1124436">
                  <a:extLst>
                    <a:ext uri="{9D8B030D-6E8A-4147-A177-3AD203B41FA5}">
                      <a16:colId xmlns:a16="http://schemas.microsoft.com/office/drawing/2014/main" val="532592168"/>
                    </a:ext>
                  </a:extLst>
                </a:gridCol>
              </a:tblGrid>
              <a:tr h="339483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Pass/Fail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827248"/>
                  </a:ext>
                </a:extLst>
              </a:tr>
              <a:tr h="1103319">
                <a:tc>
                  <a:txBody>
                    <a:bodyPr/>
                    <a:lstStyle/>
                    <a:p>
                      <a:r>
                        <a:rPr lang="en-US" dirty="0" smtClean="0"/>
                        <a:t>CG-01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 a new custom gesture in 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Start application 2. Perform a new gesture 3. Assign an action and save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Gesture is saved in the database with angles and image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Translation overlay appears on screen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395598"/>
                  </a:ext>
                </a:extLst>
              </a:tr>
              <a:tr h="1612543">
                <a:tc>
                  <a:txBody>
                    <a:bodyPr/>
                    <a:lstStyle/>
                    <a:p>
                      <a:r>
                        <a:rPr lang="en-US" dirty="0" smtClean="0"/>
                        <a:t>CG-02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 stored gestures from 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Start application 2. Navigate to gesture management 3. View stored gestures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of stored gestures is displayed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of stored gestures is displayed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194660"/>
                  </a:ext>
                </a:extLst>
              </a:tr>
              <a:tr h="1061401">
                <a:tc>
                  <a:txBody>
                    <a:bodyPr/>
                    <a:lstStyle/>
                    <a:p>
                      <a:r>
                        <a:rPr lang="en-US" dirty="0" smtClean="0"/>
                        <a:t>CG-03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Detect a saved custom gesture and execute 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Start application 2. Perform a stored custom gesture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Corresponding action </a:t>
                      </a:r>
                      <a:r>
                        <a:rPr lang="en-US" dirty="0" smtClean="0"/>
                        <a:t>(next </a:t>
                      </a:r>
                      <a:r>
                        <a:rPr lang="en-US" dirty="0"/>
                        <a:t>slide) is triggered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Corresponding action </a:t>
                      </a:r>
                      <a:r>
                        <a:rPr lang="en-US" dirty="0" smtClean="0"/>
                        <a:t>(next </a:t>
                      </a:r>
                      <a:r>
                        <a:rPr lang="en-US" dirty="0"/>
                        <a:t>slide) is triggered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02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73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176954" y="6477000"/>
            <a:ext cx="5334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Guru </a:t>
            </a:r>
            <a:r>
              <a:rPr lang="en-US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Gobind</a:t>
            </a: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Singh College of Engineering, Nashik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2C470-435D-4D1F-85CC-0CABE91F3F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5887770"/>
            <a:ext cx="762001" cy="86089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14629-118C-4846-9F87-FAC5D2882B23}"/>
              </a:ext>
            </a:extLst>
          </p:cNvPr>
          <p:cNvCxnSpPr/>
          <p:nvPr/>
        </p:nvCxnSpPr>
        <p:spPr>
          <a:xfrm flipV="1">
            <a:off x="1219200" y="6318219"/>
            <a:ext cx="10527323" cy="6499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40E4B3-EF09-76F9-BD84-E3E43DD20F6D}"/>
              </a:ext>
            </a:extLst>
          </p:cNvPr>
          <p:cNvSpPr txBox="1"/>
          <p:nvPr/>
        </p:nvSpPr>
        <p:spPr>
          <a:xfrm>
            <a:off x="4800208" y="272189"/>
            <a:ext cx="4582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IN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107" y="627584"/>
            <a:ext cx="92289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Cutomized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Gesture Module:</a:t>
            </a:r>
          </a:p>
          <a:p>
            <a:endParaRPr lang="en-US" b="1" dirty="0" smtClean="0"/>
          </a:p>
          <a:p>
            <a:r>
              <a:rPr lang="en-US" b="1" dirty="0" smtClean="0"/>
              <a:t> 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380317"/>
              </p:ext>
            </p:extLst>
          </p:nvPr>
        </p:nvGraphicFramePr>
        <p:xfrm>
          <a:off x="811823" y="1135416"/>
          <a:ext cx="1069047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57">
                  <a:extLst>
                    <a:ext uri="{9D8B030D-6E8A-4147-A177-3AD203B41FA5}">
                      <a16:colId xmlns:a16="http://schemas.microsoft.com/office/drawing/2014/main" val="1740820138"/>
                    </a:ext>
                  </a:extLst>
                </a:gridCol>
                <a:gridCol w="2367733">
                  <a:extLst>
                    <a:ext uri="{9D8B030D-6E8A-4147-A177-3AD203B41FA5}">
                      <a16:colId xmlns:a16="http://schemas.microsoft.com/office/drawing/2014/main" val="1306606686"/>
                    </a:ext>
                  </a:extLst>
                </a:gridCol>
                <a:gridCol w="1975667">
                  <a:extLst>
                    <a:ext uri="{9D8B030D-6E8A-4147-A177-3AD203B41FA5}">
                      <a16:colId xmlns:a16="http://schemas.microsoft.com/office/drawing/2014/main" val="60254882"/>
                    </a:ext>
                  </a:extLst>
                </a:gridCol>
                <a:gridCol w="2066192">
                  <a:extLst>
                    <a:ext uri="{9D8B030D-6E8A-4147-A177-3AD203B41FA5}">
                      <a16:colId xmlns:a16="http://schemas.microsoft.com/office/drawing/2014/main" val="2683717156"/>
                    </a:ext>
                  </a:extLst>
                </a:gridCol>
                <a:gridCol w="1960685">
                  <a:extLst>
                    <a:ext uri="{9D8B030D-6E8A-4147-A177-3AD203B41FA5}">
                      <a16:colId xmlns:a16="http://schemas.microsoft.com/office/drawing/2014/main" val="1793929955"/>
                    </a:ext>
                  </a:extLst>
                </a:gridCol>
                <a:gridCol w="1124436">
                  <a:extLst>
                    <a:ext uri="{9D8B030D-6E8A-4147-A177-3AD203B41FA5}">
                      <a16:colId xmlns:a16="http://schemas.microsoft.com/office/drawing/2014/main" val="532592168"/>
                    </a:ext>
                  </a:extLst>
                </a:gridCol>
              </a:tblGrid>
              <a:tr h="339483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Pass/Fail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827248"/>
                  </a:ext>
                </a:extLst>
              </a:tr>
              <a:tr h="1103319">
                <a:tc>
                  <a:txBody>
                    <a:bodyPr/>
                    <a:lstStyle/>
                    <a:p>
                      <a:r>
                        <a:rPr lang="en-US" dirty="0" smtClean="0"/>
                        <a:t>CG-04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 stored custom gesture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Start application 2. Navigate to gesture management 3. Delete a gesture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Gesture is removed from the 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Translation overlay appears on screen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395598"/>
                  </a:ext>
                </a:extLst>
              </a:tr>
              <a:tr h="1612543">
                <a:tc>
                  <a:txBody>
                    <a:bodyPr/>
                    <a:lstStyle/>
                    <a:p>
                      <a:r>
                        <a:rPr lang="en-US" dirty="0" smtClean="0"/>
                        <a:t>CG-05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an existing gesture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Start application 2. Navigate to gesture management 3. Select a gesture and update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Gesture </a:t>
                      </a:r>
                      <a:r>
                        <a:rPr lang="en-US" dirty="0" smtClean="0"/>
                        <a:t>angles and </a:t>
                      </a:r>
                      <a:r>
                        <a:rPr lang="en-US" dirty="0"/>
                        <a:t>image are updated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Gesture angles and image are updated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194660"/>
                  </a:ext>
                </a:extLst>
              </a:tr>
              <a:tr h="1061401">
                <a:tc>
                  <a:txBody>
                    <a:bodyPr/>
                    <a:lstStyle/>
                    <a:p>
                      <a:r>
                        <a:rPr lang="en-US" dirty="0" smtClean="0"/>
                        <a:t>CG-06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Handle duplicate gestures for different 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Start application 2. Try saving two different actions with similar gestures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Latest updated gesture is executed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Latest updated gesture is executed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02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73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176954" y="6477000"/>
            <a:ext cx="5334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Guru </a:t>
            </a:r>
            <a:r>
              <a:rPr lang="en-US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Gobind</a:t>
            </a: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Singh College of Engineering, Nashik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2C470-435D-4D1F-85CC-0CABE91F3F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5887770"/>
            <a:ext cx="762001" cy="86089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14629-118C-4846-9F87-FAC5D2882B23}"/>
              </a:ext>
            </a:extLst>
          </p:cNvPr>
          <p:cNvCxnSpPr/>
          <p:nvPr/>
        </p:nvCxnSpPr>
        <p:spPr>
          <a:xfrm flipV="1">
            <a:off x="1219200" y="6318219"/>
            <a:ext cx="10527323" cy="6499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40E4B3-EF09-76F9-BD84-E3E43DD20F6D}"/>
              </a:ext>
            </a:extLst>
          </p:cNvPr>
          <p:cNvSpPr txBox="1"/>
          <p:nvPr/>
        </p:nvSpPr>
        <p:spPr>
          <a:xfrm>
            <a:off x="4835377" y="174460"/>
            <a:ext cx="4582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IN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4236" y="744572"/>
            <a:ext cx="92289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Gesture Control Module:</a:t>
            </a:r>
          </a:p>
          <a:p>
            <a:endParaRPr lang="en-US" sz="2400" b="1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077275"/>
              </p:ext>
            </p:extLst>
          </p:nvPr>
        </p:nvGraphicFramePr>
        <p:xfrm>
          <a:off x="889000" y="1300781"/>
          <a:ext cx="1069047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745">
                  <a:extLst>
                    <a:ext uri="{9D8B030D-6E8A-4147-A177-3AD203B41FA5}">
                      <a16:colId xmlns:a16="http://schemas.microsoft.com/office/drawing/2014/main" val="1740820138"/>
                    </a:ext>
                  </a:extLst>
                </a:gridCol>
                <a:gridCol w="1781745">
                  <a:extLst>
                    <a:ext uri="{9D8B030D-6E8A-4147-A177-3AD203B41FA5}">
                      <a16:colId xmlns:a16="http://schemas.microsoft.com/office/drawing/2014/main" val="1306606686"/>
                    </a:ext>
                  </a:extLst>
                </a:gridCol>
                <a:gridCol w="1781745">
                  <a:extLst>
                    <a:ext uri="{9D8B030D-6E8A-4147-A177-3AD203B41FA5}">
                      <a16:colId xmlns:a16="http://schemas.microsoft.com/office/drawing/2014/main" val="60254882"/>
                    </a:ext>
                  </a:extLst>
                </a:gridCol>
                <a:gridCol w="1781745">
                  <a:extLst>
                    <a:ext uri="{9D8B030D-6E8A-4147-A177-3AD203B41FA5}">
                      <a16:colId xmlns:a16="http://schemas.microsoft.com/office/drawing/2014/main" val="2683717156"/>
                    </a:ext>
                  </a:extLst>
                </a:gridCol>
                <a:gridCol w="2227059">
                  <a:extLst>
                    <a:ext uri="{9D8B030D-6E8A-4147-A177-3AD203B41FA5}">
                      <a16:colId xmlns:a16="http://schemas.microsoft.com/office/drawing/2014/main" val="1793929955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532592168"/>
                    </a:ext>
                  </a:extLst>
                </a:gridCol>
              </a:tblGrid>
              <a:tr h="289860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Pass/Fail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827248"/>
                  </a:ext>
                </a:extLst>
              </a:tr>
              <a:tr h="1143558">
                <a:tc>
                  <a:txBody>
                    <a:bodyPr/>
                    <a:lstStyle/>
                    <a:p>
                      <a:r>
                        <a:rPr lang="en-US" dirty="0" smtClean="0"/>
                        <a:t>GC-01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Detect swipe right gesture for next slide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Start the application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2. Perform a right swipe gesture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Slide moves to the next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Slide moves to the next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395598"/>
                  </a:ext>
                </a:extLst>
              </a:tr>
              <a:tr h="1143558">
                <a:tc>
                  <a:txBody>
                    <a:bodyPr/>
                    <a:lstStyle/>
                    <a:p>
                      <a:r>
                        <a:rPr lang="en-US" dirty="0" smtClean="0"/>
                        <a:t>GC-02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Detect swipe left gesture for previous slide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Start the application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2. Perform a left swipe gesture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Slide moves to the previous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Slide moves to the previous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194660"/>
                  </a:ext>
                </a:extLst>
              </a:tr>
              <a:tr h="1143558">
                <a:tc>
                  <a:txBody>
                    <a:bodyPr/>
                    <a:lstStyle/>
                    <a:p>
                      <a:r>
                        <a:rPr lang="en-US" dirty="0" smtClean="0"/>
                        <a:t>GC-03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Detect thumb-up gesture to start presentation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Start the application.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 Show thumb-up gesture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Presentation starts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Presentation starts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02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75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176954" y="6477000"/>
            <a:ext cx="5334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Guru </a:t>
            </a:r>
            <a:r>
              <a:rPr lang="en-US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Gobind</a:t>
            </a: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Singh College of Engineering, Nashik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2C470-435D-4D1F-85CC-0CABE91F3F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5887770"/>
            <a:ext cx="762001" cy="86089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14629-118C-4846-9F87-FAC5D2882B23}"/>
              </a:ext>
            </a:extLst>
          </p:cNvPr>
          <p:cNvCxnSpPr/>
          <p:nvPr/>
        </p:nvCxnSpPr>
        <p:spPr>
          <a:xfrm flipV="1">
            <a:off x="1219200" y="6318219"/>
            <a:ext cx="10527323" cy="6499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40E4B3-EF09-76F9-BD84-E3E43DD20F6D}"/>
              </a:ext>
            </a:extLst>
          </p:cNvPr>
          <p:cNvSpPr txBox="1"/>
          <p:nvPr/>
        </p:nvSpPr>
        <p:spPr>
          <a:xfrm>
            <a:off x="4914508" y="197905"/>
            <a:ext cx="4582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IN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700" y="814910"/>
            <a:ext cx="92289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Gesture Control Module:</a:t>
            </a: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310857"/>
              </p:ext>
            </p:extLst>
          </p:nvPr>
        </p:nvGraphicFramePr>
        <p:xfrm>
          <a:off x="889000" y="1300781"/>
          <a:ext cx="1069047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745">
                  <a:extLst>
                    <a:ext uri="{9D8B030D-6E8A-4147-A177-3AD203B41FA5}">
                      <a16:colId xmlns:a16="http://schemas.microsoft.com/office/drawing/2014/main" val="1740820138"/>
                    </a:ext>
                  </a:extLst>
                </a:gridCol>
                <a:gridCol w="1781745">
                  <a:extLst>
                    <a:ext uri="{9D8B030D-6E8A-4147-A177-3AD203B41FA5}">
                      <a16:colId xmlns:a16="http://schemas.microsoft.com/office/drawing/2014/main" val="1306606686"/>
                    </a:ext>
                  </a:extLst>
                </a:gridCol>
                <a:gridCol w="1781745">
                  <a:extLst>
                    <a:ext uri="{9D8B030D-6E8A-4147-A177-3AD203B41FA5}">
                      <a16:colId xmlns:a16="http://schemas.microsoft.com/office/drawing/2014/main" val="60254882"/>
                    </a:ext>
                  </a:extLst>
                </a:gridCol>
                <a:gridCol w="1781745">
                  <a:extLst>
                    <a:ext uri="{9D8B030D-6E8A-4147-A177-3AD203B41FA5}">
                      <a16:colId xmlns:a16="http://schemas.microsoft.com/office/drawing/2014/main" val="2683717156"/>
                    </a:ext>
                  </a:extLst>
                </a:gridCol>
                <a:gridCol w="2227059">
                  <a:extLst>
                    <a:ext uri="{9D8B030D-6E8A-4147-A177-3AD203B41FA5}">
                      <a16:colId xmlns:a16="http://schemas.microsoft.com/office/drawing/2014/main" val="1793929955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532592168"/>
                    </a:ext>
                  </a:extLst>
                </a:gridCol>
              </a:tblGrid>
              <a:tr h="289860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Pass/Fail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827248"/>
                  </a:ext>
                </a:extLst>
              </a:tr>
              <a:tr h="1143558">
                <a:tc>
                  <a:txBody>
                    <a:bodyPr/>
                    <a:lstStyle/>
                    <a:p>
                      <a:r>
                        <a:rPr lang="en-US" dirty="0" smtClean="0"/>
                        <a:t>GC-04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Detect thumb-down gesture to end presentation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1. Start the application.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 Show thumb-down gesture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Presentation 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Presentation 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395598"/>
                  </a:ext>
                </a:extLst>
              </a:tr>
              <a:tr h="1143558">
                <a:tc>
                  <a:txBody>
                    <a:bodyPr/>
                    <a:lstStyle/>
                    <a:p>
                      <a:r>
                        <a:rPr lang="en-US" dirty="0" smtClean="0"/>
                        <a:t>GC-05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Lock gestures using voice command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Start the application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Say "Lock gestures"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Gestures are locked and status message displayed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Gestures are locked and status message displayed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194660"/>
                  </a:ext>
                </a:extLst>
              </a:tr>
              <a:tr h="1143558">
                <a:tc>
                  <a:txBody>
                    <a:bodyPr/>
                    <a:lstStyle/>
                    <a:p>
                      <a:r>
                        <a:rPr lang="en-US" dirty="0" smtClean="0"/>
                        <a:t>GC-06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Resume gestures using voice command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Start the application.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 Say "Resume gestures"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Gestures are unlocked and status message displayed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Gestures are unlocked and status message displayed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02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47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176954" y="6477000"/>
            <a:ext cx="5334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Guru </a:t>
            </a:r>
            <a:r>
              <a:rPr lang="en-US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Gobind</a:t>
            </a: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Singh College of Engineering, Nashik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2C470-435D-4D1F-85CC-0CABE91F3F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5887770"/>
            <a:ext cx="762001" cy="86089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14629-118C-4846-9F87-FAC5D2882B23}"/>
              </a:ext>
            </a:extLst>
          </p:cNvPr>
          <p:cNvCxnSpPr/>
          <p:nvPr/>
        </p:nvCxnSpPr>
        <p:spPr>
          <a:xfrm flipV="1">
            <a:off x="1219200" y="6318219"/>
            <a:ext cx="10527323" cy="6499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40E4B3-EF09-76F9-BD84-E3E43DD20F6D}"/>
              </a:ext>
            </a:extLst>
          </p:cNvPr>
          <p:cNvSpPr txBox="1"/>
          <p:nvPr/>
        </p:nvSpPr>
        <p:spPr>
          <a:xfrm>
            <a:off x="4976054" y="283967"/>
            <a:ext cx="4582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IN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7858" y="836813"/>
            <a:ext cx="92289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Gesture Control Module:</a:t>
            </a:r>
          </a:p>
          <a:p>
            <a:endParaRPr lang="en-US" b="1" dirty="0" smtClean="0"/>
          </a:p>
          <a:p>
            <a:r>
              <a:rPr lang="en-US" b="1" dirty="0" smtClean="0"/>
              <a:t> 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88268"/>
              </p:ext>
            </p:extLst>
          </p:nvPr>
        </p:nvGraphicFramePr>
        <p:xfrm>
          <a:off x="889000" y="1300781"/>
          <a:ext cx="1079614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815">
                  <a:extLst>
                    <a:ext uri="{9D8B030D-6E8A-4147-A177-3AD203B41FA5}">
                      <a16:colId xmlns:a16="http://schemas.microsoft.com/office/drawing/2014/main" val="1740820138"/>
                    </a:ext>
                  </a:extLst>
                </a:gridCol>
                <a:gridCol w="1995854">
                  <a:extLst>
                    <a:ext uri="{9D8B030D-6E8A-4147-A177-3AD203B41FA5}">
                      <a16:colId xmlns:a16="http://schemas.microsoft.com/office/drawing/2014/main" val="1306606686"/>
                    </a:ext>
                  </a:extLst>
                </a:gridCol>
                <a:gridCol w="2198566">
                  <a:extLst>
                    <a:ext uri="{9D8B030D-6E8A-4147-A177-3AD203B41FA5}">
                      <a16:colId xmlns:a16="http://schemas.microsoft.com/office/drawing/2014/main" val="60254882"/>
                    </a:ext>
                  </a:extLst>
                </a:gridCol>
                <a:gridCol w="1781745">
                  <a:extLst>
                    <a:ext uri="{9D8B030D-6E8A-4147-A177-3AD203B41FA5}">
                      <a16:colId xmlns:a16="http://schemas.microsoft.com/office/drawing/2014/main" val="2683717156"/>
                    </a:ext>
                  </a:extLst>
                </a:gridCol>
                <a:gridCol w="2332736">
                  <a:extLst>
                    <a:ext uri="{9D8B030D-6E8A-4147-A177-3AD203B41FA5}">
                      <a16:colId xmlns:a16="http://schemas.microsoft.com/office/drawing/2014/main" val="1793929955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532592168"/>
                    </a:ext>
                  </a:extLst>
                </a:gridCol>
              </a:tblGrid>
              <a:tr h="289860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Pass/Fail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827248"/>
                  </a:ext>
                </a:extLst>
              </a:tr>
              <a:tr h="1143558">
                <a:tc>
                  <a:txBody>
                    <a:bodyPr/>
                    <a:lstStyle/>
                    <a:p>
                      <a:r>
                        <a:rPr lang="en-US" dirty="0" smtClean="0"/>
                        <a:t>GC-07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Ignore unrecognized gestures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1. Start the application.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Perform a random hand movement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No action is triggered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No action is triggered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395598"/>
                  </a:ext>
                </a:extLst>
              </a:tr>
              <a:tr h="1143558">
                <a:tc>
                  <a:txBody>
                    <a:bodyPr/>
                    <a:lstStyle/>
                    <a:p>
                      <a:r>
                        <a:rPr lang="en-US" dirty="0" smtClean="0"/>
                        <a:t>GC-08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Ignore unrecognized voice commands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Start the application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Say an unrelated word(e.g., "Hello")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action is triggered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action is triggered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194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7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176954" y="6477000"/>
            <a:ext cx="5334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Guru </a:t>
            </a:r>
            <a:r>
              <a:rPr lang="en-US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Gobind</a:t>
            </a: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Singh College of Engineering, Nashik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2C470-435D-4D1F-85CC-0CABE91F3F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5887770"/>
            <a:ext cx="762001" cy="86089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14629-118C-4846-9F87-FAC5D2882B23}"/>
              </a:ext>
            </a:extLst>
          </p:cNvPr>
          <p:cNvCxnSpPr/>
          <p:nvPr/>
        </p:nvCxnSpPr>
        <p:spPr>
          <a:xfrm flipV="1">
            <a:off x="1219200" y="6318219"/>
            <a:ext cx="10527323" cy="6499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40E4B3-EF09-76F9-BD84-E3E43DD20F6D}"/>
              </a:ext>
            </a:extLst>
          </p:cNvPr>
          <p:cNvSpPr txBox="1"/>
          <p:nvPr/>
        </p:nvSpPr>
        <p:spPr>
          <a:xfrm>
            <a:off x="4861754" y="310535"/>
            <a:ext cx="4582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IN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8728" y="962208"/>
            <a:ext cx="92289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Voice Control Module:</a:t>
            </a:r>
          </a:p>
          <a:p>
            <a:endParaRPr lang="en-US" b="1" dirty="0" smtClean="0"/>
          </a:p>
          <a:p>
            <a:r>
              <a:rPr lang="en-US" b="1" dirty="0" smtClean="0"/>
              <a:t> 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385423"/>
              </p:ext>
            </p:extLst>
          </p:nvPr>
        </p:nvGraphicFramePr>
        <p:xfrm>
          <a:off x="738551" y="1546965"/>
          <a:ext cx="10690470" cy="3796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57">
                  <a:extLst>
                    <a:ext uri="{9D8B030D-6E8A-4147-A177-3AD203B41FA5}">
                      <a16:colId xmlns:a16="http://schemas.microsoft.com/office/drawing/2014/main" val="1740820138"/>
                    </a:ext>
                  </a:extLst>
                </a:gridCol>
                <a:gridCol w="2367733">
                  <a:extLst>
                    <a:ext uri="{9D8B030D-6E8A-4147-A177-3AD203B41FA5}">
                      <a16:colId xmlns:a16="http://schemas.microsoft.com/office/drawing/2014/main" val="1306606686"/>
                    </a:ext>
                  </a:extLst>
                </a:gridCol>
                <a:gridCol w="1975667">
                  <a:extLst>
                    <a:ext uri="{9D8B030D-6E8A-4147-A177-3AD203B41FA5}">
                      <a16:colId xmlns:a16="http://schemas.microsoft.com/office/drawing/2014/main" val="60254882"/>
                    </a:ext>
                  </a:extLst>
                </a:gridCol>
                <a:gridCol w="2066192">
                  <a:extLst>
                    <a:ext uri="{9D8B030D-6E8A-4147-A177-3AD203B41FA5}">
                      <a16:colId xmlns:a16="http://schemas.microsoft.com/office/drawing/2014/main" val="2683717156"/>
                    </a:ext>
                  </a:extLst>
                </a:gridCol>
                <a:gridCol w="1960685">
                  <a:extLst>
                    <a:ext uri="{9D8B030D-6E8A-4147-A177-3AD203B41FA5}">
                      <a16:colId xmlns:a16="http://schemas.microsoft.com/office/drawing/2014/main" val="1793929955"/>
                    </a:ext>
                  </a:extLst>
                </a:gridCol>
                <a:gridCol w="1124436">
                  <a:extLst>
                    <a:ext uri="{9D8B030D-6E8A-4147-A177-3AD203B41FA5}">
                      <a16:colId xmlns:a16="http://schemas.microsoft.com/office/drawing/2014/main" val="532592168"/>
                    </a:ext>
                  </a:extLst>
                </a:gridCol>
              </a:tblGrid>
              <a:tr h="289860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Pass/Fail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827248"/>
                  </a:ext>
                </a:extLst>
              </a:tr>
              <a:tr h="1143558">
                <a:tc>
                  <a:txBody>
                    <a:bodyPr/>
                    <a:lstStyle/>
                    <a:p>
                      <a:r>
                        <a:rPr lang="en-US" dirty="0" smtClean="0"/>
                        <a:t>VC-01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Recognize 'next' command and navigate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Start application 2. Say "Next slide"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Moves to next slide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Moves to next slide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395598"/>
                  </a:ext>
                </a:extLst>
              </a:tr>
              <a:tr h="1143558">
                <a:tc>
                  <a:txBody>
                    <a:bodyPr/>
                    <a:lstStyle/>
                    <a:p>
                      <a:r>
                        <a:rPr lang="en-US" dirty="0" smtClean="0"/>
                        <a:t>VC-02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Recognize 'previous' command and navigate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Start application 2. Say "Previous slide"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Moves to previous slide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Moves to previous slide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194660"/>
                  </a:ext>
                </a:extLst>
              </a:tr>
              <a:tr h="1143558">
                <a:tc>
                  <a:txBody>
                    <a:bodyPr/>
                    <a:lstStyle/>
                    <a:p>
                      <a:r>
                        <a:rPr lang="en-US" dirty="0" smtClean="0"/>
                        <a:t>VC-03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Recognize 'go to slide [number]' command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Start application 2. Say "Go to slide 5"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Navigates to slide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Navigates to slide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02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33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176954" y="6477000"/>
            <a:ext cx="5334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Guru </a:t>
            </a:r>
            <a:r>
              <a:rPr lang="en-US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Gobind</a:t>
            </a: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Singh College of Engineering, Nashik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2C470-435D-4D1F-85CC-0CABE91F3F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5887770"/>
            <a:ext cx="762001" cy="86089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14629-118C-4846-9F87-FAC5D2882B23}"/>
              </a:ext>
            </a:extLst>
          </p:cNvPr>
          <p:cNvCxnSpPr/>
          <p:nvPr/>
        </p:nvCxnSpPr>
        <p:spPr>
          <a:xfrm flipV="1">
            <a:off x="1219200" y="6318219"/>
            <a:ext cx="10527323" cy="6499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40E4B3-EF09-76F9-BD84-E3E43DD20F6D}"/>
              </a:ext>
            </a:extLst>
          </p:cNvPr>
          <p:cNvSpPr txBox="1"/>
          <p:nvPr/>
        </p:nvSpPr>
        <p:spPr>
          <a:xfrm>
            <a:off x="4958470" y="223423"/>
            <a:ext cx="4582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IN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7330" y="685190"/>
            <a:ext cx="92289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Voice Control Module:</a:t>
            </a:r>
          </a:p>
          <a:p>
            <a:endParaRPr lang="en-US" b="1" dirty="0" smtClean="0"/>
          </a:p>
          <a:p>
            <a:r>
              <a:rPr lang="en-US" b="1" dirty="0" smtClean="0"/>
              <a:t> 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502866"/>
              </p:ext>
            </p:extLst>
          </p:nvPr>
        </p:nvGraphicFramePr>
        <p:xfrm>
          <a:off x="990600" y="1146855"/>
          <a:ext cx="10690470" cy="4939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57">
                  <a:extLst>
                    <a:ext uri="{9D8B030D-6E8A-4147-A177-3AD203B41FA5}">
                      <a16:colId xmlns:a16="http://schemas.microsoft.com/office/drawing/2014/main" val="1740820138"/>
                    </a:ext>
                  </a:extLst>
                </a:gridCol>
                <a:gridCol w="2367733">
                  <a:extLst>
                    <a:ext uri="{9D8B030D-6E8A-4147-A177-3AD203B41FA5}">
                      <a16:colId xmlns:a16="http://schemas.microsoft.com/office/drawing/2014/main" val="1306606686"/>
                    </a:ext>
                  </a:extLst>
                </a:gridCol>
                <a:gridCol w="1975667">
                  <a:extLst>
                    <a:ext uri="{9D8B030D-6E8A-4147-A177-3AD203B41FA5}">
                      <a16:colId xmlns:a16="http://schemas.microsoft.com/office/drawing/2014/main" val="60254882"/>
                    </a:ext>
                  </a:extLst>
                </a:gridCol>
                <a:gridCol w="2066192">
                  <a:extLst>
                    <a:ext uri="{9D8B030D-6E8A-4147-A177-3AD203B41FA5}">
                      <a16:colId xmlns:a16="http://schemas.microsoft.com/office/drawing/2014/main" val="2683717156"/>
                    </a:ext>
                  </a:extLst>
                </a:gridCol>
                <a:gridCol w="1960685">
                  <a:extLst>
                    <a:ext uri="{9D8B030D-6E8A-4147-A177-3AD203B41FA5}">
                      <a16:colId xmlns:a16="http://schemas.microsoft.com/office/drawing/2014/main" val="1793929955"/>
                    </a:ext>
                  </a:extLst>
                </a:gridCol>
                <a:gridCol w="1124436">
                  <a:extLst>
                    <a:ext uri="{9D8B030D-6E8A-4147-A177-3AD203B41FA5}">
                      <a16:colId xmlns:a16="http://schemas.microsoft.com/office/drawing/2014/main" val="532592168"/>
                    </a:ext>
                  </a:extLst>
                </a:gridCol>
              </a:tblGrid>
              <a:tr h="289860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Pass/Fail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827248"/>
                  </a:ext>
                </a:extLst>
              </a:tr>
              <a:tr h="1143558">
                <a:tc>
                  <a:txBody>
                    <a:bodyPr/>
                    <a:lstStyle/>
                    <a:p>
                      <a:r>
                        <a:rPr lang="en-US" dirty="0" smtClean="0"/>
                        <a:t>VC-04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Recognize 'start presentation' command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Start application 2. Say "Start presentation"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Starts slideshow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Starts slideshow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395598"/>
                  </a:ext>
                </a:extLst>
              </a:tr>
              <a:tr h="1143558">
                <a:tc>
                  <a:txBody>
                    <a:bodyPr/>
                    <a:lstStyle/>
                    <a:p>
                      <a:r>
                        <a:rPr lang="en-US" dirty="0" smtClean="0"/>
                        <a:t>VC-05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Recognize 'stop presentation' command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Start application 2. Say "Stop presentation"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Exits slideshow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Exits slideshow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194660"/>
                  </a:ext>
                </a:extLst>
              </a:tr>
              <a:tr h="1143558">
                <a:tc>
                  <a:txBody>
                    <a:bodyPr/>
                    <a:lstStyle/>
                    <a:p>
                      <a:r>
                        <a:rPr lang="en-US" dirty="0" smtClean="0"/>
                        <a:t>VC-06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Ignore unrecognized commands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Start application 2. Say an unrelated word (e.g., "Hello")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action triggered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action triggered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02725"/>
                  </a:ext>
                </a:extLst>
              </a:tr>
              <a:tr h="1143558">
                <a:tc>
                  <a:txBody>
                    <a:bodyPr/>
                    <a:lstStyle/>
                    <a:p>
                      <a:r>
                        <a:rPr lang="en-US" dirty="0" smtClean="0"/>
                        <a:t>VC-07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Handle incorrect slide number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Start application 2. Say "Go to slide 999" (invalid slide)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r>
                        <a:rPr lang="en-US" dirty="0"/>
                        <a:t>navigation occurs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navigation occurs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03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20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176954" y="6477000"/>
            <a:ext cx="5334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Guru </a:t>
            </a:r>
            <a:r>
              <a:rPr lang="en-US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Gobind</a:t>
            </a: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Singh College of Engineering, Nashik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2C470-435D-4D1F-85CC-0CABE91F3F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5887770"/>
            <a:ext cx="762001" cy="86089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14629-118C-4846-9F87-FAC5D2882B23}"/>
              </a:ext>
            </a:extLst>
          </p:cNvPr>
          <p:cNvCxnSpPr/>
          <p:nvPr/>
        </p:nvCxnSpPr>
        <p:spPr>
          <a:xfrm flipV="1">
            <a:off x="1219200" y="6318219"/>
            <a:ext cx="10527323" cy="6499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40E4B3-EF09-76F9-BD84-E3E43DD20F6D}"/>
              </a:ext>
            </a:extLst>
          </p:cNvPr>
          <p:cNvSpPr txBox="1"/>
          <p:nvPr/>
        </p:nvSpPr>
        <p:spPr>
          <a:xfrm>
            <a:off x="5063978" y="237393"/>
            <a:ext cx="4582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IN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7330" y="685190"/>
            <a:ext cx="92289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Subtitles Module:</a:t>
            </a:r>
          </a:p>
          <a:p>
            <a:endParaRPr lang="en-US" b="1" dirty="0" smtClean="0"/>
          </a:p>
          <a:p>
            <a:r>
              <a:rPr lang="en-US" b="1" dirty="0" smtClean="0"/>
              <a:t> 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806444"/>
              </p:ext>
            </p:extLst>
          </p:nvPr>
        </p:nvGraphicFramePr>
        <p:xfrm>
          <a:off x="990600" y="1146855"/>
          <a:ext cx="10690470" cy="5075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57">
                  <a:extLst>
                    <a:ext uri="{9D8B030D-6E8A-4147-A177-3AD203B41FA5}">
                      <a16:colId xmlns:a16="http://schemas.microsoft.com/office/drawing/2014/main" val="1740820138"/>
                    </a:ext>
                  </a:extLst>
                </a:gridCol>
                <a:gridCol w="2367733">
                  <a:extLst>
                    <a:ext uri="{9D8B030D-6E8A-4147-A177-3AD203B41FA5}">
                      <a16:colId xmlns:a16="http://schemas.microsoft.com/office/drawing/2014/main" val="1306606686"/>
                    </a:ext>
                  </a:extLst>
                </a:gridCol>
                <a:gridCol w="1975667">
                  <a:extLst>
                    <a:ext uri="{9D8B030D-6E8A-4147-A177-3AD203B41FA5}">
                      <a16:colId xmlns:a16="http://schemas.microsoft.com/office/drawing/2014/main" val="60254882"/>
                    </a:ext>
                  </a:extLst>
                </a:gridCol>
                <a:gridCol w="2066192">
                  <a:extLst>
                    <a:ext uri="{9D8B030D-6E8A-4147-A177-3AD203B41FA5}">
                      <a16:colId xmlns:a16="http://schemas.microsoft.com/office/drawing/2014/main" val="2683717156"/>
                    </a:ext>
                  </a:extLst>
                </a:gridCol>
                <a:gridCol w="1960685">
                  <a:extLst>
                    <a:ext uri="{9D8B030D-6E8A-4147-A177-3AD203B41FA5}">
                      <a16:colId xmlns:a16="http://schemas.microsoft.com/office/drawing/2014/main" val="1793929955"/>
                    </a:ext>
                  </a:extLst>
                </a:gridCol>
                <a:gridCol w="1124436">
                  <a:extLst>
                    <a:ext uri="{9D8B030D-6E8A-4147-A177-3AD203B41FA5}">
                      <a16:colId xmlns:a16="http://schemas.microsoft.com/office/drawing/2014/main" val="532592168"/>
                    </a:ext>
                  </a:extLst>
                </a:gridCol>
              </a:tblGrid>
              <a:tr h="289860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Pass/Fail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827248"/>
                  </a:ext>
                </a:extLst>
              </a:tr>
              <a:tr h="1143558">
                <a:tc>
                  <a:txBody>
                    <a:bodyPr/>
                    <a:lstStyle/>
                    <a:p>
                      <a:r>
                        <a:rPr lang="en-US" dirty="0" smtClean="0"/>
                        <a:t>RTS-01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Recognize and display spoken words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Start application 2. Speak clearly into the microphone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Spoken words appear as subtitles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Spoken words appear as subtitles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395598"/>
                  </a:ext>
                </a:extLst>
              </a:tr>
              <a:tr h="1143558">
                <a:tc>
                  <a:txBody>
                    <a:bodyPr/>
                    <a:lstStyle/>
                    <a:p>
                      <a:r>
                        <a:rPr lang="en-US" dirty="0" smtClean="0"/>
                        <a:t>RTS-02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Handle no speech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Start application 2. Stay silent for 10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Subtitle overlay remains empty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Subtitle overlay remains empty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194660"/>
                  </a:ext>
                </a:extLst>
              </a:tr>
              <a:tr h="1143558">
                <a:tc>
                  <a:txBody>
                    <a:bodyPr/>
                    <a:lstStyle/>
                    <a:p>
                      <a:r>
                        <a:rPr lang="en-US" dirty="0" smtClean="0"/>
                        <a:t>RTS-03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subtitles overlay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Start application 2. Call </a:t>
                      </a:r>
                      <a:r>
                        <a:rPr lang="en-US" dirty="0" err="1"/>
                        <a:t>start_subtitle</a:t>
                      </a:r>
                      <a:r>
                        <a:rPr lang="en-US" dirty="0"/>
                        <a:t>() 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Subtitle overlay appears on screen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Subtitle overlay appears on screen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02725"/>
                  </a:ext>
                </a:extLst>
              </a:tr>
              <a:tr h="1143558">
                <a:tc>
                  <a:txBody>
                    <a:bodyPr/>
                    <a:lstStyle/>
                    <a:p>
                      <a:r>
                        <a:rPr lang="en-US" dirty="0" smtClean="0"/>
                        <a:t>RTS-04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subtitles </a:t>
                      </a:r>
                      <a:r>
                        <a:rPr lang="en-US" dirty="0"/>
                        <a:t>overlay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Start application 2. Call </a:t>
                      </a:r>
                      <a:r>
                        <a:rPr lang="en-US" dirty="0" err="1"/>
                        <a:t>stop_subtitle</a:t>
                      </a:r>
                      <a:r>
                        <a:rPr lang="en-US" dirty="0"/>
                        <a:t>() 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Subtitle overlay disappears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Subtitle overlay disappears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03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92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176954" y="6477000"/>
            <a:ext cx="5334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Guru </a:t>
            </a:r>
            <a:r>
              <a:rPr lang="en-US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Gobind</a:t>
            </a: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Singh College of Engineering, Nashik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2C470-435D-4D1F-85CC-0CABE91F3F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5887770"/>
            <a:ext cx="762001" cy="86089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14629-118C-4846-9F87-FAC5D2882B23}"/>
              </a:ext>
            </a:extLst>
          </p:cNvPr>
          <p:cNvCxnSpPr/>
          <p:nvPr/>
        </p:nvCxnSpPr>
        <p:spPr>
          <a:xfrm flipV="1">
            <a:off x="1219200" y="6318219"/>
            <a:ext cx="10527323" cy="6499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40E4B3-EF09-76F9-BD84-E3E43DD20F6D}"/>
              </a:ext>
            </a:extLst>
          </p:cNvPr>
          <p:cNvSpPr txBox="1"/>
          <p:nvPr/>
        </p:nvSpPr>
        <p:spPr>
          <a:xfrm>
            <a:off x="5195862" y="161970"/>
            <a:ext cx="4582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IN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7330" y="685190"/>
            <a:ext cx="92289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Translation Module:</a:t>
            </a:r>
          </a:p>
          <a:p>
            <a:endParaRPr lang="en-US" b="1" dirty="0" smtClean="0"/>
          </a:p>
          <a:p>
            <a:r>
              <a:rPr lang="en-US" b="1" dirty="0" smtClean="0"/>
              <a:t> 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642757"/>
              </p:ext>
            </p:extLst>
          </p:nvPr>
        </p:nvGraphicFramePr>
        <p:xfrm>
          <a:off x="990600" y="1146855"/>
          <a:ext cx="1069047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57">
                  <a:extLst>
                    <a:ext uri="{9D8B030D-6E8A-4147-A177-3AD203B41FA5}">
                      <a16:colId xmlns:a16="http://schemas.microsoft.com/office/drawing/2014/main" val="1740820138"/>
                    </a:ext>
                  </a:extLst>
                </a:gridCol>
                <a:gridCol w="2367733">
                  <a:extLst>
                    <a:ext uri="{9D8B030D-6E8A-4147-A177-3AD203B41FA5}">
                      <a16:colId xmlns:a16="http://schemas.microsoft.com/office/drawing/2014/main" val="1306606686"/>
                    </a:ext>
                  </a:extLst>
                </a:gridCol>
                <a:gridCol w="1975667">
                  <a:extLst>
                    <a:ext uri="{9D8B030D-6E8A-4147-A177-3AD203B41FA5}">
                      <a16:colId xmlns:a16="http://schemas.microsoft.com/office/drawing/2014/main" val="60254882"/>
                    </a:ext>
                  </a:extLst>
                </a:gridCol>
                <a:gridCol w="2066192">
                  <a:extLst>
                    <a:ext uri="{9D8B030D-6E8A-4147-A177-3AD203B41FA5}">
                      <a16:colId xmlns:a16="http://schemas.microsoft.com/office/drawing/2014/main" val="2683717156"/>
                    </a:ext>
                  </a:extLst>
                </a:gridCol>
                <a:gridCol w="1960685">
                  <a:extLst>
                    <a:ext uri="{9D8B030D-6E8A-4147-A177-3AD203B41FA5}">
                      <a16:colId xmlns:a16="http://schemas.microsoft.com/office/drawing/2014/main" val="1793929955"/>
                    </a:ext>
                  </a:extLst>
                </a:gridCol>
                <a:gridCol w="1124436">
                  <a:extLst>
                    <a:ext uri="{9D8B030D-6E8A-4147-A177-3AD203B41FA5}">
                      <a16:colId xmlns:a16="http://schemas.microsoft.com/office/drawing/2014/main" val="532592168"/>
                    </a:ext>
                  </a:extLst>
                </a:gridCol>
              </a:tblGrid>
              <a:tr h="289860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Pass/Fail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827248"/>
                  </a:ext>
                </a:extLst>
              </a:tr>
              <a:tr h="1143558">
                <a:tc>
                  <a:txBody>
                    <a:bodyPr/>
                    <a:lstStyle/>
                    <a:p>
                      <a:r>
                        <a:rPr lang="en-US" dirty="0" smtClean="0"/>
                        <a:t>RTT-01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real-time translation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Start application 2. Call </a:t>
                      </a:r>
                      <a:r>
                        <a:rPr lang="en-US" dirty="0" err="1"/>
                        <a:t>start_real_time_translation</a:t>
                      </a:r>
                      <a:r>
                        <a:rPr lang="en-US" dirty="0"/>
                        <a:t>() 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Translation overlay appears on screen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Translation overlay appears on screen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395598"/>
                  </a:ext>
                </a:extLst>
              </a:tr>
              <a:tr h="1143558">
                <a:tc>
                  <a:txBody>
                    <a:bodyPr/>
                    <a:lstStyle/>
                    <a:p>
                      <a:r>
                        <a:rPr lang="en-US" dirty="0" smtClean="0"/>
                        <a:t>RTT-02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Stop translation overlay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Start application 2. Call </a:t>
                      </a:r>
                      <a:r>
                        <a:rPr lang="en-US" dirty="0" err="1"/>
                        <a:t>stop_real_time_translation</a:t>
                      </a:r>
                      <a:r>
                        <a:rPr lang="en-US" dirty="0"/>
                        <a:t>() 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Translation overlay disappears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Translation overlay disappears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194660"/>
                  </a:ext>
                </a:extLst>
              </a:tr>
              <a:tr h="1143558">
                <a:tc>
                  <a:txBody>
                    <a:bodyPr/>
                    <a:lstStyle/>
                    <a:p>
                      <a:r>
                        <a:rPr lang="en-US" dirty="0" smtClean="0"/>
                        <a:t>RTT-03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Verify English to Hindi translation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Start application 2. Select 'English to Hindi' option 3. Speak in English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Translated text appears in Hindi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Translated text appears in Hindi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02725"/>
                  </a:ext>
                </a:extLst>
              </a:tr>
              <a:tr h="1143558">
                <a:tc>
                  <a:txBody>
                    <a:bodyPr/>
                    <a:lstStyle/>
                    <a:p>
                      <a:r>
                        <a:rPr lang="en-US" dirty="0" smtClean="0"/>
                        <a:t>RTT-04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Verify Hindi to English translation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Start application 2. Select 'Hindi to English' option 3. Speak in Hindi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Translated text appears in English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Subtitle overlay disappears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03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1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176954" y="6477000"/>
            <a:ext cx="5334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Guru </a:t>
            </a:r>
            <a:r>
              <a:rPr lang="en-US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Gobind</a:t>
            </a: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Singh College of Engineering, Nashik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2C470-435D-4D1F-85CC-0CABE91F3F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5887770"/>
            <a:ext cx="762001" cy="86089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14629-118C-4846-9F87-FAC5D2882B23}"/>
              </a:ext>
            </a:extLst>
          </p:cNvPr>
          <p:cNvCxnSpPr/>
          <p:nvPr/>
        </p:nvCxnSpPr>
        <p:spPr>
          <a:xfrm flipV="1">
            <a:off x="1219200" y="6318219"/>
            <a:ext cx="10527323" cy="6499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40E4B3-EF09-76F9-BD84-E3E43DD20F6D}"/>
              </a:ext>
            </a:extLst>
          </p:cNvPr>
          <p:cNvSpPr txBox="1"/>
          <p:nvPr/>
        </p:nvSpPr>
        <p:spPr>
          <a:xfrm>
            <a:off x="4993639" y="265523"/>
            <a:ext cx="4582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IN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7330" y="685190"/>
            <a:ext cx="92289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Translation Module:</a:t>
            </a:r>
          </a:p>
          <a:p>
            <a:endParaRPr lang="en-US" b="1" dirty="0" smtClean="0"/>
          </a:p>
          <a:p>
            <a:r>
              <a:rPr lang="en-US" b="1" dirty="0" smtClean="0"/>
              <a:t> 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098062"/>
              </p:ext>
            </p:extLst>
          </p:nvPr>
        </p:nvGraphicFramePr>
        <p:xfrm>
          <a:off x="990600" y="1146855"/>
          <a:ext cx="1069047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57">
                  <a:extLst>
                    <a:ext uri="{9D8B030D-6E8A-4147-A177-3AD203B41FA5}">
                      <a16:colId xmlns:a16="http://schemas.microsoft.com/office/drawing/2014/main" val="1740820138"/>
                    </a:ext>
                  </a:extLst>
                </a:gridCol>
                <a:gridCol w="2367733">
                  <a:extLst>
                    <a:ext uri="{9D8B030D-6E8A-4147-A177-3AD203B41FA5}">
                      <a16:colId xmlns:a16="http://schemas.microsoft.com/office/drawing/2014/main" val="1306606686"/>
                    </a:ext>
                  </a:extLst>
                </a:gridCol>
                <a:gridCol w="1975667">
                  <a:extLst>
                    <a:ext uri="{9D8B030D-6E8A-4147-A177-3AD203B41FA5}">
                      <a16:colId xmlns:a16="http://schemas.microsoft.com/office/drawing/2014/main" val="60254882"/>
                    </a:ext>
                  </a:extLst>
                </a:gridCol>
                <a:gridCol w="2066192">
                  <a:extLst>
                    <a:ext uri="{9D8B030D-6E8A-4147-A177-3AD203B41FA5}">
                      <a16:colId xmlns:a16="http://schemas.microsoft.com/office/drawing/2014/main" val="2683717156"/>
                    </a:ext>
                  </a:extLst>
                </a:gridCol>
                <a:gridCol w="1960685">
                  <a:extLst>
                    <a:ext uri="{9D8B030D-6E8A-4147-A177-3AD203B41FA5}">
                      <a16:colId xmlns:a16="http://schemas.microsoft.com/office/drawing/2014/main" val="1793929955"/>
                    </a:ext>
                  </a:extLst>
                </a:gridCol>
                <a:gridCol w="1124436">
                  <a:extLst>
                    <a:ext uri="{9D8B030D-6E8A-4147-A177-3AD203B41FA5}">
                      <a16:colId xmlns:a16="http://schemas.microsoft.com/office/drawing/2014/main" val="532592168"/>
                    </a:ext>
                  </a:extLst>
                </a:gridCol>
              </a:tblGrid>
              <a:tr h="289860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Pass/Fail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827248"/>
                  </a:ext>
                </a:extLst>
              </a:tr>
              <a:tr h="1143558">
                <a:tc>
                  <a:txBody>
                    <a:bodyPr/>
                    <a:lstStyle/>
                    <a:p>
                      <a:r>
                        <a:rPr lang="en-US" dirty="0" smtClean="0"/>
                        <a:t>RTT-05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Verify English to French translation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Start application 2. Select 'English to French' option 3. Speak in English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Translated text appears in French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Translated text appears in French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395598"/>
                  </a:ext>
                </a:extLst>
              </a:tr>
              <a:tr h="1143558">
                <a:tc>
                  <a:txBody>
                    <a:bodyPr/>
                    <a:lstStyle/>
                    <a:p>
                      <a:r>
                        <a:rPr lang="en-US" dirty="0" smtClean="0"/>
                        <a:t>RTT-06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Verify English to German translation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Start application 2. Select 'English to German' option 3. Speak in English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Translated text appears in German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Translated text appears in German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194660"/>
                  </a:ext>
                </a:extLst>
              </a:tr>
              <a:tr h="1143558">
                <a:tc>
                  <a:txBody>
                    <a:bodyPr/>
                    <a:lstStyle/>
                    <a:p>
                      <a:r>
                        <a:rPr lang="en-US" dirty="0" smtClean="0"/>
                        <a:t>RTT-07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Handle non-supported language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Start application 2. Speak in an unsupported 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Displays ‘Could not understand Audio’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Displays ‘Could not understand Audio’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02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26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1218</Words>
  <Application>Microsoft Office PowerPoint</Application>
  <PresentationFormat>Widescreen</PresentationFormat>
  <Paragraphs>326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7</cp:revision>
  <dcterms:created xsi:type="dcterms:W3CDTF">2025-03-25T06:08:16Z</dcterms:created>
  <dcterms:modified xsi:type="dcterms:W3CDTF">2025-03-25T07:42:06Z</dcterms:modified>
</cp:coreProperties>
</file>