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9514-2C95-47AA-95DF-2C9F240E664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10D-AFED-4601-9997-E54A096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D3DF7BFB-1740-44B7-A093-A6E05FD817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0347" y="215705"/>
            <a:ext cx="978852" cy="1015663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DFF54-229F-40CD-BED3-D73578865F82}"/>
              </a:ext>
            </a:extLst>
          </p:cNvPr>
          <p:cNvSpPr/>
          <p:nvPr/>
        </p:nvSpPr>
        <p:spPr>
          <a:xfrm>
            <a:off x="2441330" y="211602"/>
            <a:ext cx="7543801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Guru Gobind Singh College of Engineering and Research Center, Nashik.</a:t>
            </a:r>
            <a:endParaRPr lang="en-IN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Department of Computer Engineering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Academic Year: 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2024-25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BC9489-F662-4D6D-821B-5B57870C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68464"/>
              </p:ext>
            </p:extLst>
          </p:nvPr>
        </p:nvGraphicFramePr>
        <p:xfrm>
          <a:off x="1995855" y="3289607"/>
          <a:ext cx="8283525" cy="2912424"/>
        </p:xfrm>
        <a:graphic>
          <a:graphicData uri="http://schemas.openxmlformats.org/drawingml/2006/table">
            <a:tbl>
              <a:tblPr/>
              <a:tblGrid>
                <a:gridCol w="1705432">
                  <a:extLst>
                    <a:ext uri="{9D8B030D-6E8A-4147-A177-3AD203B41FA5}">
                      <a16:colId xmlns:a16="http://schemas.microsoft.com/office/drawing/2014/main" val="84072911"/>
                    </a:ext>
                  </a:extLst>
                </a:gridCol>
                <a:gridCol w="6578093">
                  <a:extLst>
                    <a:ext uri="{9D8B030D-6E8A-4147-A177-3AD203B41FA5}">
                      <a16:colId xmlns:a16="http://schemas.microsoft.com/office/drawing/2014/main" val="3281272621"/>
                    </a:ext>
                  </a:extLst>
                </a:gridCol>
              </a:tblGrid>
              <a:tr h="292576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G-8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8908918"/>
                  </a:ext>
                </a:extLst>
              </a:tr>
              <a:tr h="648336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Title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AI PRESENTATION TOOL USING GESTURE RECOGNITION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525663"/>
                  </a:ext>
                </a:extLst>
              </a:tr>
              <a:tr h="254785">
                <a:tc rowSpan="4"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smtClean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Ayesha Shaikh</a:t>
                      </a:r>
                      <a:endParaRPr lang="en-US" sz="16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355800"/>
                  </a:ext>
                </a:extLst>
              </a:tr>
              <a:tr h="2547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smtClean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Pooja Gupta</a:t>
                      </a:r>
                      <a:endParaRPr lang="en-US" sz="16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39915"/>
                  </a:ext>
                </a:extLst>
              </a:tr>
              <a:tr h="2547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baseline="0" dirty="0" err="1" smtClean="0">
                          <a:effectLst/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Shiba</a:t>
                      </a:r>
                      <a:r>
                        <a:rPr lang="en-US" sz="2000" b="0" baseline="0" dirty="0" smtClean="0">
                          <a:effectLst/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Shaikh</a:t>
                      </a:r>
                      <a:endParaRPr lang="en-US" sz="20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1151352"/>
                  </a:ext>
                </a:extLst>
              </a:tr>
              <a:tr h="2038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Anushka</a:t>
                      </a:r>
                      <a:r>
                        <a:rPr lang="en-US" sz="2000" b="0" dirty="0" smtClean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 smtClean="0">
                          <a:latin typeface="Times New Roman" panose="02020603050405020304" pitchFamily="18" charset="0"/>
                          <a:ea typeface="Cambria" pitchFamily="18" charset="0"/>
                          <a:cs typeface="Times New Roman" panose="02020603050405020304" pitchFamily="18" charset="0"/>
                        </a:rPr>
                        <a:t>Jadhav</a:t>
                      </a:r>
                      <a:endParaRPr lang="en-US" sz="1600" b="0" dirty="0">
                        <a:latin typeface="Times New Roman" panose="02020603050405020304" pitchFamily="18" charset="0"/>
                        <a:ea typeface="Cambria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8208637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Mrs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P. K.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Bachhav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00751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03B5D2-B9C5-414A-9638-D257BBC6510A}"/>
              </a:ext>
            </a:extLst>
          </p:cNvPr>
          <p:cNvSpPr/>
          <p:nvPr/>
        </p:nvSpPr>
        <p:spPr>
          <a:xfrm>
            <a:off x="2230314" y="2101279"/>
            <a:ext cx="7639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Final Year Project Work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Review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3.1</a:t>
            </a:r>
            <a:endParaRPr lang="en-US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D3DF7BFB-1740-44B7-A093-A6E05FD817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8078" y="189329"/>
            <a:ext cx="978852" cy="1015663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2DFF54-229F-40CD-BED3-D73578865F82}"/>
              </a:ext>
            </a:extLst>
          </p:cNvPr>
          <p:cNvSpPr/>
          <p:nvPr/>
        </p:nvSpPr>
        <p:spPr>
          <a:xfrm>
            <a:off x="2351744" y="120061"/>
            <a:ext cx="7543801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Guru Gobind Singh College of Engineering and Research Center, Nashik</a:t>
            </a:r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Engineering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4C5FC-84D6-20F1-A5F8-5938F9E925F0}"/>
              </a:ext>
            </a:extLst>
          </p:cNvPr>
          <p:cNvSpPr txBox="1"/>
          <p:nvPr/>
        </p:nvSpPr>
        <p:spPr>
          <a:xfrm>
            <a:off x="1541678" y="1699980"/>
            <a:ext cx="396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B94D2-9120-351B-55A5-95014D8EA00F}"/>
              </a:ext>
            </a:extLst>
          </p:cNvPr>
          <p:cNvSpPr txBox="1"/>
          <p:nvPr/>
        </p:nvSpPr>
        <p:spPr>
          <a:xfrm>
            <a:off x="1755530" y="2197742"/>
            <a:ext cx="82317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</a:p>
          <a:p>
            <a:pPr marL="342900" indent="-342900"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Model  </a:t>
            </a:r>
          </a:p>
          <a:p>
            <a:pPr marL="342900" indent="-342900"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 </a:t>
            </a:r>
          </a:p>
          <a:p>
            <a:pPr marL="342900" indent="-342900">
              <a:buAutoNum type="arabicPeriod" startAt="5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pPr marL="342900" indent="-342900">
              <a:buAutoNum type="arabicPeriod" startAt="5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Completeness</a:t>
            </a:r>
          </a:p>
          <a:p>
            <a:pPr marL="342900" indent="-342900">
              <a:buAutoNum type="arabicPeriod" startAt="5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 Of Project</a:t>
            </a:r>
            <a:endParaRPr lang="en-IN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FDF84-CAED-5F9C-893E-4C3467011FCB}"/>
              </a:ext>
            </a:extLst>
          </p:cNvPr>
          <p:cNvSpPr txBox="1"/>
          <p:nvPr/>
        </p:nvSpPr>
        <p:spPr>
          <a:xfrm>
            <a:off x="3126740" y="6410210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Gobind Singh College of Engineering, Nashik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379A0E-34C1-B9B7-45A1-157DF2867765}"/>
              </a:ext>
            </a:extLst>
          </p:cNvPr>
          <p:cNvCxnSpPr/>
          <p:nvPr/>
        </p:nvCxnSpPr>
        <p:spPr>
          <a:xfrm flipV="1">
            <a:off x="1298331" y="6309892"/>
            <a:ext cx="10448192" cy="175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A5D8118-0F0E-91FF-651F-8456393BF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0" y="5865553"/>
            <a:ext cx="762001" cy="8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193039" y="228600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2.Mathematical Model: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598" y="1146847"/>
            <a:ext cx="9228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/>
              <a:t>T</a:t>
            </a:r>
            <a:r>
              <a:rPr lang="en-US" dirty="0"/>
              <a:t>: Total time (in seconds or minutes) spent on a presentation.</a:t>
            </a:r>
          </a:p>
          <a:p>
            <a:r>
              <a:rPr lang="en-US" b="1" dirty="0"/>
              <a:t>G</a:t>
            </a:r>
            <a:r>
              <a:rPr lang="en-US" dirty="0"/>
              <a:t>: Number of gestures recognized during a session.</a:t>
            </a:r>
          </a:p>
          <a:p>
            <a:r>
              <a:rPr lang="en-US" b="1" dirty="0"/>
              <a:t>V</a:t>
            </a:r>
            <a:r>
              <a:rPr lang="en-US" dirty="0"/>
              <a:t>: Number of voice commands processed.</a:t>
            </a:r>
          </a:p>
          <a:p>
            <a:r>
              <a:rPr lang="en-US" b="1" dirty="0" err="1"/>
              <a:t>Acc</a:t>
            </a:r>
            <a:r>
              <a:rPr lang="en-US" dirty="0"/>
              <a:t>: Accuracy of gesture recognition (%).</a:t>
            </a:r>
          </a:p>
          <a:p>
            <a:r>
              <a:rPr lang="en-US" b="1" dirty="0"/>
              <a:t>Res</a:t>
            </a:r>
            <a:r>
              <a:rPr lang="en-US" dirty="0"/>
              <a:t>: Response time for the system to recognize a gesture or voice command (in seconds).</a:t>
            </a:r>
          </a:p>
          <a:p>
            <a:r>
              <a:rPr lang="en-US" b="1" dirty="0"/>
              <a:t>U</a:t>
            </a:r>
            <a:r>
              <a:rPr lang="en-US" dirty="0"/>
              <a:t>: Number of unique users.</a:t>
            </a:r>
          </a:p>
          <a:p>
            <a:r>
              <a:rPr lang="en-US" b="1" dirty="0"/>
              <a:t>R</a:t>
            </a:r>
            <a:r>
              <a:rPr lang="en-US" dirty="0"/>
              <a:t>: Resource consumption rate (e.g., CPU usage or memory in MB).</a:t>
            </a:r>
          </a:p>
          <a:p>
            <a:r>
              <a:rPr lang="en-US" b="1" dirty="0"/>
              <a:t>E</a:t>
            </a:r>
            <a:r>
              <a:rPr lang="en-US" dirty="0"/>
              <a:t>: System efficiency (%).</a:t>
            </a:r>
          </a:p>
          <a:p>
            <a:r>
              <a:rPr lang="en-US" b="1" dirty="0"/>
              <a:t>Err</a:t>
            </a:r>
            <a:r>
              <a:rPr lang="en-US" dirty="0"/>
              <a:t>: Number of errors (misrecognized gestures or commands).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193039" y="228600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2.Mathematical Model: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73880" y="984104"/>
            <a:ext cx="116179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System Efficiency</a:t>
            </a:r>
            <a:r>
              <a:rPr lang="en-US" altLang="en-US" b="1" dirty="0" smtClean="0"/>
              <a:t>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/>
              <a:t>E</a:t>
            </a:r>
            <a:r>
              <a:rPr lang="en-US" altLang="en-US" dirty="0" smtClean="0"/>
              <a:t>=   ((</a:t>
            </a:r>
            <a:r>
              <a:rPr lang="en-US" altLang="en-US" dirty="0"/>
              <a:t>G+V)−</a:t>
            </a:r>
            <a:r>
              <a:rPr lang="en-US" altLang="en-US" dirty="0" smtClean="0"/>
              <a:t>Err/G+V)×100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Response Time</a:t>
            </a:r>
            <a:r>
              <a:rPr lang="en-US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Res=Total processing time for interactions / (</a:t>
            </a:r>
            <a:r>
              <a:rPr lang="en-US" dirty="0" smtClean="0"/>
              <a:t>G+V)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User Engagement</a:t>
            </a:r>
            <a:r>
              <a:rPr lang="en-US" dirty="0" smtClean="0"/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Engagement=(G+V​​)/T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Error Rate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Error Rate= (Err/(G+V))×100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Resource Utilization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R=Total system resources consumed / 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User Interaction Efficiency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Interaction Efficiency=G+V / U​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76954" y="64770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</a:t>
            </a:r>
            <a:r>
              <a:rPr lang="en-US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Gobind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Singh College of Engineering, Nashik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 flipV="1">
            <a:off x="1219200" y="6318219"/>
            <a:ext cx="10527323" cy="6499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193039" y="228600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2.Mathematical Model: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2761" y="1522077"/>
            <a:ext cx="74541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Constraints:</a:t>
            </a:r>
          </a:p>
          <a:p>
            <a:r>
              <a:rPr lang="en-US" dirty="0" smtClean="0"/>
              <a:t>G≥ 0 : The number of gestures recognized must be non-negative.</a:t>
            </a:r>
          </a:p>
          <a:p>
            <a:r>
              <a:rPr lang="en-US" dirty="0" smtClean="0"/>
              <a:t>V≥0  : The number of voice commands processed must be non-negative.</a:t>
            </a:r>
          </a:p>
          <a:p>
            <a:r>
              <a:rPr lang="en-US" dirty="0" smtClean="0"/>
              <a:t>Err≥0 : Errors cannot be negative.</a:t>
            </a:r>
          </a:p>
          <a:p>
            <a:r>
              <a:rPr lang="en-US" dirty="0" smtClean="0"/>
              <a:t>Acc≤100: Accuracy cannot exceed 100%.</a:t>
            </a:r>
          </a:p>
          <a:p>
            <a:r>
              <a:rPr lang="en-US" dirty="0" smtClean="0"/>
              <a:t>R&gt;0: Resource consumption must be positive during system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44324"/>
            <a:ext cx="11841481" cy="5446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2C470-435D-4D1F-85CC-0CABE91F3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87770"/>
            <a:ext cx="762001" cy="8608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114629-118C-4846-9F87-FAC5D2882B23}"/>
              </a:ext>
            </a:extLst>
          </p:cNvPr>
          <p:cNvCxnSpPr/>
          <p:nvPr/>
        </p:nvCxnSpPr>
        <p:spPr>
          <a:xfrm>
            <a:off x="1219200" y="6400800"/>
            <a:ext cx="7848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40E4B3-EF09-76F9-BD84-E3E43DD20F6D}"/>
              </a:ext>
            </a:extLst>
          </p:cNvPr>
          <p:cNvSpPr txBox="1"/>
          <p:nvPr/>
        </p:nvSpPr>
        <p:spPr>
          <a:xfrm>
            <a:off x="193039" y="228600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4.Component Diagram: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05200" y="6390640"/>
            <a:ext cx="5455920" cy="429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Guru Gobind Singh College of Engineering, Nashik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2024-12-30T13:17:12Z</dcterms:created>
  <dcterms:modified xsi:type="dcterms:W3CDTF">2024-12-30T14:13:05Z</dcterms:modified>
</cp:coreProperties>
</file>