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84" r:id="rId3"/>
    <p:sldId id="283" r:id="rId4"/>
    <p:sldId id="259" r:id="rId5"/>
    <p:sldId id="295" r:id="rId6"/>
    <p:sldId id="260" r:id="rId7"/>
    <p:sldId id="294" r:id="rId8"/>
    <p:sldId id="263" r:id="rId9"/>
    <p:sldId id="285" r:id="rId10"/>
    <p:sldId id="288" r:id="rId11"/>
    <p:sldId id="265" r:id="rId12"/>
    <p:sldId id="286" r:id="rId13"/>
    <p:sldId id="266" r:id="rId14"/>
    <p:sldId id="268" r:id="rId15"/>
    <p:sldId id="287" r:id="rId16"/>
    <p:sldId id="269" r:id="rId17"/>
    <p:sldId id="267" r:id="rId18"/>
    <p:sldId id="270" r:id="rId19"/>
    <p:sldId id="271" r:id="rId20"/>
    <p:sldId id="272" r:id="rId21"/>
    <p:sldId id="289" r:id="rId22"/>
    <p:sldId id="273" r:id="rId23"/>
    <p:sldId id="279" r:id="rId24"/>
    <p:sldId id="278" r:id="rId25"/>
    <p:sldId id="290" r:id="rId26"/>
    <p:sldId id="292" r:id="rId27"/>
    <p:sldId id="293" r:id="rId28"/>
    <p:sldId id="280" r:id="rId29"/>
    <p:sldId id="281" r:id="rId30"/>
    <p:sldId id="282" r:id="rId31"/>
  </p:sldIdLst>
  <p:sldSz cx="9144000" cy="5143500" type="screen16x9"/>
  <p:notesSz cx="6858000" cy="9144000"/>
  <p:embeddedFontLst>
    <p:embeddedFont>
      <p:font typeface="Algerian" panose="04020705040A02060702" pitchFamily="82" charset="0"/>
      <p:regular r:id="rId33"/>
    </p:embeddedFont>
    <p:embeddedFont>
      <p:font typeface="Amiri" panose="00000500000000000000" pitchFamily="2" charset="-78"/>
      <p:regular r:id="rId34"/>
      <p:bold r:id="rId35"/>
      <p:italic r:id="rId36"/>
      <p:boldItalic r:id="rId37"/>
    </p:embeddedFont>
    <p:embeddedFont>
      <p:font typeface="Arial Narrow" panose="020B0606020202030204" pitchFamily="34" charset="0"/>
      <p:regular r:id="rId38"/>
      <p:bold r:id="rId39"/>
      <p:italic r:id="rId40"/>
      <p:boldItalic r:id="rId41"/>
    </p:embeddedFont>
    <p:embeddedFont>
      <p:font typeface="Calisto MT" panose="02040603050505030304" pitchFamily="18" charset="0"/>
      <p:regular r:id="rId42"/>
      <p:bold r:id="rId43"/>
      <p:italic r:id="rId44"/>
      <p:boldItalic r:id="rId45"/>
    </p:embeddedFont>
    <p:embeddedFont>
      <p:font typeface="Comic Sans MS" panose="030F0702030302020204" pitchFamily="66" charset="0"/>
      <p:regular r:id="rId46"/>
      <p:bold r:id="rId47"/>
      <p:italic r:id="rId48"/>
      <p:boldItalic r:id="rId49"/>
    </p:embeddedFont>
    <p:embeddedFont>
      <p:font typeface="Forte" panose="03060902040502070203" pitchFamily="66" charset="0"/>
      <p:regular r:id="rId50"/>
    </p:embeddedFont>
    <p:embeddedFont>
      <p:font typeface="Ink Free" panose="03080402000500000000" pitchFamily="66" charset="0"/>
      <p:regular r:id="rId51"/>
    </p:embeddedFont>
    <p:embeddedFont>
      <p:font typeface="Microsoft YaHei UI" panose="020B0503020204020204" pitchFamily="34" charset="-122"/>
      <p:regular r:id="rId52"/>
      <p:bold r:id="rId53"/>
    </p:embeddedFont>
    <p:embeddedFont>
      <p:font typeface="Montserrat" panose="00000500000000000000" pitchFamily="2" charset="0"/>
      <p:regular r:id="rId54"/>
      <p:bold r:id="rId55"/>
      <p:italic r:id="rId56"/>
      <p:boldItalic r:id="rId57"/>
    </p:embeddedFont>
    <p:embeddedFont>
      <p:font typeface="Roboto" panose="02000000000000000000"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nna Chowdhury" initials="MC" lastIdx="2" clrIdx="0">
    <p:extLst>
      <p:ext uri="{19B8F6BF-5375-455C-9EA6-DF929625EA0E}">
        <p15:presenceInfo xmlns:p15="http://schemas.microsoft.com/office/powerpoint/2012/main" userId="1a16840a284663d6" providerId="Windows Live"/>
      </p:ext>
    </p:extLst>
  </p:cmAuthor>
  <p:cmAuthor id="2" name="Aysha Waiz" initials="AW" lastIdx="1" clrIdx="1">
    <p:extLst>
      <p:ext uri="{19B8F6BF-5375-455C-9EA6-DF929625EA0E}">
        <p15:presenceInfo xmlns:p15="http://schemas.microsoft.com/office/powerpoint/2012/main" userId="efae531b1411b7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82" y="17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61" Type="http://schemas.openxmlformats.org/officeDocument/2006/relationships/font" Target="fonts/font2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font" Target="fonts/font2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s>
</file>

<file path=ppt/diagrams/_rels/data1.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7F42D-2AC7-48CA-A094-5B3705FED8C4}" type="doc">
      <dgm:prSet loTypeId="urn:microsoft.com/office/officeart/2005/8/layout/hList7" loCatId="list" qsTypeId="urn:microsoft.com/office/officeart/2005/8/quickstyle/simple4" qsCatId="simple" csTypeId="urn:microsoft.com/office/officeart/2005/8/colors/accent0_2" csCatId="mainScheme" phldr="1"/>
      <dgm:spPr/>
      <dgm:t>
        <a:bodyPr/>
        <a:lstStyle/>
        <a:p>
          <a:endParaRPr lang="en-IN"/>
        </a:p>
      </dgm:t>
    </dgm:pt>
    <dgm:pt modelId="{4F3EDE9C-2B30-4CF9-9A7C-CC5CEE12D85D}">
      <dgm:prSet custT="1"/>
      <dgm:spPr/>
      <dgm:t>
        <a:bodyPr/>
        <a:lstStyle/>
        <a:p>
          <a:r>
            <a:rPr lang="en-IN" sz="1800" b="1" i="0" u="sng" dirty="0">
              <a:latin typeface="Forte" panose="03060902040502070203" pitchFamily="66" charset="0"/>
            </a:rPr>
            <a:t>Exploratory Data Analysis </a:t>
          </a:r>
          <a:br>
            <a:rPr lang="en-IN" sz="1100" dirty="0"/>
          </a:br>
          <a:r>
            <a:rPr lang="en-IN" sz="1100" dirty="0">
              <a:latin typeface="Amiri" panose="00000500000000000000" pitchFamily="2" charset="-78"/>
              <a:ea typeface="Amiri" panose="00000500000000000000" pitchFamily="2" charset="-78"/>
              <a:cs typeface="Amiri" panose="00000500000000000000" pitchFamily="2" charset="-78"/>
            </a:rPr>
            <a:t>EDA is an approach to analyse the data using visual techniques. It is used to discover the patterns, trends or to check the assumptions with the help of statistical summary and graphical representations.</a:t>
          </a:r>
        </a:p>
      </dgm:t>
    </dgm:pt>
    <dgm:pt modelId="{78ED1D8F-2ECE-4AF5-AA5F-6061BB10AF03}" type="parTrans" cxnId="{F6D32EDA-A077-4CBA-B193-742B18F5228E}">
      <dgm:prSet/>
      <dgm:spPr/>
      <dgm:t>
        <a:bodyPr/>
        <a:lstStyle/>
        <a:p>
          <a:endParaRPr lang="en-IN"/>
        </a:p>
      </dgm:t>
    </dgm:pt>
    <dgm:pt modelId="{FAB1EDBE-23A7-41A4-A790-8D2AA44CBD96}" type="sibTrans" cxnId="{F6D32EDA-A077-4CBA-B193-742B18F5228E}">
      <dgm:prSet/>
      <dgm:spPr/>
      <dgm:t>
        <a:bodyPr/>
        <a:lstStyle/>
        <a:p>
          <a:endParaRPr lang="en-IN"/>
        </a:p>
      </dgm:t>
    </dgm:pt>
    <dgm:pt modelId="{59313A1D-9DDB-4DD6-8FAE-1BE07789FC80}" type="pres">
      <dgm:prSet presAssocID="{D007F42D-2AC7-48CA-A094-5B3705FED8C4}" presName="Name0" presStyleCnt="0">
        <dgm:presLayoutVars>
          <dgm:dir/>
          <dgm:resizeHandles val="exact"/>
        </dgm:presLayoutVars>
      </dgm:prSet>
      <dgm:spPr/>
    </dgm:pt>
    <dgm:pt modelId="{15FE14B8-ADC5-4F3C-B4CB-615FFEF74568}" type="pres">
      <dgm:prSet presAssocID="{D007F42D-2AC7-48CA-A094-5B3705FED8C4}" presName="fgShape" presStyleLbl="fgShp" presStyleIdx="0" presStyleCnt="1"/>
      <dgm:spPr/>
    </dgm:pt>
    <dgm:pt modelId="{3725C4D7-3314-4CEC-8EBF-F75CACE48F40}" type="pres">
      <dgm:prSet presAssocID="{D007F42D-2AC7-48CA-A094-5B3705FED8C4}" presName="linComp" presStyleCnt="0"/>
      <dgm:spPr/>
    </dgm:pt>
    <dgm:pt modelId="{F76F494E-F268-4C3D-9879-B99503250102}" type="pres">
      <dgm:prSet presAssocID="{4F3EDE9C-2B30-4CF9-9A7C-CC5CEE12D85D}" presName="compNode" presStyleCnt="0"/>
      <dgm:spPr/>
    </dgm:pt>
    <dgm:pt modelId="{82685894-49C9-4EF6-8B13-67118A688382}" type="pres">
      <dgm:prSet presAssocID="{4F3EDE9C-2B30-4CF9-9A7C-CC5CEE12D85D}" presName="bkgdShape" presStyleLbl="node1" presStyleIdx="0" presStyleCnt="1" custLinFactNeighborX="-2946" custLinFactNeighborY="-24071"/>
      <dgm:spPr/>
    </dgm:pt>
    <dgm:pt modelId="{FB67063F-0CE4-4E1D-BB9C-078480E874F8}" type="pres">
      <dgm:prSet presAssocID="{4F3EDE9C-2B30-4CF9-9A7C-CC5CEE12D85D}" presName="nodeTx" presStyleLbl="node1" presStyleIdx="0" presStyleCnt="1">
        <dgm:presLayoutVars>
          <dgm:bulletEnabled val="1"/>
        </dgm:presLayoutVars>
      </dgm:prSet>
      <dgm:spPr/>
    </dgm:pt>
    <dgm:pt modelId="{68C94591-5078-4AD8-954D-4951823C2DA4}" type="pres">
      <dgm:prSet presAssocID="{4F3EDE9C-2B30-4CF9-9A7C-CC5CEE12D85D}" presName="invisiNode" presStyleLbl="node1" presStyleIdx="0" presStyleCnt="1"/>
      <dgm:spPr/>
    </dgm:pt>
    <dgm:pt modelId="{8D8F5BCC-BEAB-4E03-A12F-7393A1F1867A}" type="pres">
      <dgm:prSet presAssocID="{4F3EDE9C-2B30-4CF9-9A7C-CC5CEE12D85D}" presName="imagNode" presStyleLbl="fgImgPlace1" presStyleIdx="0" presStyleCnt="1"/>
      <dgm:spPr>
        <a:blipFill>
          <a:blip xmlns:r="http://schemas.openxmlformats.org/officeDocument/2006/relationships" r:embed="rId1"/>
          <a:srcRect/>
          <a:stretch>
            <a:fillRect l="-8000" r="-8000"/>
          </a:stretch>
        </a:blipFill>
      </dgm:spPr>
    </dgm:pt>
  </dgm:ptLst>
  <dgm:cxnLst>
    <dgm:cxn modelId="{98FD420B-ADE7-4208-AF9E-EBEE4658424C}" type="presOf" srcId="{4F3EDE9C-2B30-4CF9-9A7C-CC5CEE12D85D}" destId="{82685894-49C9-4EF6-8B13-67118A688382}" srcOrd="0" destOrd="0" presId="urn:microsoft.com/office/officeart/2005/8/layout/hList7"/>
    <dgm:cxn modelId="{38C3A66E-E1B8-47C1-8BB1-F9366B1DF5EC}" type="presOf" srcId="{D007F42D-2AC7-48CA-A094-5B3705FED8C4}" destId="{59313A1D-9DDB-4DD6-8FAE-1BE07789FC80}" srcOrd="0" destOrd="0" presId="urn:microsoft.com/office/officeart/2005/8/layout/hList7"/>
    <dgm:cxn modelId="{A2A4619B-6487-4D18-87F5-12C6C3D563C1}" type="presOf" srcId="{4F3EDE9C-2B30-4CF9-9A7C-CC5CEE12D85D}" destId="{FB67063F-0CE4-4E1D-BB9C-078480E874F8}" srcOrd="1" destOrd="0" presId="urn:microsoft.com/office/officeart/2005/8/layout/hList7"/>
    <dgm:cxn modelId="{F6D32EDA-A077-4CBA-B193-742B18F5228E}" srcId="{D007F42D-2AC7-48CA-A094-5B3705FED8C4}" destId="{4F3EDE9C-2B30-4CF9-9A7C-CC5CEE12D85D}" srcOrd="0" destOrd="0" parTransId="{78ED1D8F-2ECE-4AF5-AA5F-6061BB10AF03}" sibTransId="{FAB1EDBE-23A7-41A4-A790-8D2AA44CBD96}"/>
    <dgm:cxn modelId="{3F9D704D-6779-4ED3-9A3C-5EE11546107F}" type="presParOf" srcId="{59313A1D-9DDB-4DD6-8FAE-1BE07789FC80}" destId="{15FE14B8-ADC5-4F3C-B4CB-615FFEF74568}" srcOrd="0" destOrd="0" presId="urn:microsoft.com/office/officeart/2005/8/layout/hList7"/>
    <dgm:cxn modelId="{4F92A3A8-4809-4847-9FEE-DF27B048050C}" type="presParOf" srcId="{59313A1D-9DDB-4DD6-8FAE-1BE07789FC80}" destId="{3725C4D7-3314-4CEC-8EBF-F75CACE48F40}" srcOrd="1" destOrd="0" presId="urn:microsoft.com/office/officeart/2005/8/layout/hList7"/>
    <dgm:cxn modelId="{483E0EAC-19C8-4AFA-9521-0A39A11278F5}" type="presParOf" srcId="{3725C4D7-3314-4CEC-8EBF-F75CACE48F40}" destId="{F76F494E-F268-4C3D-9879-B99503250102}" srcOrd="0" destOrd="0" presId="urn:microsoft.com/office/officeart/2005/8/layout/hList7"/>
    <dgm:cxn modelId="{432507DB-0FB2-4637-9A4F-B4928EAA5D11}" type="presParOf" srcId="{F76F494E-F268-4C3D-9879-B99503250102}" destId="{82685894-49C9-4EF6-8B13-67118A688382}" srcOrd="0" destOrd="0" presId="urn:microsoft.com/office/officeart/2005/8/layout/hList7"/>
    <dgm:cxn modelId="{CC58B35C-4538-4D65-B600-550870033615}" type="presParOf" srcId="{F76F494E-F268-4C3D-9879-B99503250102}" destId="{FB67063F-0CE4-4E1D-BB9C-078480E874F8}" srcOrd="1" destOrd="0" presId="urn:microsoft.com/office/officeart/2005/8/layout/hList7"/>
    <dgm:cxn modelId="{5E3BA1D7-AE54-4684-B9B1-04A8C6ED18AC}" type="presParOf" srcId="{F76F494E-F268-4C3D-9879-B99503250102}" destId="{68C94591-5078-4AD8-954D-4951823C2DA4}" srcOrd="2" destOrd="0" presId="urn:microsoft.com/office/officeart/2005/8/layout/hList7"/>
    <dgm:cxn modelId="{517AB44C-FC66-4D43-9F35-652177C87AFB}" type="presParOf" srcId="{F76F494E-F268-4C3D-9879-B99503250102}" destId="{8D8F5BCC-BEAB-4E03-A12F-7393A1F1867A}"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046375-0B23-4D68-BFAF-BADC7D119358}" type="doc">
      <dgm:prSet loTypeId="urn:microsoft.com/office/officeart/2005/8/layout/process4" loCatId="list" qsTypeId="urn:microsoft.com/office/officeart/2005/8/quickstyle/simple2" qsCatId="simple" csTypeId="urn:microsoft.com/office/officeart/2005/8/colors/accent3_3" csCatId="accent3" phldr="1"/>
      <dgm:spPr/>
      <dgm:t>
        <a:bodyPr/>
        <a:lstStyle/>
        <a:p>
          <a:endParaRPr lang="en-IN"/>
        </a:p>
      </dgm:t>
    </dgm:pt>
    <dgm:pt modelId="{B8A841A5-2291-4AC7-AC6B-F9658073A74F}">
      <dgm:prSet/>
      <dgm:spPr/>
      <dgm:t>
        <a:bodyPr/>
        <a:lstStyle/>
        <a:p>
          <a:r>
            <a:rPr lang="en-IN" dirty="0">
              <a:latin typeface="Forte" panose="03060902040502070203" pitchFamily="66" charset="0"/>
            </a:rPr>
            <a:t>Why is EDA used?</a:t>
          </a:r>
          <a:endParaRPr lang="en-IN" dirty="0"/>
        </a:p>
      </dgm:t>
    </dgm:pt>
    <dgm:pt modelId="{152D86D7-0080-419F-A389-5210ACD61840}" type="parTrans" cxnId="{6E8970D8-C971-4AB7-BA59-65CF59312377}">
      <dgm:prSet/>
      <dgm:spPr/>
      <dgm:t>
        <a:bodyPr/>
        <a:lstStyle/>
        <a:p>
          <a:endParaRPr lang="en-IN"/>
        </a:p>
      </dgm:t>
    </dgm:pt>
    <dgm:pt modelId="{5F6832B5-F7C6-4325-AE9E-80CF00432840}" type="sibTrans" cxnId="{6E8970D8-C971-4AB7-BA59-65CF59312377}">
      <dgm:prSet/>
      <dgm:spPr/>
      <dgm:t>
        <a:bodyPr/>
        <a:lstStyle/>
        <a:p>
          <a:endParaRPr lang="en-IN"/>
        </a:p>
      </dgm:t>
    </dgm:pt>
    <dgm:pt modelId="{17B710ED-ECBE-4CD5-AEE2-0110D66F714B}">
      <dgm:prSet custT="1"/>
      <dgm:spPr/>
      <dgm:t>
        <a:bodyPr/>
        <a:lstStyle/>
        <a:p>
          <a:r>
            <a:rPr lang="en-IN" sz="1400" dirty="0">
              <a:latin typeface="Amiri" panose="00000500000000000000" pitchFamily="2" charset="-78"/>
              <a:ea typeface="Amiri" panose="00000500000000000000" pitchFamily="2" charset="-78"/>
              <a:cs typeface="Amiri" panose="00000500000000000000" pitchFamily="2" charset="-78"/>
            </a:rPr>
            <a:t>EDA helps to Explore Data.</a:t>
          </a:r>
        </a:p>
      </dgm:t>
    </dgm:pt>
    <dgm:pt modelId="{FB2CA13A-9B82-4F42-BBB0-AF66C1FC68CA}" type="parTrans" cxnId="{EE4F70B2-8B53-4734-AF02-830B8F7CFE68}">
      <dgm:prSet/>
      <dgm:spPr/>
      <dgm:t>
        <a:bodyPr/>
        <a:lstStyle/>
        <a:p>
          <a:endParaRPr lang="en-IN"/>
        </a:p>
      </dgm:t>
    </dgm:pt>
    <dgm:pt modelId="{554274B5-5872-4FED-9B9A-2E8196ACAA91}" type="sibTrans" cxnId="{EE4F70B2-8B53-4734-AF02-830B8F7CFE68}">
      <dgm:prSet/>
      <dgm:spPr/>
      <dgm:t>
        <a:bodyPr/>
        <a:lstStyle/>
        <a:p>
          <a:endParaRPr lang="en-IN"/>
        </a:p>
      </dgm:t>
    </dgm:pt>
    <dgm:pt modelId="{BA30C4AC-3EE8-4562-8485-A75D78FF55BF}">
      <dgm:prSet custT="1"/>
      <dgm:spPr/>
      <dgm:t>
        <a:bodyPr/>
        <a:lstStyle/>
        <a:p>
          <a:r>
            <a:rPr lang="en-IN" sz="1400" dirty="0">
              <a:latin typeface="Amiri" panose="00000500000000000000" pitchFamily="2" charset="-78"/>
              <a:ea typeface="Amiri" panose="00000500000000000000" pitchFamily="2" charset="-78"/>
              <a:cs typeface="Amiri" panose="00000500000000000000" pitchFamily="2" charset="-78"/>
            </a:rPr>
            <a:t>Helps to discover trends in dataset.</a:t>
          </a:r>
        </a:p>
      </dgm:t>
    </dgm:pt>
    <dgm:pt modelId="{C16A43BC-D618-464C-AFE5-DA87946A9646}" type="parTrans" cxnId="{8CA428D0-9B6A-417E-8034-40533DF9B742}">
      <dgm:prSet/>
      <dgm:spPr/>
      <dgm:t>
        <a:bodyPr/>
        <a:lstStyle/>
        <a:p>
          <a:endParaRPr lang="en-IN"/>
        </a:p>
      </dgm:t>
    </dgm:pt>
    <dgm:pt modelId="{EFF226BC-43A8-4725-AC14-78BDBFC7D620}" type="sibTrans" cxnId="{8CA428D0-9B6A-417E-8034-40533DF9B742}">
      <dgm:prSet/>
      <dgm:spPr/>
      <dgm:t>
        <a:bodyPr/>
        <a:lstStyle/>
        <a:p>
          <a:endParaRPr lang="en-IN"/>
        </a:p>
      </dgm:t>
    </dgm:pt>
    <dgm:pt modelId="{718A5FF8-DD61-407B-BDA6-17DE929D7500}">
      <dgm:prSet custT="1"/>
      <dgm:spPr/>
      <dgm:t>
        <a:bodyPr/>
        <a:lstStyle/>
        <a:p>
          <a:r>
            <a:rPr lang="en-IN" sz="1400" dirty="0">
              <a:latin typeface="Amiri" panose="00000500000000000000" pitchFamily="2" charset="-78"/>
              <a:ea typeface="Amiri" panose="00000500000000000000" pitchFamily="2" charset="-78"/>
              <a:cs typeface="Amiri" panose="00000500000000000000" pitchFamily="2" charset="-78"/>
            </a:rPr>
            <a:t>Visualize the data.</a:t>
          </a:r>
        </a:p>
      </dgm:t>
    </dgm:pt>
    <dgm:pt modelId="{CDCCD9E9-F6DF-4E2E-A34E-E6B9FBAE9FF0}" type="parTrans" cxnId="{A6ADD5D5-159A-4468-8108-5C261D4C3CD9}">
      <dgm:prSet/>
      <dgm:spPr/>
      <dgm:t>
        <a:bodyPr/>
        <a:lstStyle/>
        <a:p>
          <a:endParaRPr lang="en-IN"/>
        </a:p>
      </dgm:t>
    </dgm:pt>
    <dgm:pt modelId="{BA7F2F54-AECC-4A67-B72A-B9F824B9416B}" type="sibTrans" cxnId="{A6ADD5D5-159A-4468-8108-5C261D4C3CD9}">
      <dgm:prSet/>
      <dgm:spPr/>
      <dgm:t>
        <a:bodyPr/>
        <a:lstStyle/>
        <a:p>
          <a:endParaRPr lang="en-IN"/>
        </a:p>
      </dgm:t>
    </dgm:pt>
    <dgm:pt modelId="{C6A067B9-A0BE-4ACE-BDA1-5E325962865B}">
      <dgm:prSet custT="1"/>
      <dgm:spPr/>
      <dgm:t>
        <a:bodyPr/>
        <a:lstStyle/>
        <a:p>
          <a:r>
            <a:rPr lang="en-IN" sz="1400" dirty="0">
              <a:latin typeface="Amiri" panose="00000500000000000000" pitchFamily="2" charset="-78"/>
              <a:ea typeface="Amiri" panose="00000500000000000000" pitchFamily="2" charset="-78"/>
              <a:cs typeface="Amiri" panose="00000500000000000000" pitchFamily="2" charset="-78"/>
            </a:rPr>
            <a:t>Understand the features and many more..</a:t>
          </a:r>
        </a:p>
      </dgm:t>
    </dgm:pt>
    <dgm:pt modelId="{F7C390EB-DB6C-4B14-9CD1-DE14C24C1F03}" type="parTrans" cxnId="{CB704313-12F8-4540-B788-6DCB161DAA25}">
      <dgm:prSet/>
      <dgm:spPr/>
      <dgm:t>
        <a:bodyPr/>
        <a:lstStyle/>
        <a:p>
          <a:endParaRPr lang="en-IN"/>
        </a:p>
      </dgm:t>
    </dgm:pt>
    <dgm:pt modelId="{7C203F4A-5BFB-4886-8EA1-4AD5C4D5625E}" type="sibTrans" cxnId="{CB704313-12F8-4540-B788-6DCB161DAA25}">
      <dgm:prSet/>
      <dgm:spPr/>
      <dgm:t>
        <a:bodyPr/>
        <a:lstStyle/>
        <a:p>
          <a:endParaRPr lang="en-IN"/>
        </a:p>
      </dgm:t>
    </dgm:pt>
    <dgm:pt modelId="{1008C765-106C-4C1B-A852-F4BB2DE5CB80}" type="pres">
      <dgm:prSet presAssocID="{2A046375-0B23-4D68-BFAF-BADC7D119358}" presName="Name0" presStyleCnt="0">
        <dgm:presLayoutVars>
          <dgm:dir/>
          <dgm:animLvl val="lvl"/>
          <dgm:resizeHandles val="exact"/>
        </dgm:presLayoutVars>
      </dgm:prSet>
      <dgm:spPr/>
    </dgm:pt>
    <dgm:pt modelId="{B82B0A41-094A-4DDC-882A-512D47760AC1}" type="pres">
      <dgm:prSet presAssocID="{C6A067B9-A0BE-4ACE-BDA1-5E325962865B}" presName="boxAndChildren" presStyleCnt="0"/>
      <dgm:spPr/>
    </dgm:pt>
    <dgm:pt modelId="{03691C57-3A40-40EE-837D-F6402E4AB047}" type="pres">
      <dgm:prSet presAssocID="{C6A067B9-A0BE-4ACE-BDA1-5E325962865B}" presName="parentTextBox" presStyleLbl="node1" presStyleIdx="0" presStyleCnt="5"/>
      <dgm:spPr/>
    </dgm:pt>
    <dgm:pt modelId="{4F4D3B45-E189-4BC5-939C-5888DDA26042}" type="pres">
      <dgm:prSet presAssocID="{BA7F2F54-AECC-4A67-B72A-B9F824B9416B}" presName="sp" presStyleCnt="0"/>
      <dgm:spPr/>
    </dgm:pt>
    <dgm:pt modelId="{589FF5C1-C4B7-4949-96EA-35EF17E29428}" type="pres">
      <dgm:prSet presAssocID="{718A5FF8-DD61-407B-BDA6-17DE929D7500}" presName="arrowAndChildren" presStyleCnt="0"/>
      <dgm:spPr/>
    </dgm:pt>
    <dgm:pt modelId="{F55DB536-4F0A-4BB2-B743-6D34FD6EB303}" type="pres">
      <dgm:prSet presAssocID="{718A5FF8-DD61-407B-BDA6-17DE929D7500}" presName="parentTextArrow" presStyleLbl="node1" presStyleIdx="1" presStyleCnt="5"/>
      <dgm:spPr/>
    </dgm:pt>
    <dgm:pt modelId="{DEEA866F-741E-4FF5-8073-86F729AF411C}" type="pres">
      <dgm:prSet presAssocID="{EFF226BC-43A8-4725-AC14-78BDBFC7D620}" presName="sp" presStyleCnt="0"/>
      <dgm:spPr/>
    </dgm:pt>
    <dgm:pt modelId="{79CBA81E-B0FA-41AC-B22F-152EEDE58BBD}" type="pres">
      <dgm:prSet presAssocID="{BA30C4AC-3EE8-4562-8485-A75D78FF55BF}" presName="arrowAndChildren" presStyleCnt="0"/>
      <dgm:spPr/>
    </dgm:pt>
    <dgm:pt modelId="{E13774AC-6BA7-4CA2-A429-5CBB85ED909C}" type="pres">
      <dgm:prSet presAssocID="{BA30C4AC-3EE8-4562-8485-A75D78FF55BF}" presName="parentTextArrow" presStyleLbl="node1" presStyleIdx="2" presStyleCnt="5"/>
      <dgm:spPr/>
    </dgm:pt>
    <dgm:pt modelId="{605D30FE-5678-44CE-8941-CD7D5CFBFF53}" type="pres">
      <dgm:prSet presAssocID="{554274B5-5872-4FED-9B9A-2E8196ACAA91}" presName="sp" presStyleCnt="0"/>
      <dgm:spPr/>
    </dgm:pt>
    <dgm:pt modelId="{EC29641F-0DEB-4223-95DC-5516CFE8F11B}" type="pres">
      <dgm:prSet presAssocID="{17B710ED-ECBE-4CD5-AEE2-0110D66F714B}" presName="arrowAndChildren" presStyleCnt="0"/>
      <dgm:spPr/>
    </dgm:pt>
    <dgm:pt modelId="{9E054B0E-F060-447C-8643-AEA8E3D20BC5}" type="pres">
      <dgm:prSet presAssocID="{17B710ED-ECBE-4CD5-AEE2-0110D66F714B}" presName="parentTextArrow" presStyleLbl="node1" presStyleIdx="3" presStyleCnt="5"/>
      <dgm:spPr/>
    </dgm:pt>
    <dgm:pt modelId="{BBFF1CA2-5BCF-4D7E-BD75-7F381FB2FBAE}" type="pres">
      <dgm:prSet presAssocID="{5F6832B5-F7C6-4325-AE9E-80CF00432840}" presName="sp" presStyleCnt="0"/>
      <dgm:spPr/>
    </dgm:pt>
    <dgm:pt modelId="{4A6E554F-5B47-486E-8F77-45B7D2023FBF}" type="pres">
      <dgm:prSet presAssocID="{B8A841A5-2291-4AC7-AC6B-F9658073A74F}" presName="arrowAndChildren" presStyleCnt="0"/>
      <dgm:spPr/>
    </dgm:pt>
    <dgm:pt modelId="{34F889EA-B16D-44F5-BCE9-FF89B010EDD4}" type="pres">
      <dgm:prSet presAssocID="{B8A841A5-2291-4AC7-AC6B-F9658073A74F}" presName="parentTextArrow" presStyleLbl="node1" presStyleIdx="4" presStyleCnt="5"/>
      <dgm:spPr/>
    </dgm:pt>
  </dgm:ptLst>
  <dgm:cxnLst>
    <dgm:cxn modelId="{CB704313-12F8-4540-B788-6DCB161DAA25}" srcId="{2A046375-0B23-4D68-BFAF-BADC7D119358}" destId="{C6A067B9-A0BE-4ACE-BDA1-5E325962865B}" srcOrd="4" destOrd="0" parTransId="{F7C390EB-DB6C-4B14-9CD1-DE14C24C1F03}" sibTransId="{7C203F4A-5BFB-4886-8EA1-4AD5C4D5625E}"/>
    <dgm:cxn modelId="{8690A63C-957A-4F7F-AE66-2699B4C28178}" type="presOf" srcId="{B8A841A5-2291-4AC7-AC6B-F9658073A74F}" destId="{34F889EA-B16D-44F5-BCE9-FF89B010EDD4}" srcOrd="0" destOrd="0" presId="urn:microsoft.com/office/officeart/2005/8/layout/process4"/>
    <dgm:cxn modelId="{CBE44F70-8914-4C0C-8199-7851176E5976}" type="presOf" srcId="{2A046375-0B23-4D68-BFAF-BADC7D119358}" destId="{1008C765-106C-4C1B-A852-F4BB2DE5CB80}" srcOrd="0" destOrd="0" presId="urn:microsoft.com/office/officeart/2005/8/layout/process4"/>
    <dgm:cxn modelId="{CA7CEB8E-83D6-40E5-924E-F20598A6FEF6}" type="presOf" srcId="{BA30C4AC-3EE8-4562-8485-A75D78FF55BF}" destId="{E13774AC-6BA7-4CA2-A429-5CBB85ED909C}" srcOrd="0" destOrd="0" presId="urn:microsoft.com/office/officeart/2005/8/layout/process4"/>
    <dgm:cxn modelId="{825570A5-324B-4347-AE6D-20EE53A494BB}" type="presOf" srcId="{C6A067B9-A0BE-4ACE-BDA1-5E325962865B}" destId="{03691C57-3A40-40EE-837D-F6402E4AB047}" srcOrd="0" destOrd="0" presId="urn:microsoft.com/office/officeart/2005/8/layout/process4"/>
    <dgm:cxn modelId="{EE4F70B2-8B53-4734-AF02-830B8F7CFE68}" srcId="{2A046375-0B23-4D68-BFAF-BADC7D119358}" destId="{17B710ED-ECBE-4CD5-AEE2-0110D66F714B}" srcOrd="1" destOrd="0" parTransId="{FB2CA13A-9B82-4F42-BBB0-AF66C1FC68CA}" sibTransId="{554274B5-5872-4FED-9B9A-2E8196ACAA91}"/>
    <dgm:cxn modelId="{2D962DC1-1697-474E-B6AB-101D861AFC58}" type="presOf" srcId="{718A5FF8-DD61-407B-BDA6-17DE929D7500}" destId="{F55DB536-4F0A-4BB2-B743-6D34FD6EB303}" srcOrd="0" destOrd="0" presId="urn:microsoft.com/office/officeart/2005/8/layout/process4"/>
    <dgm:cxn modelId="{8CA428D0-9B6A-417E-8034-40533DF9B742}" srcId="{2A046375-0B23-4D68-BFAF-BADC7D119358}" destId="{BA30C4AC-3EE8-4562-8485-A75D78FF55BF}" srcOrd="2" destOrd="0" parTransId="{C16A43BC-D618-464C-AFE5-DA87946A9646}" sibTransId="{EFF226BC-43A8-4725-AC14-78BDBFC7D620}"/>
    <dgm:cxn modelId="{A6ADD5D5-159A-4468-8108-5C261D4C3CD9}" srcId="{2A046375-0B23-4D68-BFAF-BADC7D119358}" destId="{718A5FF8-DD61-407B-BDA6-17DE929D7500}" srcOrd="3" destOrd="0" parTransId="{CDCCD9E9-F6DF-4E2E-A34E-E6B9FBAE9FF0}" sibTransId="{BA7F2F54-AECC-4A67-B72A-B9F824B9416B}"/>
    <dgm:cxn modelId="{6E8970D8-C971-4AB7-BA59-65CF59312377}" srcId="{2A046375-0B23-4D68-BFAF-BADC7D119358}" destId="{B8A841A5-2291-4AC7-AC6B-F9658073A74F}" srcOrd="0" destOrd="0" parTransId="{152D86D7-0080-419F-A389-5210ACD61840}" sibTransId="{5F6832B5-F7C6-4325-AE9E-80CF00432840}"/>
    <dgm:cxn modelId="{0721D0FD-2257-4A37-99F7-8291321B8173}" type="presOf" srcId="{17B710ED-ECBE-4CD5-AEE2-0110D66F714B}" destId="{9E054B0E-F060-447C-8643-AEA8E3D20BC5}" srcOrd="0" destOrd="0" presId="urn:microsoft.com/office/officeart/2005/8/layout/process4"/>
    <dgm:cxn modelId="{DB13C4DA-8647-440C-9F1C-C65DB31EBAD4}" type="presParOf" srcId="{1008C765-106C-4C1B-A852-F4BB2DE5CB80}" destId="{B82B0A41-094A-4DDC-882A-512D47760AC1}" srcOrd="0" destOrd="0" presId="urn:microsoft.com/office/officeart/2005/8/layout/process4"/>
    <dgm:cxn modelId="{FE6E420A-1F8B-4ECC-8B66-C0F00E189DF3}" type="presParOf" srcId="{B82B0A41-094A-4DDC-882A-512D47760AC1}" destId="{03691C57-3A40-40EE-837D-F6402E4AB047}" srcOrd="0" destOrd="0" presId="urn:microsoft.com/office/officeart/2005/8/layout/process4"/>
    <dgm:cxn modelId="{8EFCE2FF-CD29-43E7-A9D5-D383FC753ABC}" type="presParOf" srcId="{1008C765-106C-4C1B-A852-F4BB2DE5CB80}" destId="{4F4D3B45-E189-4BC5-939C-5888DDA26042}" srcOrd="1" destOrd="0" presId="urn:microsoft.com/office/officeart/2005/8/layout/process4"/>
    <dgm:cxn modelId="{A779E554-9E34-448A-B15A-1AF011193861}" type="presParOf" srcId="{1008C765-106C-4C1B-A852-F4BB2DE5CB80}" destId="{589FF5C1-C4B7-4949-96EA-35EF17E29428}" srcOrd="2" destOrd="0" presId="urn:microsoft.com/office/officeart/2005/8/layout/process4"/>
    <dgm:cxn modelId="{3441E85C-0DC0-4770-9B89-C56976E7F57F}" type="presParOf" srcId="{589FF5C1-C4B7-4949-96EA-35EF17E29428}" destId="{F55DB536-4F0A-4BB2-B743-6D34FD6EB303}" srcOrd="0" destOrd="0" presId="urn:microsoft.com/office/officeart/2005/8/layout/process4"/>
    <dgm:cxn modelId="{F7AF868B-F2B0-45A6-9A83-DC7CB3FE9B97}" type="presParOf" srcId="{1008C765-106C-4C1B-A852-F4BB2DE5CB80}" destId="{DEEA866F-741E-4FF5-8073-86F729AF411C}" srcOrd="3" destOrd="0" presId="urn:microsoft.com/office/officeart/2005/8/layout/process4"/>
    <dgm:cxn modelId="{74050A7E-BF18-46A9-B9E3-04B31B1D60FC}" type="presParOf" srcId="{1008C765-106C-4C1B-A852-F4BB2DE5CB80}" destId="{79CBA81E-B0FA-41AC-B22F-152EEDE58BBD}" srcOrd="4" destOrd="0" presId="urn:microsoft.com/office/officeart/2005/8/layout/process4"/>
    <dgm:cxn modelId="{10301FD1-78A4-4C80-82EC-B79C0B76AFD9}" type="presParOf" srcId="{79CBA81E-B0FA-41AC-B22F-152EEDE58BBD}" destId="{E13774AC-6BA7-4CA2-A429-5CBB85ED909C}" srcOrd="0" destOrd="0" presId="urn:microsoft.com/office/officeart/2005/8/layout/process4"/>
    <dgm:cxn modelId="{104AFF96-962A-4040-9392-20EE151CEFB8}" type="presParOf" srcId="{1008C765-106C-4C1B-A852-F4BB2DE5CB80}" destId="{605D30FE-5678-44CE-8941-CD7D5CFBFF53}" srcOrd="5" destOrd="0" presId="urn:microsoft.com/office/officeart/2005/8/layout/process4"/>
    <dgm:cxn modelId="{8486909D-0C6D-4077-885B-5B1A7D05D21A}" type="presParOf" srcId="{1008C765-106C-4C1B-A852-F4BB2DE5CB80}" destId="{EC29641F-0DEB-4223-95DC-5516CFE8F11B}" srcOrd="6" destOrd="0" presId="urn:microsoft.com/office/officeart/2005/8/layout/process4"/>
    <dgm:cxn modelId="{21D95BEE-4A77-47B1-9A71-A295EC83FA8F}" type="presParOf" srcId="{EC29641F-0DEB-4223-95DC-5516CFE8F11B}" destId="{9E054B0E-F060-447C-8643-AEA8E3D20BC5}" srcOrd="0" destOrd="0" presId="urn:microsoft.com/office/officeart/2005/8/layout/process4"/>
    <dgm:cxn modelId="{3AB95005-A0A9-4E58-AD88-2847F75C577B}" type="presParOf" srcId="{1008C765-106C-4C1B-A852-F4BB2DE5CB80}" destId="{BBFF1CA2-5BCF-4D7E-BD75-7F381FB2FBAE}" srcOrd="7" destOrd="0" presId="urn:microsoft.com/office/officeart/2005/8/layout/process4"/>
    <dgm:cxn modelId="{65FEDB17-59F8-4EB2-9298-D1884446F613}" type="presParOf" srcId="{1008C765-106C-4C1B-A852-F4BB2DE5CB80}" destId="{4A6E554F-5B47-486E-8F77-45B7D2023FBF}" srcOrd="8" destOrd="0" presId="urn:microsoft.com/office/officeart/2005/8/layout/process4"/>
    <dgm:cxn modelId="{D420C994-FB92-4B5A-9ECC-FA6E49619926}" type="presParOf" srcId="{4A6E554F-5B47-486E-8F77-45B7D2023FBF}" destId="{34F889EA-B16D-44F5-BCE9-FF89B010EDD4}"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85894-49C9-4EF6-8B13-67118A688382}">
      <dsp:nvSpPr>
        <dsp:cNvPr id="0" name=""/>
        <dsp:cNvSpPr/>
      </dsp:nvSpPr>
      <dsp:spPr>
        <a:xfrm>
          <a:off x="0" y="0"/>
          <a:ext cx="3338137" cy="267316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i="0" u="sng" kern="1200" dirty="0">
              <a:latin typeface="Forte" panose="03060902040502070203" pitchFamily="66" charset="0"/>
            </a:rPr>
            <a:t>Exploratory Data Analysis </a:t>
          </a:r>
          <a:br>
            <a:rPr lang="en-IN" sz="1100" kern="1200" dirty="0"/>
          </a:br>
          <a:r>
            <a:rPr lang="en-IN" sz="1100" kern="1200" dirty="0">
              <a:latin typeface="Amiri" panose="00000500000000000000" pitchFamily="2" charset="-78"/>
              <a:ea typeface="Amiri" panose="00000500000000000000" pitchFamily="2" charset="-78"/>
              <a:cs typeface="Amiri" panose="00000500000000000000" pitchFamily="2" charset="-78"/>
            </a:rPr>
            <a:t>EDA is an approach to analyse the data using visual techniques. It is used to discover the patterns, trends or to check the assumptions with the help of statistical summary and graphical representations.</a:t>
          </a:r>
        </a:p>
      </dsp:txBody>
      <dsp:txXfrm>
        <a:off x="0" y="1069267"/>
        <a:ext cx="3338137" cy="1069267"/>
      </dsp:txXfrm>
    </dsp:sp>
    <dsp:sp modelId="{8D8F5BCC-BEAB-4E03-A12F-7393A1F1867A}">
      <dsp:nvSpPr>
        <dsp:cNvPr id="0" name=""/>
        <dsp:cNvSpPr/>
      </dsp:nvSpPr>
      <dsp:spPr>
        <a:xfrm>
          <a:off x="1223986" y="160390"/>
          <a:ext cx="890164" cy="890164"/>
        </a:xfrm>
        <a:prstGeom prst="ellipse">
          <a:avLst/>
        </a:prstGeom>
        <a:blipFill>
          <a:blip xmlns:r="http://schemas.openxmlformats.org/officeDocument/2006/relationships" r:embed="rId1"/>
          <a:srcRect/>
          <a:stretch>
            <a:fillRect l="-8000" r="-8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5FE14B8-ADC5-4F3C-B4CB-615FFEF74568}">
      <dsp:nvSpPr>
        <dsp:cNvPr id="0" name=""/>
        <dsp:cNvSpPr/>
      </dsp:nvSpPr>
      <dsp:spPr>
        <a:xfrm>
          <a:off x="133525" y="2138534"/>
          <a:ext cx="3071086" cy="400975"/>
        </a:xfrm>
        <a:prstGeom prst="leftRightArrow">
          <a:avLst/>
        </a:prstGeom>
        <a:gradFill rotWithShape="0">
          <a:gsLst>
            <a:gs pos="0">
              <a:schemeClr val="dk2">
                <a:tint val="60000"/>
                <a:hueOff val="0"/>
                <a:satOff val="0"/>
                <a:lumOff val="0"/>
                <a:alphaOff val="0"/>
                <a:tint val="100000"/>
                <a:shade val="100000"/>
                <a:satMod val="130000"/>
              </a:schemeClr>
            </a:gs>
            <a:gs pos="100000">
              <a:schemeClr val="dk2">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91C57-3A40-40EE-837D-F6402E4AB047}">
      <dsp:nvSpPr>
        <dsp:cNvPr id="0" name=""/>
        <dsp:cNvSpPr/>
      </dsp:nvSpPr>
      <dsp:spPr>
        <a:xfrm>
          <a:off x="0" y="2213715"/>
          <a:ext cx="3893549" cy="363178"/>
        </a:xfrm>
        <a:prstGeom prst="rect">
          <a:avLst/>
        </a:prstGeom>
        <a:solidFill>
          <a:schemeClr val="accent3">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miri" panose="00000500000000000000" pitchFamily="2" charset="-78"/>
              <a:ea typeface="Amiri" panose="00000500000000000000" pitchFamily="2" charset="-78"/>
              <a:cs typeface="Amiri" panose="00000500000000000000" pitchFamily="2" charset="-78"/>
            </a:rPr>
            <a:t>Understand the features and many more..</a:t>
          </a:r>
        </a:p>
      </dsp:txBody>
      <dsp:txXfrm>
        <a:off x="0" y="2213715"/>
        <a:ext cx="3893549" cy="363178"/>
      </dsp:txXfrm>
    </dsp:sp>
    <dsp:sp modelId="{F55DB536-4F0A-4BB2-B743-6D34FD6EB303}">
      <dsp:nvSpPr>
        <dsp:cNvPr id="0" name=""/>
        <dsp:cNvSpPr/>
      </dsp:nvSpPr>
      <dsp:spPr>
        <a:xfrm rot="10800000">
          <a:off x="0" y="1660594"/>
          <a:ext cx="3893549" cy="558568"/>
        </a:xfrm>
        <a:prstGeom prst="upArrowCallout">
          <a:avLst/>
        </a:prstGeom>
        <a:solidFill>
          <a:schemeClr val="accent3">
            <a:shade val="80000"/>
            <a:hueOff val="20588"/>
            <a:satOff val="-221"/>
            <a:lumOff val="585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miri" panose="00000500000000000000" pitchFamily="2" charset="-78"/>
              <a:ea typeface="Amiri" panose="00000500000000000000" pitchFamily="2" charset="-78"/>
              <a:cs typeface="Amiri" panose="00000500000000000000" pitchFamily="2" charset="-78"/>
            </a:rPr>
            <a:t>Visualize the data.</a:t>
          </a:r>
        </a:p>
      </dsp:txBody>
      <dsp:txXfrm rot="10800000">
        <a:off x="0" y="1660594"/>
        <a:ext cx="3893549" cy="362941"/>
      </dsp:txXfrm>
    </dsp:sp>
    <dsp:sp modelId="{E13774AC-6BA7-4CA2-A429-5CBB85ED909C}">
      <dsp:nvSpPr>
        <dsp:cNvPr id="0" name=""/>
        <dsp:cNvSpPr/>
      </dsp:nvSpPr>
      <dsp:spPr>
        <a:xfrm rot="10800000">
          <a:off x="0" y="1107473"/>
          <a:ext cx="3893549" cy="558568"/>
        </a:xfrm>
        <a:prstGeom prst="upArrowCallout">
          <a:avLst/>
        </a:prstGeom>
        <a:solidFill>
          <a:schemeClr val="accent3">
            <a:shade val="80000"/>
            <a:hueOff val="41176"/>
            <a:satOff val="-442"/>
            <a:lumOff val="1170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miri" panose="00000500000000000000" pitchFamily="2" charset="-78"/>
              <a:ea typeface="Amiri" panose="00000500000000000000" pitchFamily="2" charset="-78"/>
              <a:cs typeface="Amiri" panose="00000500000000000000" pitchFamily="2" charset="-78"/>
            </a:rPr>
            <a:t>Helps to discover trends in dataset.</a:t>
          </a:r>
        </a:p>
      </dsp:txBody>
      <dsp:txXfrm rot="10800000">
        <a:off x="0" y="1107473"/>
        <a:ext cx="3893549" cy="362941"/>
      </dsp:txXfrm>
    </dsp:sp>
    <dsp:sp modelId="{9E054B0E-F060-447C-8643-AEA8E3D20BC5}">
      <dsp:nvSpPr>
        <dsp:cNvPr id="0" name=""/>
        <dsp:cNvSpPr/>
      </dsp:nvSpPr>
      <dsp:spPr>
        <a:xfrm rot="10800000">
          <a:off x="0" y="554353"/>
          <a:ext cx="3893549" cy="558568"/>
        </a:xfrm>
        <a:prstGeom prst="upArrowCallout">
          <a:avLst/>
        </a:prstGeom>
        <a:solidFill>
          <a:schemeClr val="accent3">
            <a:shade val="80000"/>
            <a:hueOff val="61764"/>
            <a:satOff val="-662"/>
            <a:lumOff val="1756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miri" panose="00000500000000000000" pitchFamily="2" charset="-78"/>
              <a:ea typeface="Amiri" panose="00000500000000000000" pitchFamily="2" charset="-78"/>
              <a:cs typeface="Amiri" panose="00000500000000000000" pitchFamily="2" charset="-78"/>
            </a:rPr>
            <a:t>EDA helps to Explore Data.</a:t>
          </a:r>
        </a:p>
      </dsp:txBody>
      <dsp:txXfrm rot="10800000">
        <a:off x="0" y="554353"/>
        <a:ext cx="3893549" cy="362941"/>
      </dsp:txXfrm>
    </dsp:sp>
    <dsp:sp modelId="{34F889EA-B16D-44F5-BCE9-FF89B010EDD4}">
      <dsp:nvSpPr>
        <dsp:cNvPr id="0" name=""/>
        <dsp:cNvSpPr/>
      </dsp:nvSpPr>
      <dsp:spPr>
        <a:xfrm rot="10800000">
          <a:off x="0" y="1232"/>
          <a:ext cx="3893549" cy="558568"/>
        </a:xfrm>
        <a:prstGeom prst="upArrowCallout">
          <a:avLst/>
        </a:prstGeom>
        <a:solidFill>
          <a:schemeClr val="accent3">
            <a:shade val="80000"/>
            <a:hueOff val="82353"/>
            <a:satOff val="-883"/>
            <a:lumOff val="2341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Forte" panose="03060902040502070203" pitchFamily="66" charset="0"/>
            </a:rPr>
            <a:t>Why is EDA used?</a:t>
          </a:r>
          <a:endParaRPr lang="en-IN" sz="1300" kern="1200" dirty="0"/>
        </a:p>
      </dsp:txBody>
      <dsp:txXfrm rot="10800000">
        <a:off x="0" y="1232"/>
        <a:ext cx="3893549" cy="362941"/>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0645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12394" y="479764"/>
            <a:ext cx="8512500" cy="472892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b" anchorCtr="0">
            <a:noAutofit/>
          </a:bodyPr>
          <a:lstStyle/>
          <a:p>
            <a:pPr lvl="0" algn="l" rtl="0">
              <a:lnSpc>
                <a:spcPct val="100000"/>
              </a:lnSpc>
              <a:spcBef>
                <a:spcPts val="0"/>
              </a:spcBef>
              <a:spcAft>
                <a:spcPts val="0"/>
              </a:spcAft>
              <a:buSzPts val="5200"/>
            </a:pPr>
            <a:r>
              <a:rPr lang="en-US" sz="4200" b="1" dirty="0">
                <a:solidFill>
                  <a:srgbClr val="CC0000"/>
                </a:solidFill>
                <a:latin typeface="Montserrat"/>
                <a:ea typeface="Montserrat"/>
                <a:cs typeface="Montserrat"/>
                <a:sym typeface="Montserrat"/>
              </a:rPr>
              <a:t>  </a:t>
            </a:r>
            <a:br>
              <a:rPr lang="en-US" sz="4200" b="1" dirty="0">
                <a:solidFill>
                  <a:srgbClr val="CC0000"/>
                </a:solidFill>
                <a:latin typeface="Montserrat"/>
                <a:ea typeface="Montserrat"/>
                <a:cs typeface="Montserrat"/>
                <a:sym typeface="Montserrat"/>
              </a:rPr>
            </a:br>
            <a:r>
              <a:rPr lang="en-US" sz="4200" b="1" dirty="0">
                <a:solidFill>
                  <a:srgbClr val="CC0000"/>
                </a:solidFill>
                <a:latin typeface="Montserrat"/>
                <a:ea typeface="Montserrat"/>
                <a:cs typeface="Montserrat"/>
                <a:sym typeface="Montserrat"/>
              </a:rPr>
              <a:t>         </a:t>
            </a:r>
            <a:r>
              <a:rPr lang="en-US" sz="4000" b="1" dirty="0">
                <a:solidFill>
                  <a:srgbClr val="CC0000"/>
                </a:solidFill>
                <a:latin typeface="Algerian" panose="04020705040A02060702" pitchFamily="82" charset="0"/>
                <a:ea typeface="Microsoft YaHei UI" panose="020B0503020204020204" pitchFamily="34" charset="-122"/>
                <a:cs typeface="Montserrat"/>
                <a:sym typeface="Montserrat"/>
              </a:rPr>
              <a:t>EDA-Capstone Project</a:t>
            </a:r>
            <a:br>
              <a:rPr lang="en-US" sz="4200" b="1" dirty="0">
                <a:solidFill>
                  <a:srgbClr val="CC0000"/>
                </a:solidFill>
                <a:latin typeface="Arial Narrow" panose="020B0606020202030204" pitchFamily="34" charset="0"/>
                <a:ea typeface="Microsoft YaHei UI" panose="020B0503020204020204" pitchFamily="34" charset="-122"/>
                <a:cs typeface="Montserrat"/>
                <a:sym typeface="Montserrat"/>
              </a:rPr>
            </a:br>
            <a:r>
              <a:rPr lang="en-US" sz="4200" b="1" dirty="0">
                <a:solidFill>
                  <a:srgbClr val="CC0000"/>
                </a:solidFill>
                <a:latin typeface="Arial Narrow" panose="020B0606020202030204" pitchFamily="34" charset="0"/>
                <a:ea typeface="Microsoft YaHei UI" panose="020B0503020204020204" pitchFamily="34" charset="-122"/>
                <a:cs typeface="Montserrat"/>
                <a:sym typeface="Montserrat"/>
              </a:rPr>
              <a:t>                              </a:t>
            </a:r>
            <a:r>
              <a:rPr lang="en-US" sz="2400" b="1" dirty="0">
                <a:solidFill>
                  <a:srgbClr val="CC0000"/>
                </a:solidFill>
                <a:latin typeface="Algerian" panose="04020705040A02060702" pitchFamily="82" charset="0"/>
                <a:ea typeface="Microsoft YaHei UI" panose="020B0503020204020204" pitchFamily="34" charset="-122"/>
                <a:cs typeface="Montserrat"/>
                <a:sym typeface="Montserrat"/>
              </a:rPr>
              <a:t>On</a:t>
            </a:r>
            <a:br>
              <a:rPr lang="en-US" sz="2800" b="1" dirty="0">
                <a:solidFill>
                  <a:srgbClr val="CC0000"/>
                </a:solidFill>
                <a:latin typeface="Microsoft YaHei UI" panose="020B0503020204020204" pitchFamily="34" charset="-122"/>
                <a:ea typeface="Microsoft YaHei UI" panose="020B0503020204020204" pitchFamily="34" charset="-122"/>
                <a:cs typeface="Montserrat"/>
                <a:sym typeface="Montserrat"/>
              </a:rPr>
            </a:br>
            <a:r>
              <a:rPr lang="en-US" sz="3600" b="1" dirty="0">
                <a:solidFill>
                  <a:schemeClr val="lt1"/>
                </a:solidFill>
                <a:latin typeface="Montserrat"/>
                <a:ea typeface="Montserrat"/>
                <a:cs typeface="Montserrat"/>
                <a:sym typeface="Montserrat"/>
              </a:rPr>
              <a:t>                  </a:t>
            </a:r>
            <a:r>
              <a:rPr lang="en-US" sz="2800" u="sng" dirty="0">
                <a:solidFill>
                  <a:schemeClr val="accent2"/>
                </a:solidFill>
                <a:latin typeface="Forte" panose="03060902040502070203" pitchFamily="66" charset="0"/>
              </a:rPr>
              <a:t>Airbnb Booking Analysis</a:t>
            </a:r>
            <a:br>
              <a:rPr lang="en-US" sz="2800" u="sng" dirty="0">
                <a:solidFill>
                  <a:schemeClr val="accent2"/>
                </a:solidFill>
                <a:latin typeface="Forte" panose="03060902040502070203" pitchFamily="66" charset="0"/>
              </a:rPr>
            </a:br>
            <a:r>
              <a:rPr lang="en-US" sz="2800" dirty="0">
                <a:solidFill>
                  <a:schemeClr val="accent2"/>
                </a:solidFill>
                <a:latin typeface="Forte" panose="03060902040502070203" pitchFamily="66" charset="0"/>
              </a:rPr>
              <a:t>                                    </a:t>
            </a:r>
            <a:r>
              <a:rPr lang="en-US" sz="1800" b="1" dirty="0">
                <a:solidFill>
                  <a:schemeClr val="tx1"/>
                </a:solidFill>
                <a:latin typeface="Comic Sans MS" panose="030F0702030302020204" pitchFamily="66" charset="0"/>
              </a:rPr>
              <a:t>BY</a:t>
            </a:r>
            <a:r>
              <a:rPr lang="en-US" sz="1800" b="1" dirty="0">
                <a:solidFill>
                  <a:schemeClr val="tx1"/>
                </a:solidFill>
                <a:latin typeface="Forte" panose="03060902040502070203" pitchFamily="66" charset="0"/>
              </a:rPr>
              <a:t>:</a:t>
            </a:r>
            <a:br>
              <a:rPr lang="en-US" sz="2800" dirty="0">
                <a:solidFill>
                  <a:schemeClr val="tx1"/>
                </a:solidFill>
                <a:latin typeface="Forte" panose="03060902040502070203" pitchFamily="66" charset="0"/>
              </a:rPr>
            </a:br>
            <a:r>
              <a:rPr lang="en-US" sz="2800" dirty="0">
                <a:solidFill>
                  <a:schemeClr val="tx1"/>
                </a:solidFill>
                <a:latin typeface="Forte" panose="03060902040502070203" pitchFamily="66" charset="0"/>
              </a:rPr>
              <a:t>                                         </a:t>
            </a:r>
            <a:r>
              <a:rPr lang="en-US" sz="1600" b="1" dirty="0">
                <a:solidFill>
                  <a:schemeClr val="accent2"/>
                </a:solidFill>
                <a:latin typeface="Comic Sans MS" panose="030F0702030302020204" pitchFamily="66" charset="0"/>
              </a:rPr>
              <a:t>AYESHA FIRDOSE W</a:t>
            </a:r>
            <a:br>
              <a:rPr lang="en-US" sz="2800" i="1" u="sng" dirty="0">
                <a:solidFill>
                  <a:schemeClr val="accent6">
                    <a:lumMod val="50000"/>
                  </a:schemeClr>
                </a:solidFill>
                <a:latin typeface="Algerian" panose="04020705040A02060702" pitchFamily="82" charset="0"/>
              </a:rPr>
            </a:br>
            <a:r>
              <a:rPr lang="en-US" sz="2800" i="1" dirty="0">
                <a:solidFill>
                  <a:schemeClr val="accent6">
                    <a:lumMod val="50000"/>
                  </a:schemeClr>
                </a:solidFill>
                <a:latin typeface="Algerian" panose="04020705040A02060702" pitchFamily="82" charset="0"/>
              </a:rPr>
              <a:t>     </a:t>
            </a:r>
            <a:br>
              <a:rPr lang="en-US" sz="2800" i="1" dirty="0">
                <a:solidFill>
                  <a:schemeClr val="accent6">
                    <a:lumMod val="50000"/>
                  </a:schemeClr>
                </a:solidFill>
                <a:latin typeface="Algerian" panose="04020705040A02060702" pitchFamily="82" charset="0"/>
              </a:rPr>
            </a:br>
            <a:r>
              <a:rPr lang="en-US" sz="2800" i="1" dirty="0">
                <a:solidFill>
                  <a:schemeClr val="accent6">
                    <a:lumMod val="50000"/>
                  </a:schemeClr>
                </a:solidFill>
                <a:latin typeface="Algerian" panose="04020705040A02060702" pitchFamily="82" charset="0"/>
              </a:rPr>
              <a:t>   </a:t>
            </a:r>
            <a:br>
              <a:rPr lang="en-US" sz="2800" i="1" dirty="0">
                <a:solidFill>
                  <a:schemeClr val="accent6">
                    <a:lumMod val="50000"/>
                  </a:schemeClr>
                </a:solidFill>
                <a:latin typeface="Algerian" panose="04020705040A02060702" pitchFamily="82" charset="0"/>
              </a:rPr>
            </a:br>
            <a:br>
              <a:rPr lang="en-US" sz="2800" i="1" dirty="0">
                <a:solidFill>
                  <a:schemeClr val="accent6">
                    <a:lumMod val="50000"/>
                  </a:schemeClr>
                </a:solidFill>
                <a:latin typeface="Algerian" panose="04020705040A02060702" pitchFamily="82" charset="0"/>
              </a:rPr>
            </a:br>
            <a:br>
              <a:rPr lang="en-US" sz="2800" i="1" dirty="0">
                <a:solidFill>
                  <a:schemeClr val="accent6">
                    <a:lumMod val="50000"/>
                  </a:schemeClr>
                </a:solidFill>
                <a:latin typeface="Algerian" panose="04020705040A02060702" pitchFamily="82" charset="0"/>
              </a:rPr>
            </a:br>
            <a:endParaRPr lang="en-US" sz="1600" b="1" dirty="0">
              <a:solidFill>
                <a:schemeClr val="accent2"/>
              </a:solidFill>
              <a:latin typeface="Comic Sans MS" panose="030F0702030302020204" pitchFamily="66" charset="0"/>
              <a:ea typeface="Montserrat"/>
              <a:cs typeface="Montserrat"/>
              <a:sym typeface="Montserrat"/>
            </a:endParaRPr>
          </a:p>
        </p:txBody>
      </p:sp>
      <p:pic>
        <p:nvPicPr>
          <p:cNvPr id="3074" name="Picture 2" descr="A girl doing data analysis. 4317300 Vector Art at Vecteezy">
            <a:extLst>
              <a:ext uri="{FF2B5EF4-FFF2-40B4-BE49-F238E27FC236}">
                <a16:creationId xmlns:a16="http://schemas.microsoft.com/office/drawing/2014/main" id="{266AD17A-D9C3-BEE9-D9D4-7C38C6395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381" y="3266758"/>
            <a:ext cx="2676525" cy="1704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9C8D-101E-3CF1-B5F0-F12F2E67CA05}"/>
              </a:ext>
            </a:extLst>
          </p:cNvPr>
          <p:cNvSpPr>
            <a:spLocks noGrp="1"/>
          </p:cNvSpPr>
          <p:nvPr>
            <p:ph type="title"/>
          </p:nvPr>
        </p:nvSpPr>
        <p:spPr>
          <a:xfrm>
            <a:off x="311700" y="1"/>
            <a:ext cx="8520600" cy="629920"/>
          </a:xfrm>
        </p:spPr>
        <p:txBody>
          <a:bodyPr/>
          <a:lstStyle/>
          <a:p>
            <a:r>
              <a:rPr lang="en-IN" b="1" dirty="0">
                <a:solidFill>
                  <a:schemeClr val="tx1"/>
                </a:solidFill>
                <a:latin typeface="Forte" panose="03060902040502070203" pitchFamily="66" charset="0"/>
              </a:rPr>
              <a:t>Correlation</a:t>
            </a:r>
            <a:r>
              <a:rPr lang="en-IN" dirty="0"/>
              <a:t> </a:t>
            </a:r>
          </a:p>
        </p:txBody>
      </p:sp>
      <p:sp>
        <p:nvSpPr>
          <p:cNvPr id="3" name="Text Placeholder 2">
            <a:extLst>
              <a:ext uri="{FF2B5EF4-FFF2-40B4-BE49-F238E27FC236}">
                <a16:creationId xmlns:a16="http://schemas.microsoft.com/office/drawing/2014/main" id="{361DA137-4A83-A055-F1F1-E0B04F0F0F90}"/>
              </a:ext>
            </a:extLst>
          </p:cNvPr>
          <p:cNvSpPr>
            <a:spLocks noGrp="1"/>
          </p:cNvSpPr>
          <p:nvPr>
            <p:ph type="body" idx="1"/>
          </p:nvPr>
        </p:nvSpPr>
        <p:spPr>
          <a:xfrm>
            <a:off x="311700" y="501227"/>
            <a:ext cx="8520600" cy="4524586"/>
          </a:xfrm>
          <a:ln w="12700">
            <a:solidFill>
              <a:schemeClr val="tx1"/>
            </a:solidFill>
          </a:ln>
        </p:spPr>
        <p:txBody>
          <a:bodyPr/>
          <a:lstStyle/>
          <a:p>
            <a:pPr algn="l"/>
            <a:endParaRPr lang="en-US" b="1" i="0" dirty="0">
              <a:solidFill>
                <a:schemeClr val="accent2"/>
              </a:solidFill>
              <a:effectLst/>
              <a:latin typeface="Google Sans"/>
            </a:endParaRPr>
          </a:p>
          <a:p>
            <a:pPr algn="l"/>
            <a:endParaRPr lang="en-US" b="1" dirty="0">
              <a:solidFill>
                <a:schemeClr val="accent2"/>
              </a:solidFill>
              <a:latin typeface="Google Sans"/>
            </a:endParaRPr>
          </a:p>
          <a:p>
            <a:pPr algn="l"/>
            <a:endParaRPr lang="en-US" b="1" i="0" dirty="0">
              <a:solidFill>
                <a:schemeClr val="accent2"/>
              </a:solidFill>
              <a:effectLst/>
              <a:latin typeface="Google Sans"/>
            </a:endParaRPr>
          </a:p>
          <a:p>
            <a:pPr algn="l"/>
            <a:endParaRPr lang="en-US" b="1" dirty="0">
              <a:solidFill>
                <a:schemeClr val="accent2"/>
              </a:solidFill>
              <a:latin typeface="Google Sans"/>
            </a:endParaRPr>
          </a:p>
          <a:p>
            <a:pPr algn="l"/>
            <a:endParaRPr lang="en-US" b="1" i="0" dirty="0">
              <a:solidFill>
                <a:schemeClr val="accent2"/>
              </a:solidFill>
              <a:effectLst/>
              <a:latin typeface="Google Sans"/>
            </a:endParaRPr>
          </a:p>
          <a:p>
            <a:pPr algn="l"/>
            <a:endParaRPr lang="en-US" b="1" dirty="0">
              <a:solidFill>
                <a:schemeClr val="accent2"/>
              </a:solidFill>
              <a:latin typeface="Google Sans"/>
            </a:endParaRPr>
          </a:p>
          <a:p>
            <a:pPr algn="l"/>
            <a:endParaRPr lang="en-US" b="1" i="0" dirty="0">
              <a:solidFill>
                <a:schemeClr val="accent2"/>
              </a:solidFill>
              <a:effectLst/>
              <a:latin typeface="Google Sans"/>
            </a:endParaRPr>
          </a:p>
          <a:p>
            <a:pPr algn="l"/>
            <a:endParaRPr lang="en-US" b="1" dirty="0">
              <a:solidFill>
                <a:schemeClr val="accent2"/>
              </a:solidFill>
              <a:latin typeface="Google Sans"/>
            </a:endParaRPr>
          </a:p>
          <a:p>
            <a:pPr algn="l"/>
            <a:endParaRPr lang="en-US" b="1" i="0" dirty="0">
              <a:solidFill>
                <a:schemeClr val="accent2"/>
              </a:solidFill>
              <a:effectLst/>
              <a:latin typeface="Google Sans"/>
            </a:endParaRPr>
          </a:p>
          <a:p>
            <a:pPr algn="l"/>
            <a:endParaRPr lang="en-US" b="1" dirty="0">
              <a:solidFill>
                <a:schemeClr val="accent2"/>
              </a:solidFill>
              <a:latin typeface="Google Sans"/>
            </a:endParaRPr>
          </a:p>
          <a:p>
            <a:pPr algn="l"/>
            <a:endParaRPr lang="en-US" sz="1200" b="1" i="0" dirty="0">
              <a:solidFill>
                <a:schemeClr val="accent2"/>
              </a:solidFill>
              <a:effectLst/>
              <a:latin typeface="Google Sans"/>
            </a:endParaRPr>
          </a:p>
          <a:p>
            <a:pPr algn="l"/>
            <a:r>
              <a:rPr lang="en-US" sz="1200" b="1" dirty="0">
                <a:solidFill>
                  <a:schemeClr val="accent2"/>
                </a:solidFill>
                <a:latin typeface="Google Sans"/>
              </a:rPr>
              <a:t>C</a:t>
            </a:r>
            <a:r>
              <a:rPr lang="en-US" sz="1200" b="1" i="0" dirty="0">
                <a:solidFill>
                  <a:schemeClr val="accent2"/>
                </a:solidFill>
                <a:effectLst/>
                <a:latin typeface="Google Sans"/>
              </a:rPr>
              <a:t>orrelation() method in Python is used to return Pearson's correlation coefficient between two inputs.</a:t>
            </a:r>
            <a:endParaRPr lang="en-US" sz="1200" b="0" i="0" dirty="0">
              <a:solidFill>
                <a:schemeClr val="accent2"/>
              </a:solidFill>
              <a:effectLst/>
              <a:latin typeface="Google Sans"/>
            </a:endParaRPr>
          </a:p>
          <a:p>
            <a:pPr algn="l">
              <a:buFont typeface="+mj-lt"/>
              <a:buAutoNum type="arabicPeriod"/>
            </a:pPr>
            <a:r>
              <a:rPr lang="en-US" sz="1200" b="0" i="0" dirty="0">
                <a:solidFill>
                  <a:schemeClr val="accent2"/>
                </a:solidFill>
                <a:effectLst/>
                <a:latin typeface="arial" panose="020B0604020202020204" pitchFamily="34" charset="0"/>
              </a:rPr>
              <a:t>r = The correlation coefficient. It is usually between -1 (negative correlation) and +1 (positive correlation).</a:t>
            </a:r>
          </a:p>
          <a:p>
            <a:pPr algn="l">
              <a:buFont typeface="+mj-lt"/>
              <a:buAutoNum type="arabicPeriod"/>
            </a:pPr>
            <a:r>
              <a:rPr lang="en-US" sz="1200" b="0" i="0" dirty="0">
                <a:solidFill>
                  <a:schemeClr val="accent2"/>
                </a:solidFill>
                <a:effectLst/>
                <a:latin typeface="arial" panose="020B0604020202020204" pitchFamily="34" charset="0"/>
              </a:rPr>
              <a:t>x = The mean values of the x dataset.</a:t>
            </a:r>
          </a:p>
          <a:p>
            <a:pPr algn="l">
              <a:buFont typeface="+mj-lt"/>
              <a:buAutoNum type="arabicPeriod"/>
            </a:pPr>
            <a:r>
              <a:rPr lang="en-US" sz="1200" b="0" i="0" dirty="0">
                <a:solidFill>
                  <a:schemeClr val="accent2"/>
                </a:solidFill>
                <a:effectLst/>
                <a:latin typeface="arial" panose="020B0604020202020204" pitchFamily="34" charset="0"/>
              </a:rPr>
              <a:t>y = The mean value of the y dataset.</a:t>
            </a:r>
          </a:p>
          <a:p>
            <a:endParaRPr lang="en-IN" dirty="0"/>
          </a:p>
        </p:txBody>
      </p:sp>
      <p:pic>
        <p:nvPicPr>
          <p:cNvPr id="5" name="Picture 4">
            <a:extLst>
              <a:ext uri="{FF2B5EF4-FFF2-40B4-BE49-F238E27FC236}">
                <a16:creationId xmlns:a16="http://schemas.microsoft.com/office/drawing/2014/main" id="{D07CD3CF-822E-BFED-77D2-172F73FB52BF}"/>
              </a:ext>
            </a:extLst>
          </p:cNvPr>
          <p:cNvPicPr>
            <a:picLocks noChangeAspect="1"/>
          </p:cNvPicPr>
          <p:nvPr/>
        </p:nvPicPr>
        <p:blipFill>
          <a:blip r:embed="rId2"/>
          <a:stretch>
            <a:fillRect/>
          </a:stretch>
        </p:blipFill>
        <p:spPr>
          <a:xfrm>
            <a:off x="682042" y="629921"/>
            <a:ext cx="6016659" cy="3114661"/>
          </a:xfrm>
          <a:prstGeom prst="rect">
            <a:avLst/>
          </a:prstGeom>
        </p:spPr>
      </p:pic>
    </p:spTree>
    <p:extLst>
      <p:ext uri="{BB962C8B-B14F-4D97-AF65-F5344CB8AC3E}">
        <p14:creationId xmlns:p14="http://schemas.microsoft.com/office/powerpoint/2010/main" val="102363175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CABF33-98B5-0969-71C0-8EE7CEC78E6C}"/>
              </a:ext>
            </a:extLst>
          </p:cNvPr>
          <p:cNvSpPr>
            <a:spLocks noGrp="1"/>
          </p:cNvSpPr>
          <p:nvPr>
            <p:ph type="body" idx="1"/>
          </p:nvPr>
        </p:nvSpPr>
        <p:spPr>
          <a:xfrm>
            <a:off x="311699" y="1564640"/>
            <a:ext cx="8435084" cy="3271035"/>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IN" dirty="0"/>
          </a:p>
        </p:txBody>
      </p:sp>
      <p:sp>
        <p:nvSpPr>
          <p:cNvPr id="2" name="Title 1">
            <a:extLst>
              <a:ext uri="{FF2B5EF4-FFF2-40B4-BE49-F238E27FC236}">
                <a16:creationId xmlns:a16="http://schemas.microsoft.com/office/drawing/2014/main" id="{4E09FE52-AB3C-E455-B4B7-8248A7AE14DC}"/>
              </a:ext>
            </a:extLst>
          </p:cNvPr>
          <p:cNvSpPr>
            <a:spLocks noGrp="1"/>
          </p:cNvSpPr>
          <p:nvPr>
            <p:ph type="title" idx="4294967295"/>
          </p:nvPr>
        </p:nvSpPr>
        <p:spPr>
          <a:xfrm>
            <a:off x="372793" y="412634"/>
            <a:ext cx="8373989" cy="84137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dirty="0"/>
              <a:t>                 </a:t>
            </a:r>
            <a:r>
              <a:rPr lang="en-IN" dirty="0">
                <a:latin typeface="Forte" panose="03060902040502070203" pitchFamily="66" charset="0"/>
              </a:rPr>
              <a:t>Exploratory Data Analysis</a:t>
            </a:r>
            <a:br>
              <a:rPr lang="en-IN" dirty="0"/>
            </a:br>
            <a:br>
              <a:rPr lang="en-US" sz="2800" dirty="0">
                <a:solidFill>
                  <a:srgbClr val="002060"/>
                </a:solidFill>
                <a:effectLst/>
                <a:latin typeface="Calisto MT" panose="02040603050505030304" pitchFamily="18" charset="0"/>
              </a:rPr>
            </a:br>
            <a:endParaRPr lang="en-IN" dirty="0"/>
          </a:p>
        </p:txBody>
      </p:sp>
      <p:graphicFrame>
        <p:nvGraphicFramePr>
          <p:cNvPr id="8" name="Diagram 7">
            <a:extLst>
              <a:ext uri="{FF2B5EF4-FFF2-40B4-BE49-F238E27FC236}">
                <a16:creationId xmlns:a16="http://schemas.microsoft.com/office/drawing/2014/main" id="{65E266F1-3DBC-AE11-D2F8-FE5BFA56420D}"/>
              </a:ext>
            </a:extLst>
          </p:cNvPr>
          <p:cNvGraphicFramePr/>
          <p:nvPr>
            <p:extLst>
              <p:ext uri="{D42A27DB-BD31-4B8C-83A1-F6EECF244321}">
                <p14:modId xmlns:p14="http://schemas.microsoft.com/office/powerpoint/2010/main" val="1682709238"/>
              </p:ext>
            </p:extLst>
          </p:nvPr>
        </p:nvGraphicFramePr>
        <p:xfrm>
          <a:off x="495570" y="1965739"/>
          <a:ext cx="3338137" cy="2673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E04B2CD6-6E44-5553-13F4-3E2517A9A2CB}"/>
              </a:ext>
            </a:extLst>
          </p:cNvPr>
          <p:cNvGraphicFramePr/>
          <p:nvPr>
            <p:extLst>
              <p:ext uri="{D42A27DB-BD31-4B8C-83A1-F6EECF244321}">
                <p14:modId xmlns:p14="http://schemas.microsoft.com/office/powerpoint/2010/main" val="1658135516"/>
              </p:ext>
            </p:extLst>
          </p:nvPr>
        </p:nvGraphicFramePr>
        <p:xfrm>
          <a:off x="4631473" y="1965739"/>
          <a:ext cx="3893549" cy="25781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13849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4348-9E2E-FBF7-1ED8-6ADE1122C049}"/>
              </a:ext>
            </a:extLst>
          </p:cNvPr>
          <p:cNvSpPr>
            <a:spLocks noGrp="1"/>
          </p:cNvSpPr>
          <p:nvPr>
            <p:ph type="title"/>
          </p:nvPr>
        </p:nvSpPr>
        <p:spPr>
          <a:xfrm>
            <a:off x="311700" y="2140373"/>
            <a:ext cx="8520600" cy="1591734"/>
          </a:xfrm>
        </p:spPr>
        <p:txBody>
          <a:bodyPr/>
          <a:lstStyle/>
          <a:p>
            <a:r>
              <a:rPr lang="en-US" b="1" i="0" dirty="0">
                <a:solidFill>
                  <a:schemeClr val="tx1"/>
                </a:solidFill>
                <a:effectLst/>
                <a:latin typeface="Forte" panose="03060902040502070203" pitchFamily="66" charset="0"/>
              </a:rPr>
              <a:t>What can we learn about difference hosts and areas?</a:t>
            </a:r>
            <a:br>
              <a:rPr lang="en-US" b="0" i="0" dirty="0">
                <a:solidFill>
                  <a:srgbClr val="D5D5D5"/>
                </a:solidFill>
                <a:effectLst/>
                <a:latin typeface="Roboto" panose="02000000000000000000" pitchFamily="2" charset="0"/>
              </a:rPr>
            </a:br>
            <a:endParaRPr lang="en-IN" dirty="0"/>
          </a:p>
        </p:txBody>
      </p:sp>
    </p:spTree>
    <p:extLst>
      <p:ext uri="{BB962C8B-B14F-4D97-AF65-F5344CB8AC3E}">
        <p14:creationId xmlns:p14="http://schemas.microsoft.com/office/powerpoint/2010/main" val="569008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5DC2C43-4207-572A-00FE-EA1F7B810E4B}"/>
              </a:ext>
            </a:extLst>
          </p:cNvPr>
          <p:cNvSpPr>
            <a:spLocks noGrp="1"/>
          </p:cNvSpPr>
          <p:nvPr>
            <p:ph type="title"/>
          </p:nvPr>
        </p:nvSpPr>
        <p:spPr>
          <a:xfrm>
            <a:off x="1777294" y="506740"/>
            <a:ext cx="3406651" cy="55766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dirty="0">
                <a:latin typeface="Forte" panose="03060902040502070203" pitchFamily="66" charset="0"/>
              </a:rPr>
              <a:t>Neighbourhood Groups</a:t>
            </a:r>
          </a:p>
        </p:txBody>
      </p:sp>
      <p:sp>
        <p:nvSpPr>
          <p:cNvPr id="3" name="Text Placeholder 2">
            <a:extLst>
              <a:ext uri="{FF2B5EF4-FFF2-40B4-BE49-F238E27FC236}">
                <a16:creationId xmlns:a16="http://schemas.microsoft.com/office/drawing/2014/main" id="{43D2514D-AB03-2B98-0A0B-A14B1381CBB2}"/>
              </a:ext>
            </a:extLst>
          </p:cNvPr>
          <p:cNvSpPr>
            <a:spLocks noGrp="1"/>
          </p:cNvSpPr>
          <p:nvPr>
            <p:ph type="body" idx="4294967295"/>
          </p:nvPr>
        </p:nvSpPr>
        <p:spPr>
          <a:xfrm>
            <a:off x="423746" y="1064408"/>
            <a:ext cx="8198547" cy="3679825"/>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i="0" dirty="0">
              <a:solidFill>
                <a:schemeClr val="accent2"/>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r>
              <a:rPr lang="en-US" sz="1600"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Manhattan</a:t>
            </a:r>
            <a:r>
              <a:rPr lang="en-US" sz="1400" i="0" dirty="0">
                <a:solidFill>
                  <a:schemeClr val="accent2"/>
                </a:solidFill>
                <a:effectLst/>
                <a:latin typeface="Calisto MT" panose="02040603050505030304" pitchFamily="18" charset="0"/>
              </a:rPr>
              <a:t> </a:t>
            </a:r>
            <a:r>
              <a:rPr lang="en-US" sz="140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holds a record of highest number of </a:t>
            </a:r>
          </a:p>
          <a:p>
            <a:pPr marL="114300" indent="0">
              <a:buNone/>
            </a:pPr>
            <a:r>
              <a:rPr lang="en-US" sz="140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booking followed by Brooklyn and they </a:t>
            </a:r>
          </a:p>
          <a:p>
            <a:pPr marL="114300" indent="0">
              <a:buNone/>
            </a:pPr>
            <a:r>
              <a:rPr lang="en-US" sz="140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together holds around 85% of the </a:t>
            </a:r>
          </a:p>
          <a:p>
            <a:pPr marL="114300" indent="0">
              <a:buNone/>
            </a:pPr>
            <a:r>
              <a:rPr lang="en-US" sz="140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total booking while Staten Island holds </a:t>
            </a:r>
          </a:p>
          <a:p>
            <a:pPr marL="114300" indent="0">
              <a:buNone/>
            </a:pPr>
            <a:r>
              <a:rPr lang="en-US" sz="140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the least percentage of booking in the </a:t>
            </a:r>
          </a:p>
          <a:p>
            <a:pPr marL="114300" indent="0">
              <a:buNone/>
            </a:pPr>
            <a:r>
              <a:rPr lang="en-US" sz="140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neighborhood group.</a:t>
            </a:r>
            <a:endParaRPr lang="en-IN" sz="1400" dirty="0">
              <a:solidFill>
                <a:schemeClr val="accent2"/>
              </a:solidFill>
              <a:latin typeface="Amiri" panose="00000500000000000000" pitchFamily="2" charset="-78"/>
              <a:ea typeface="Amiri" panose="00000500000000000000" pitchFamily="2" charset="-78"/>
              <a:cs typeface="Amiri" panose="00000500000000000000" pitchFamily="2" charset="-78"/>
            </a:endParaRPr>
          </a:p>
        </p:txBody>
      </p:sp>
      <p:pic>
        <p:nvPicPr>
          <p:cNvPr id="4" name="Picture 3">
            <a:extLst>
              <a:ext uri="{FF2B5EF4-FFF2-40B4-BE49-F238E27FC236}">
                <a16:creationId xmlns:a16="http://schemas.microsoft.com/office/drawing/2014/main" id="{C9BD28BF-3674-F093-19C2-1881A350B02A}"/>
              </a:ext>
            </a:extLst>
          </p:cNvPr>
          <p:cNvPicPr>
            <a:picLocks noChangeAspect="1"/>
          </p:cNvPicPr>
          <p:nvPr/>
        </p:nvPicPr>
        <p:blipFill>
          <a:blip r:embed="rId2"/>
          <a:stretch>
            <a:fillRect/>
          </a:stretch>
        </p:blipFill>
        <p:spPr>
          <a:xfrm>
            <a:off x="4860552" y="1297153"/>
            <a:ext cx="3443555" cy="3223904"/>
          </a:xfrm>
          <a:prstGeom prst="rect">
            <a:avLst/>
          </a:prstGeom>
        </p:spPr>
      </p:pic>
    </p:spTree>
    <p:extLst>
      <p:ext uri="{BB962C8B-B14F-4D97-AF65-F5344CB8AC3E}">
        <p14:creationId xmlns:p14="http://schemas.microsoft.com/office/powerpoint/2010/main" val="48172999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randombar(horizontal)">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F5BC24-ADC4-181C-40E5-A1A523B244A9}"/>
              </a:ext>
            </a:extLst>
          </p:cNvPr>
          <p:cNvSpPr>
            <a:spLocks noGrp="1"/>
          </p:cNvSpPr>
          <p:nvPr>
            <p:ph type="title"/>
          </p:nvPr>
        </p:nvSpPr>
        <p:spPr>
          <a:xfrm>
            <a:off x="172263" y="0"/>
            <a:ext cx="8139113" cy="76892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dirty="0">
                <a:latin typeface="Forte" panose="03060902040502070203" pitchFamily="66" charset="0"/>
              </a:rPr>
              <a:t>    Room Type Demand In Neighbourhood Groups </a:t>
            </a:r>
          </a:p>
        </p:txBody>
      </p:sp>
      <p:sp>
        <p:nvSpPr>
          <p:cNvPr id="3" name="Text Placeholder 2">
            <a:extLst>
              <a:ext uri="{FF2B5EF4-FFF2-40B4-BE49-F238E27FC236}">
                <a16:creationId xmlns:a16="http://schemas.microsoft.com/office/drawing/2014/main" id="{C8223D64-525F-BF21-1B68-972B36FCE143}"/>
              </a:ext>
            </a:extLst>
          </p:cNvPr>
          <p:cNvSpPr>
            <a:spLocks noGrp="1"/>
          </p:cNvSpPr>
          <p:nvPr>
            <p:ph type="body" idx="4294967295"/>
          </p:nvPr>
        </p:nvSpPr>
        <p:spPr>
          <a:xfrm>
            <a:off x="496810" y="1033345"/>
            <a:ext cx="8139113" cy="3829863"/>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l"/>
            <a:endParaRPr lang="en-US" sz="1400" dirty="0">
              <a:solidFill>
                <a:schemeClr val="accent2"/>
              </a:solidFill>
              <a:effectLst/>
              <a:latin typeface="Calisto MT" panose="02040603050505030304" pitchFamily="18" charset="0"/>
            </a:endParaRPr>
          </a:p>
          <a:p>
            <a:pPr algn="l"/>
            <a:endParaRPr lang="en-US" sz="1400" dirty="0">
              <a:solidFill>
                <a:schemeClr val="accent2"/>
              </a:solidFill>
              <a:latin typeface="Calisto MT" panose="02040603050505030304" pitchFamily="18" charset="0"/>
            </a:endParaRPr>
          </a:p>
          <a:p>
            <a:pPr algn="l"/>
            <a:endParaRPr lang="en-US" sz="1400" dirty="0">
              <a:solidFill>
                <a:schemeClr val="accent2"/>
              </a:solidFill>
              <a:effectLst/>
              <a:latin typeface="Calisto MT" panose="02040603050505030304" pitchFamily="18" charset="0"/>
            </a:endParaRPr>
          </a:p>
          <a:p>
            <a:pPr algn="l"/>
            <a:endParaRPr lang="en-US" sz="1400" dirty="0">
              <a:solidFill>
                <a:schemeClr val="accent2"/>
              </a:solidFill>
              <a:latin typeface="Calisto MT" panose="02040603050505030304" pitchFamily="18" charset="0"/>
            </a:endParaRPr>
          </a:p>
          <a:p>
            <a:pPr algn="l"/>
            <a:endParaRPr lang="en-US" sz="1400" dirty="0">
              <a:solidFill>
                <a:schemeClr val="accent2"/>
              </a:solidFill>
              <a:effectLst/>
              <a:latin typeface="Calisto MT" panose="02040603050505030304" pitchFamily="18" charset="0"/>
            </a:endParaRPr>
          </a:p>
          <a:p>
            <a:pPr algn="l"/>
            <a:endParaRPr lang="en-US" sz="1400" dirty="0">
              <a:solidFill>
                <a:schemeClr val="accent2"/>
              </a:solidFill>
              <a:latin typeface="Calisto MT" panose="02040603050505030304" pitchFamily="18" charset="0"/>
            </a:endParaRPr>
          </a:p>
          <a:p>
            <a:pPr algn="l"/>
            <a:endParaRPr lang="en-US" sz="1400" dirty="0">
              <a:solidFill>
                <a:schemeClr val="accent2"/>
              </a:solidFill>
              <a:effectLst/>
              <a:latin typeface="Calisto MT" panose="02040603050505030304" pitchFamily="18" charset="0"/>
            </a:endParaRPr>
          </a:p>
          <a:p>
            <a:pPr algn="l"/>
            <a:endParaRPr lang="en-US" sz="1400" dirty="0">
              <a:solidFill>
                <a:schemeClr val="accent2"/>
              </a:solidFill>
              <a:latin typeface="Calisto MT" panose="02040603050505030304" pitchFamily="18" charset="0"/>
            </a:endParaRPr>
          </a:p>
          <a:p>
            <a:pPr algn="l"/>
            <a:endParaRPr lang="en-US" sz="1400" dirty="0">
              <a:solidFill>
                <a:schemeClr val="accent2"/>
              </a:solidFill>
              <a:effectLst/>
              <a:latin typeface="Calisto MT" panose="02040603050505030304" pitchFamily="18" charset="0"/>
            </a:endParaRPr>
          </a:p>
          <a:p>
            <a:pPr algn="l"/>
            <a:endParaRPr lang="en-US" sz="1400" dirty="0">
              <a:solidFill>
                <a:schemeClr val="accent2"/>
              </a:solidFill>
              <a:latin typeface="Calisto MT" panose="02040603050505030304" pitchFamily="18" charset="0"/>
            </a:endParaRPr>
          </a:p>
          <a:p>
            <a:r>
              <a:rPr lang="en-US" sz="1400" dirty="0">
                <a:solidFill>
                  <a:schemeClr val="accent2"/>
                </a:solidFill>
                <a:latin typeface="Calisto MT" panose="02040603050505030304" pitchFamily="18" charset="0"/>
                <a:ea typeface="Amiri" panose="00000500000000000000" pitchFamily="2" charset="-78"/>
              </a:rPr>
              <a:t> </a:t>
            </a:r>
            <a:r>
              <a:rPr lang="en-US" sz="1400" dirty="0">
                <a:solidFill>
                  <a:schemeClr val="accent2"/>
                </a:solidFill>
                <a:effectLst/>
                <a:latin typeface="Amiri" panose="00000500000000000000" pitchFamily="2" charset="-78"/>
                <a:ea typeface="Amiri" panose="00000500000000000000" pitchFamily="2" charset="-78"/>
                <a:cs typeface="Amiri" panose="00000500000000000000" pitchFamily="2" charset="-78"/>
              </a:rPr>
              <a:t>With respect to all neighborhood groups, Entire/home apt room has been more preferred followed by Private room</a:t>
            </a:r>
          </a:p>
          <a:p>
            <a:r>
              <a:rPr lang="en-US" sz="1400" dirty="0">
                <a:solidFill>
                  <a:schemeClr val="accent2"/>
                </a:solidFill>
                <a:effectLst/>
                <a:latin typeface="Amiri" panose="00000500000000000000" pitchFamily="2" charset="-78"/>
                <a:ea typeface="Amiri" panose="00000500000000000000" pitchFamily="2" charset="-78"/>
                <a:cs typeface="Amiri" panose="00000500000000000000" pitchFamily="2" charset="-78"/>
              </a:rPr>
              <a:t> We can clearly </a:t>
            </a: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see Private room is more preferred in Brooklyn and Entire home/apt </a:t>
            </a:r>
            <a:r>
              <a:rPr lang="en-US" sz="1400" dirty="0">
                <a:solidFill>
                  <a:schemeClr val="accent2"/>
                </a:solidFill>
                <a:effectLst/>
                <a:latin typeface="Amiri" panose="00000500000000000000" pitchFamily="2" charset="-78"/>
                <a:ea typeface="Amiri" panose="00000500000000000000" pitchFamily="2" charset="-78"/>
                <a:cs typeface="Amiri" panose="00000500000000000000" pitchFamily="2" charset="-78"/>
              </a:rPr>
              <a:t>is more preferred in Manhattan</a:t>
            </a:r>
            <a:r>
              <a:rPr lang="en-US" sz="1400" dirty="0">
                <a:solidFill>
                  <a:schemeClr val="accent2"/>
                </a:solidFill>
                <a:effectLst/>
                <a:latin typeface="Calisto MT" panose="02040603050505030304" pitchFamily="18" charset="0"/>
              </a:rPr>
              <a:t>.</a:t>
            </a:r>
          </a:p>
          <a:p>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The shared room is less preferred by every location.</a:t>
            </a:r>
            <a:endParaRPr lang="en-IN" sz="1400" dirty="0">
              <a:solidFill>
                <a:schemeClr val="accent2"/>
              </a:solidFill>
              <a:latin typeface="Amiri" panose="00000500000000000000" pitchFamily="2" charset="-78"/>
              <a:ea typeface="Amiri" panose="00000500000000000000" pitchFamily="2" charset="-78"/>
              <a:cs typeface="Amiri" panose="00000500000000000000" pitchFamily="2" charset="-78"/>
            </a:endParaRPr>
          </a:p>
        </p:txBody>
      </p:sp>
      <p:pic>
        <p:nvPicPr>
          <p:cNvPr id="6" name="Picture 5">
            <a:extLst>
              <a:ext uri="{FF2B5EF4-FFF2-40B4-BE49-F238E27FC236}">
                <a16:creationId xmlns:a16="http://schemas.microsoft.com/office/drawing/2014/main" id="{A46B4458-B0DF-1287-E0ED-9C90D7E973C5}"/>
              </a:ext>
            </a:extLst>
          </p:cNvPr>
          <p:cNvPicPr>
            <a:picLocks noChangeAspect="1"/>
          </p:cNvPicPr>
          <p:nvPr/>
        </p:nvPicPr>
        <p:blipFill>
          <a:blip r:embed="rId2"/>
          <a:stretch>
            <a:fillRect/>
          </a:stretch>
        </p:blipFill>
        <p:spPr>
          <a:xfrm>
            <a:off x="574964" y="1068391"/>
            <a:ext cx="7938654" cy="2367536"/>
          </a:xfrm>
          <a:prstGeom prst="rect">
            <a:avLst/>
          </a:prstGeom>
        </p:spPr>
      </p:pic>
    </p:spTree>
    <p:extLst>
      <p:ext uri="{BB962C8B-B14F-4D97-AF65-F5344CB8AC3E}">
        <p14:creationId xmlns:p14="http://schemas.microsoft.com/office/powerpoint/2010/main" val="85408552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barn(inVertical)">
                                      <p:cBhvr>
                                        <p:cTn id="12" dur="500"/>
                                        <p:tgtEl>
                                          <p:spTgt spid="3">
                                            <p:txEl>
                                              <p:pRg st="10" end="1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barn(inVertical)">
                                      <p:cBhvr>
                                        <p:cTn id="15" dur="500"/>
                                        <p:tgtEl>
                                          <p:spTgt spid="3">
                                            <p:txEl>
                                              <p:pRg st="11" end="1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animEffect transition="in" filter="barn(inVertical)">
                                      <p:cBhvr>
                                        <p:cTn id="1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C827-97EE-3FC9-79EA-1D3712612DE2}"/>
              </a:ext>
            </a:extLst>
          </p:cNvPr>
          <p:cNvSpPr>
            <a:spLocks noGrp="1"/>
          </p:cNvSpPr>
          <p:nvPr>
            <p:ph type="title"/>
          </p:nvPr>
        </p:nvSpPr>
        <p:spPr/>
        <p:txBody>
          <a:bodyPr/>
          <a:lstStyle/>
          <a:p>
            <a:r>
              <a:rPr lang="en-US" b="1" i="0" dirty="0">
                <a:solidFill>
                  <a:schemeClr val="tx1"/>
                </a:solidFill>
                <a:effectLst/>
                <a:latin typeface="Forte" panose="03060902040502070203" pitchFamily="66" charset="0"/>
              </a:rPr>
              <a:t>What can we learn from predictions? (ex: locations, prices, reviews, </a:t>
            </a:r>
            <a:r>
              <a:rPr lang="en-US" b="1" i="0" dirty="0" err="1">
                <a:solidFill>
                  <a:schemeClr val="tx1"/>
                </a:solidFill>
                <a:effectLst/>
                <a:latin typeface="Forte" panose="03060902040502070203" pitchFamily="66" charset="0"/>
              </a:rPr>
              <a:t>etc</a:t>
            </a:r>
            <a:r>
              <a:rPr lang="en-US" b="1" i="0" dirty="0">
                <a:solidFill>
                  <a:schemeClr val="tx1"/>
                </a:solidFill>
                <a:effectLst/>
                <a:latin typeface="Forte" panose="03060902040502070203" pitchFamily="66" charset="0"/>
              </a:rPr>
              <a:t>)</a:t>
            </a:r>
            <a:br>
              <a:rPr lang="en-US" b="0" i="0" dirty="0">
                <a:solidFill>
                  <a:srgbClr val="D5D5D5"/>
                </a:solidFill>
                <a:effectLst/>
                <a:latin typeface="Roboto" panose="02000000000000000000" pitchFamily="2" charset="0"/>
              </a:rPr>
            </a:br>
            <a:endParaRPr lang="en-IN" dirty="0"/>
          </a:p>
        </p:txBody>
      </p:sp>
    </p:spTree>
    <p:extLst>
      <p:ext uri="{BB962C8B-B14F-4D97-AF65-F5344CB8AC3E}">
        <p14:creationId xmlns:p14="http://schemas.microsoft.com/office/powerpoint/2010/main" val="32044361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E38D15-5F2A-EA45-2F96-3D9469991AD9}"/>
              </a:ext>
            </a:extLst>
          </p:cNvPr>
          <p:cNvSpPr>
            <a:spLocks noGrp="1"/>
          </p:cNvSpPr>
          <p:nvPr>
            <p:ph type="body" idx="1"/>
          </p:nvPr>
        </p:nvSpPr>
        <p:spPr>
          <a:xfrm>
            <a:off x="1672682" y="356509"/>
            <a:ext cx="4558785" cy="39936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lgn="ctr">
              <a:buNone/>
            </a:pPr>
            <a:r>
              <a:rPr lang="en-IN" sz="2400" dirty="0">
                <a:solidFill>
                  <a:schemeClr val="tx1"/>
                </a:solidFill>
                <a:latin typeface="Forte" panose="03060902040502070203" pitchFamily="66" charset="0"/>
              </a:rPr>
              <a:t>Hosts and Areas</a:t>
            </a:r>
          </a:p>
        </p:txBody>
      </p:sp>
      <p:sp>
        <p:nvSpPr>
          <p:cNvPr id="4" name="Text Placeholder 3">
            <a:extLst>
              <a:ext uri="{FF2B5EF4-FFF2-40B4-BE49-F238E27FC236}">
                <a16:creationId xmlns:a16="http://schemas.microsoft.com/office/drawing/2014/main" id="{75AD4E98-D5D0-DB36-E4F5-CEAA92B9E6B8}"/>
              </a:ext>
            </a:extLst>
          </p:cNvPr>
          <p:cNvSpPr>
            <a:spLocks noGrp="1"/>
          </p:cNvSpPr>
          <p:nvPr>
            <p:ph type="body" idx="2"/>
          </p:nvPr>
        </p:nvSpPr>
        <p:spPr>
          <a:xfrm>
            <a:off x="311700" y="892097"/>
            <a:ext cx="8520600" cy="3984703"/>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r>
              <a:rPr lang="en-US" b="1" dirty="0">
                <a:solidFill>
                  <a:schemeClr val="accent2"/>
                </a:solidFill>
                <a:latin typeface="Amiri" panose="00000500000000000000" pitchFamily="2" charset="-78"/>
                <a:ea typeface="Amiri" panose="00000500000000000000" pitchFamily="2" charset="-78"/>
                <a:cs typeface="Amiri" panose="00000500000000000000" pitchFamily="2" charset="-78"/>
              </a:rPr>
              <a:t>Manhattan</a:t>
            </a:r>
            <a:r>
              <a:rPr lang="en-US" dirty="0">
                <a:solidFill>
                  <a:schemeClr val="accent2"/>
                </a:solidFill>
                <a:latin typeface="Amiri" panose="00000500000000000000" pitchFamily="2" charset="-78"/>
                <a:ea typeface="Amiri" panose="00000500000000000000" pitchFamily="2" charset="-78"/>
                <a:cs typeface="Amiri" panose="00000500000000000000" pitchFamily="2" charset="-78"/>
              </a:rPr>
              <a:t> is the most densely populated neighborhood group by hosts and this may be due to the </a:t>
            </a:r>
          </a:p>
          <a:p>
            <a:pPr marL="139700" indent="0">
              <a:buNone/>
            </a:pPr>
            <a:r>
              <a:rPr lang="en-US" dirty="0">
                <a:solidFill>
                  <a:schemeClr val="accent2"/>
                </a:solidFill>
                <a:latin typeface="Amiri" panose="00000500000000000000" pitchFamily="2" charset="-78"/>
                <a:ea typeface="Amiri" panose="00000500000000000000" pitchFamily="2" charset="-78"/>
                <a:cs typeface="Amiri" panose="00000500000000000000" pitchFamily="2" charset="-78"/>
              </a:rPr>
              <a:t>presence of Manhattan island bordered by the Hudson, East, and Harlem rivers another neighborhood group.</a:t>
            </a:r>
            <a:endParaRPr lang="en-IN" dirty="0">
              <a:solidFill>
                <a:schemeClr val="accent2"/>
              </a:solidFill>
              <a:latin typeface="Amiri" panose="00000500000000000000" pitchFamily="2" charset="-78"/>
              <a:ea typeface="Amiri" panose="00000500000000000000" pitchFamily="2" charset="-78"/>
              <a:cs typeface="Amiri" panose="00000500000000000000" pitchFamily="2" charset="-78"/>
            </a:endParaRPr>
          </a:p>
        </p:txBody>
      </p:sp>
      <p:pic>
        <p:nvPicPr>
          <p:cNvPr id="7" name="Picture 6">
            <a:extLst>
              <a:ext uri="{FF2B5EF4-FFF2-40B4-BE49-F238E27FC236}">
                <a16:creationId xmlns:a16="http://schemas.microsoft.com/office/drawing/2014/main" id="{16BA0851-48BE-B8EB-177C-5B61CFADBF59}"/>
              </a:ext>
            </a:extLst>
          </p:cNvPr>
          <p:cNvPicPr>
            <a:picLocks noChangeAspect="1"/>
          </p:cNvPicPr>
          <p:nvPr/>
        </p:nvPicPr>
        <p:blipFill>
          <a:blip r:embed="rId2"/>
          <a:stretch>
            <a:fillRect/>
          </a:stretch>
        </p:blipFill>
        <p:spPr>
          <a:xfrm>
            <a:off x="1601242" y="2011409"/>
            <a:ext cx="5250635" cy="2865391"/>
          </a:xfrm>
          <a:prstGeom prst="rect">
            <a:avLst/>
          </a:prstGeom>
        </p:spPr>
      </p:pic>
    </p:spTree>
    <p:extLst>
      <p:ext uri="{BB962C8B-B14F-4D97-AF65-F5344CB8AC3E}">
        <p14:creationId xmlns:p14="http://schemas.microsoft.com/office/powerpoint/2010/main" val="331925441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5BF489-ABA9-C901-DDE7-5D01524D5EA0}"/>
              </a:ext>
            </a:extLst>
          </p:cNvPr>
          <p:cNvSpPr>
            <a:spLocks noGrp="1"/>
          </p:cNvSpPr>
          <p:nvPr>
            <p:ph type="title"/>
          </p:nvPr>
        </p:nvSpPr>
        <p:spPr>
          <a:xfrm>
            <a:off x="318347" y="583809"/>
            <a:ext cx="8437723" cy="4941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dirty="0">
                <a:latin typeface="Forte" panose="03060902040502070203" pitchFamily="66" charset="0"/>
              </a:rPr>
              <a:t>Room Types</a:t>
            </a:r>
          </a:p>
        </p:txBody>
      </p:sp>
      <p:sp>
        <p:nvSpPr>
          <p:cNvPr id="3" name="Text Placeholder 2">
            <a:extLst>
              <a:ext uri="{FF2B5EF4-FFF2-40B4-BE49-F238E27FC236}">
                <a16:creationId xmlns:a16="http://schemas.microsoft.com/office/drawing/2014/main" id="{E311A913-967B-9F4E-071A-95EE07A95EEA}"/>
              </a:ext>
            </a:extLst>
          </p:cNvPr>
          <p:cNvSpPr>
            <a:spLocks noGrp="1"/>
          </p:cNvSpPr>
          <p:nvPr>
            <p:ph type="body" idx="4294967295"/>
          </p:nvPr>
        </p:nvSpPr>
        <p:spPr>
          <a:xfrm>
            <a:off x="442333" y="1077913"/>
            <a:ext cx="8313737" cy="362108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r>
              <a:rPr lang="en-US" sz="1400" dirty="0">
                <a:solidFill>
                  <a:schemeClr val="accent2"/>
                </a:solidFill>
                <a:effectLst/>
                <a:latin typeface="Amiri" panose="00000500000000000000" pitchFamily="2" charset="-78"/>
                <a:ea typeface="Amiri" panose="00000500000000000000" pitchFamily="2" charset="-78"/>
                <a:cs typeface="Amiri" panose="00000500000000000000" pitchFamily="2" charset="-78"/>
              </a:rPr>
              <a:t>Entire home/apt holds the highest </a:t>
            </a:r>
          </a:p>
          <a:p>
            <a:pPr marL="114300" indent="0">
              <a:buNone/>
            </a:pPr>
            <a:r>
              <a:rPr lang="en-US" sz="1400" dirty="0">
                <a:solidFill>
                  <a:schemeClr val="accent2"/>
                </a:solidFill>
                <a:effectLst/>
                <a:latin typeface="Amiri" panose="00000500000000000000" pitchFamily="2" charset="-78"/>
                <a:ea typeface="Amiri" panose="00000500000000000000" pitchFamily="2" charset="-78"/>
                <a:cs typeface="Amiri" panose="00000500000000000000" pitchFamily="2" charset="-78"/>
              </a:rPr>
              <a:t>number of booking followed by Private</a:t>
            </a:r>
          </a:p>
          <a:p>
            <a:pPr marL="114300" indent="0">
              <a:buNone/>
            </a:pPr>
            <a:r>
              <a:rPr lang="en-US" sz="1400" dirty="0">
                <a:solidFill>
                  <a:schemeClr val="accent2"/>
                </a:solidFill>
                <a:effectLst/>
                <a:latin typeface="Amiri" panose="00000500000000000000" pitchFamily="2" charset="-78"/>
                <a:ea typeface="Amiri" panose="00000500000000000000" pitchFamily="2" charset="-78"/>
                <a:cs typeface="Amiri" panose="00000500000000000000" pitchFamily="2" charset="-78"/>
              </a:rPr>
              <a:t>room and they together holds maximum </a:t>
            </a:r>
          </a:p>
          <a:p>
            <a:pPr marL="114300" indent="0">
              <a:buNone/>
            </a:pPr>
            <a:r>
              <a:rPr lang="en-US" sz="1400" dirty="0">
                <a:solidFill>
                  <a:schemeClr val="accent2"/>
                </a:solidFill>
                <a:effectLst/>
                <a:latin typeface="Amiri" panose="00000500000000000000" pitchFamily="2" charset="-78"/>
                <a:ea typeface="Amiri" panose="00000500000000000000" pitchFamily="2" charset="-78"/>
                <a:cs typeface="Amiri" panose="00000500000000000000" pitchFamily="2" charset="-78"/>
              </a:rPr>
              <a:t>number of the total booking while Shared</a:t>
            </a:r>
          </a:p>
          <a:p>
            <a:pPr marL="114300" indent="0">
              <a:buNone/>
            </a:pPr>
            <a:r>
              <a:rPr lang="en-US" sz="1400" dirty="0">
                <a:solidFill>
                  <a:schemeClr val="accent2"/>
                </a:solidFill>
                <a:effectLst/>
                <a:latin typeface="Amiri" panose="00000500000000000000" pitchFamily="2" charset="-78"/>
                <a:ea typeface="Amiri" panose="00000500000000000000" pitchFamily="2" charset="-78"/>
                <a:cs typeface="Amiri" panose="00000500000000000000" pitchFamily="2" charset="-78"/>
              </a:rPr>
              <a:t>room holds the least percentage of booking.</a:t>
            </a:r>
          </a:p>
          <a:p>
            <a:endParaRPr lang="en-IN" sz="1400" dirty="0">
              <a:solidFill>
                <a:schemeClr val="accent2"/>
              </a:solidFill>
              <a:latin typeface="Calisto MT" panose="02040603050505030304" pitchFamily="18" charset="0"/>
            </a:endParaRPr>
          </a:p>
        </p:txBody>
      </p:sp>
      <p:pic>
        <p:nvPicPr>
          <p:cNvPr id="10" name="Picture 9">
            <a:extLst>
              <a:ext uri="{FF2B5EF4-FFF2-40B4-BE49-F238E27FC236}">
                <a16:creationId xmlns:a16="http://schemas.microsoft.com/office/drawing/2014/main" id="{6172AC9A-89E1-E94B-3F97-65E5BBC586C8}"/>
              </a:ext>
            </a:extLst>
          </p:cNvPr>
          <p:cNvPicPr>
            <a:picLocks noChangeAspect="1"/>
          </p:cNvPicPr>
          <p:nvPr/>
        </p:nvPicPr>
        <p:blipFill>
          <a:blip r:embed="rId2"/>
          <a:stretch>
            <a:fillRect/>
          </a:stretch>
        </p:blipFill>
        <p:spPr>
          <a:xfrm>
            <a:off x="4198434" y="1466942"/>
            <a:ext cx="4282811" cy="2598645"/>
          </a:xfrm>
          <a:prstGeom prst="rect">
            <a:avLst/>
          </a:prstGeom>
        </p:spPr>
      </p:pic>
    </p:spTree>
    <p:extLst>
      <p:ext uri="{BB962C8B-B14F-4D97-AF65-F5344CB8AC3E}">
        <p14:creationId xmlns:p14="http://schemas.microsoft.com/office/powerpoint/2010/main" val="35651879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ircle(in)">
                                      <p:cBhvr>
                                        <p:cTn id="20" dur="2000"/>
                                        <p:tgtEl>
                                          <p:spTgt spid="3">
                                            <p:txEl>
                                              <p:pRg st="4" end="4"/>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ircle(in)">
                                      <p:cBhvr>
                                        <p:cTn id="23" dur="2000"/>
                                        <p:tgtEl>
                                          <p:spTgt spid="3">
                                            <p:txEl>
                                              <p:pRg st="5" end="5"/>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circle(in)">
                                      <p:cBhvr>
                                        <p:cTn id="26" dur="2000"/>
                                        <p:tgtEl>
                                          <p:spTgt spid="3">
                                            <p:txEl>
                                              <p:pRg st="6" end="6"/>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circle(in)">
                                      <p:cBhvr>
                                        <p:cTn id="29" dur="20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80">
                                          <p:stCondLst>
                                            <p:cond delay="0"/>
                                          </p:stCondLst>
                                        </p:cTn>
                                        <p:tgtEl>
                                          <p:spTgt spid="10"/>
                                        </p:tgtEl>
                                      </p:cBhvr>
                                    </p:animEffect>
                                    <p:anim calcmode="lin" valueType="num">
                                      <p:cBhvr>
                                        <p:cTn id="3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0" dur="26">
                                          <p:stCondLst>
                                            <p:cond delay="650"/>
                                          </p:stCondLst>
                                        </p:cTn>
                                        <p:tgtEl>
                                          <p:spTgt spid="10"/>
                                        </p:tgtEl>
                                      </p:cBhvr>
                                      <p:to x="100000" y="60000"/>
                                    </p:animScale>
                                    <p:animScale>
                                      <p:cBhvr>
                                        <p:cTn id="41" dur="166" decel="50000">
                                          <p:stCondLst>
                                            <p:cond delay="676"/>
                                          </p:stCondLst>
                                        </p:cTn>
                                        <p:tgtEl>
                                          <p:spTgt spid="10"/>
                                        </p:tgtEl>
                                      </p:cBhvr>
                                      <p:to x="100000" y="100000"/>
                                    </p:animScale>
                                    <p:animScale>
                                      <p:cBhvr>
                                        <p:cTn id="42" dur="26">
                                          <p:stCondLst>
                                            <p:cond delay="1312"/>
                                          </p:stCondLst>
                                        </p:cTn>
                                        <p:tgtEl>
                                          <p:spTgt spid="10"/>
                                        </p:tgtEl>
                                      </p:cBhvr>
                                      <p:to x="100000" y="80000"/>
                                    </p:animScale>
                                    <p:animScale>
                                      <p:cBhvr>
                                        <p:cTn id="43" dur="166" decel="50000">
                                          <p:stCondLst>
                                            <p:cond delay="1338"/>
                                          </p:stCondLst>
                                        </p:cTn>
                                        <p:tgtEl>
                                          <p:spTgt spid="10"/>
                                        </p:tgtEl>
                                      </p:cBhvr>
                                      <p:to x="100000" y="100000"/>
                                    </p:animScale>
                                    <p:animScale>
                                      <p:cBhvr>
                                        <p:cTn id="44" dur="26">
                                          <p:stCondLst>
                                            <p:cond delay="1642"/>
                                          </p:stCondLst>
                                        </p:cTn>
                                        <p:tgtEl>
                                          <p:spTgt spid="10"/>
                                        </p:tgtEl>
                                      </p:cBhvr>
                                      <p:to x="100000" y="90000"/>
                                    </p:animScale>
                                    <p:animScale>
                                      <p:cBhvr>
                                        <p:cTn id="45" dur="166" decel="50000">
                                          <p:stCondLst>
                                            <p:cond delay="1668"/>
                                          </p:stCondLst>
                                        </p:cTn>
                                        <p:tgtEl>
                                          <p:spTgt spid="10"/>
                                        </p:tgtEl>
                                      </p:cBhvr>
                                      <p:to x="100000" y="100000"/>
                                    </p:animScale>
                                    <p:animScale>
                                      <p:cBhvr>
                                        <p:cTn id="46" dur="26">
                                          <p:stCondLst>
                                            <p:cond delay="1808"/>
                                          </p:stCondLst>
                                        </p:cTn>
                                        <p:tgtEl>
                                          <p:spTgt spid="10"/>
                                        </p:tgtEl>
                                      </p:cBhvr>
                                      <p:to x="100000" y="95000"/>
                                    </p:animScale>
                                    <p:animScale>
                                      <p:cBhvr>
                                        <p:cTn id="47"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655E-54F8-3FC6-C0F5-8B485A468A98}"/>
              </a:ext>
            </a:extLst>
          </p:cNvPr>
          <p:cNvSpPr>
            <a:spLocks noGrp="1"/>
          </p:cNvSpPr>
          <p:nvPr>
            <p:ph type="title"/>
          </p:nvPr>
        </p:nvSpPr>
        <p:spPr>
          <a:xfrm>
            <a:off x="264160" y="542693"/>
            <a:ext cx="8568140" cy="52126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IN" sz="2400" dirty="0">
                <a:latin typeface="Forte" panose="03060902040502070203" pitchFamily="66" charset="0"/>
              </a:rPr>
              <a:t>Prices with respect to Locations.</a:t>
            </a:r>
          </a:p>
        </p:txBody>
      </p:sp>
      <p:sp>
        <p:nvSpPr>
          <p:cNvPr id="3" name="Text Placeholder 2">
            <a:extLst>
              <a:ext uri="{FF2B5EF4-FFF2-40B4-BE49-F238E27FC236}">
                <a16:creationId xmlns:a16="http://schemas.microsoft.com/office/drawing/2014/main" id="{E781D4A2-8FDB-FAEF-C2A9-452C8AF0BF3A}"/>
              </a:ext>
            </a:extLst>
          </p:cNvPr>
          <p:cNvSpPr>
            <a:spLocks noGrp="1"/>
          </p:cNvSpPr>
          <p:nvPr>
            <p:ph type="body" idx="1"/>
          </p:nvPr>
        </p:nvSpPr>
        <p:spPr>
          <a:xfrm>
            <a:off x="356839" y="1077951"/>
            <a:ext cx="8408020" cy="3687337"/>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endParaRPr lang="en-US" i="0" dirty="0">
              <a:solidFill>
                <a:schemeClr val="accent2"/>
              </a:solidFill>
              <a:effectLst/>
              <a:latin typeface="Calisto MT" panose="02040603050505030304" pitchFamily="18" charset="0"/>
            </a:endParaRPr>
          </a:p>
          <a:p>
            <a:pPr marL="139700" indent="0">
              <a:buNone/>
            </a:pPr>
            <a:endParaRPr lang="en-US" dirty="0">
              <a:solidFill>
                <a:schemeClr val="accent2"/>
              </a:solidFill>
              <a:latin typeface="Calisto MT" panose="02040603050505030304" pitchFamily="18" charset="0"/>
            </a:endParaRPr>
          </a:p>
          <a:p>
            <a:pPr marL="139700" indent="0">
              <a:buNone/>
            </a:pPr>
            <a:endParaRPr lang="en-US" i="0" dirty="0">
              <a:solidFill>
                <a:schemeClr val="accent2"/>
              </a:solidFill>
              <a:effectLst/>
              <a:latin typeface="Calisto MT" panose="02040603050505030304" pitchFamily="18" charset="0"/>
            </a:endParaRPr>
          </a:p>
          <a:p>
            <a:pPr marL="139700" indent="0">
              <a:buNone/>
            </a:pP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Manhattan has higher prices followed by Brooklyn,</a:t>
            </a:r>
          </a:p>
          <a:p>
            <a:pPr marL="139700" indent="0">
              <a:buNone/>
            </a:pP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this may be as </a:t>
            </a: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Manhattan</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remains one of the world’s </a:t>
            </a:r>
          </a:p>
          <a:p>
            <a:pPr marL="139700" indent="0">
              <a:buNone/>
            </a:pP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most popular tourist destinations. One explanation </a:t>
            </a:r>
          </a:p>
          <a:p>
            <a:pPr marL="139700" indent="0">
              <a:buNone/>
            </a:pP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could be that </a:t>
            </a: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Brooklyn</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can be (relatively) less</a:t>
            </a:r>
          </a:p>
          <a:p>
            <a:pPr marL="139700" indent="0">
              <a:buNone/>
            </a:pP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financially demanding than Manhattan.</a:t>
            </a:r>
          </a:p>
          <a:p>
            <a:pPr marL="139700" indent="0">
              <a:buNone/>
            </a:pPr>
            <a:endParaRPr lang="en-US" dirty="0">
              <a:solidFill>
                <a:schemeClr val="accent2"/>
              </a:solidFill>
              <a:latin typeface="Calisto MT" panose="02040603050505030304" pitchFamily="18" charset="0"/>
            </a:endParaRPr>
          </a:p>
          <a:p>
            <a:pPr marL="139700" indent="0">
              <a:buNone/>
            </a:pPr>
            <a:endParaRPr lang="en-US" dirty="0">
              <a:solidFill>
                <a:schemeClr val="accent2"/>
              </a:solidFill>
              <a:latin typeface="Calisto MT" panose="02040603050505030304" pitchFamily="18" charset="0"/>
            </a:endParaRPr>
          </a:p>
          <a:p>
            <a:pPr marL="139700" indent="0">
              <a:buNone/>
            </a:pPr>
            <a:endParaRPr lang="en-US" dirty="0">
              <a:solidFill>
                <a:schemeClr val="accent2"/>
              </a:solidFill>
              <a:latin typeface="Calisto MT" panose="02040603050505030304" pitchFamily="18" charset="0"/>
            </a:endParaRPr>
          </a:p>
          <a:p>
            <a:pPr marL="139700" indent="0">
              <a:buNone/>
            </a:pPr>
            <a:r>
              <a:rPr lang="en-US" dirty="0">
                <a:solidFill>
                  <a:schemeClr val="accent2"/>
                </a:solidFill>
                <a:latin typeface="Calisto MT" panose="02040603050505030304" pitchFamily="18" charset="0"/>
              </a:rPr>
              <a:t>                                                                                     </a:t>
            </a:r>
          </a:p>
          <a:p>
            <a:pPr marL="139700" indent="0">
              <a:buNone/>
            </a:pPr>
            <a:r>
              <a:rPr lang="en-US" dirty="0">
                <a:solidFill>
                  <a:schemeClr val="accent2"/>
                </a:solidFill>
                <a:latin typeface="Calisto MT" panose="02040603050505030304" pitchFamily="18" charset="0"/>
              </a:rPr>
              <a:t>                                                                                            B             M             Q              Br             SI</a:t>
            </a:r>
            <a:endParaRPr lang="en-IN" dirty="0">
              <a:solidFill>
                <a:schemeClr val="accent2"/>
              </a:solidFill>
              <a:latin typeface="Calisto MT" panose="02040603050505030304" pitchFamily="18" charset="0"/>
            </a:endParaRPr>
          </a:p>
        </p:txBody>
      </p:sp>
      <p:pic>
        <p:nvPicPr>
          <p:cNvPr id="5" name="Picture 4">
            <a:extLst>
              <a:ext uri="{FF2B5EF4-FFF2-40B4-BE49-F238E27FC236}">
                <a16:creationId xmlns:a16="http://schemas.microsoft.com/office/drawing/2014/main" id="{253D41C4-9C25-0017-5B47-30FB2829D1EF}"/>
              </a:ext>
            </a:extLst>
          </p:cNvPr>
          <p:cNvPicPr>
            <a:picLocks noChangeAspect="1"/>
          </p:cNvPicPr>
          <p:nvPr/>
        </p:nvPicPr>
        <p:blipFill>
          <a:blip r:embed="rId2"/>
          <a:stretch>
            <a:fillRect/>
          </a:stretch>
        </p:blipFill>
        <p:spPr>
          <a:xfrm>
            <a:off x="4486343" y="1160239"/>
            <a:ext cx="4068378" cy="2728196"/>
          </a:xfrm>
          <a:prstGeom prst="rect">
            <a:avLst/>
          </a:prstGeom>
        </p:spPr>
      </p:pic>
    </p:spTree>
    <p:extLst>
      <p:ext uri="{BB962C8B-B14F-4D97-AF65-F5344CB8AC3E}">
        <p14:creationId xmlns:p14="http://schemas.microsoft.com/office/powerpoint/2010/main" val="9699643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9BC2-7A32-DAF4-6A2C-9A8BBFF4CB21}"/>
              </a:ext>
            </a:extLst>
          </p:cNvPr>
          <p:cNvSpPr>
            <a:spLocks noGrp="1"/>
          </p:cNvSpPr>
          <p:nvPr>
            <p:ph type="title"/>
          </p:nvPr>
        </p:nvSpPr>
        <p:spPr>
          <a:xfrm>
            <a:off x="311700" y="892097"/>
            <a:ext cx="8520600" cy="3954965"/>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l"/>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br>
              <a:rPr lang="en-US" sz="1400" dirty="0">
                <a:solidFill>
                  <a:schemeClr val="accent2"/>
                </a:solidFill>
                <a:effectLst/>
                <a:latin typeface="Calisto MT" panose="02040603050505030304" pitchFamily="18" charset="0"/>
              </a:rPr>
            </a:br>
            <a:r>
              <a:rPr lang="en-US" sz="1400"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Inference</a:t>
            </a: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More the nights, less the price for stay.</a:t>
            </a:r>
            <a:b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b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The trend from the above graph shows a week data containing 7 days, as we can observe that the prices are higher when the number of nights stayed is less than a week and decreasing gradually with the increase in days stayed</a:t>
            </a:r>
            <a:r>
              <a:rPr lang="en-US" sz="1400" b="0" i="0" dirty="0">
                <a:solidFill>
                  <a:srgbClr val="D5D5D5"/>
                </a:solidFill>
                <a:effectLst/>
                <a:latin typeface="Roboto" panose="02000000000000000000" pitchFamily="2" charset="0"/>
              </a:rPr>
              <a:t>.</a:t>
            </a:r>
            <a:br>
              <a:rPr lang="en-US" sz="1050" b="0" i="0" dirty="0">
                <a:solidFill>
                  <a:srgbClr val="D5D5D5"/>
                </a:solidFill>
                <a:effectLst/>
                <a:latin typeface="Roboto" panose="02000000000000000000" pitchFamily="2" charset="0"/>
              </a:rPr>
            </a:br>
            <a:br>
              <a:rPr lang="en-US" sz="1400" dirty="0">
                <a:solidFill>
                  <a:schemeClr val="accent2"/>
                </a:solidFill>
                <a:effectLst/>
                <a:latin typeface="Calisto MT" panose="02040603050505030304" pitchFamily="18" charset="0"/>
              </a:rPr>
            </a:br>
            <a:endParaRPr lang="en-US" sz="1400" dirty="0">
              <a:solidFill>
                <a:schemeClr val="accent2"/>
              </a:solidFill>
              <a:effectLst/>
              <a:latin typeface="Calisto MT" panose="02040603050505030304" pitchFamily="18" charset="0"/>
            </a:endParaRPr>
          </a:p>
        </p:txBody>
      </p:sp>
      <p:sp>
        <p:nvSpPr>
          <p:cNvPr id="3" name="Text Placeholder 2">
            <a:extLst>
              <a:ext uri="{FF2B5EF4-FFF2-40B4-BE49-F238E27FC236}">
                <a16:creationId xmlns:a16="http://schemas.microsoft.com/office/drawing/2014/main" id="{0E7F39E4-D668-BCF2-C05A-532D038B5CFC}"/>
              </a:ext>
            </a:extLst>
          </p:cNvPr>
          <p:cNvSpPr>
            <a:spLocks noGrp="1"/>
          </p:cNvSpPr>
          <p:nvPr>
            <p:ph type="body" idx="1"/>
          </p:nvPr>
        </p:nvSpPr>
        <p:spPr>
          <a:xfrm>
            <a:off x="1739589" y="348477"/>
            <a:ext cx="4631474" cy="54361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IN" sz="2400" dirty="0">
                <a:solidFill>
                  <a:schemeClr val="tx1"/>
                </a:solidFill>
                <a:latin typeface="Forte" panose="03060902040502070203" pitchFamily="66" charset="0"/>
              </a:rPr>
              <a:t>   Prices and Minimum nights</a:t>
            </a:r>
          </a:p>
        </p:txBody>
      </p:sp>
      <p:pic>
        <p:nvPicPr>
          <p:cNvPr id="6" name="Picture 5">
            <a:extLst>
              <a:ext uri="{FF2B5EF4-FFF2-40B4-BE49-F238E27FC236}">
                <a16:creationId xmlns:a16="http://schemas.microsoft.com/office/drawing/2014/main" id="{A2F01CE8-396A-A588-1061-788147F55C9C}"/>
              </a:ext>
            </a:extLst>
          </p:cNvPr>
          <p:cNvPicPr>
            <a:picLocks noChangeAspect="1"/>
          </p:cNvPicPr>
          <p:nvPr/>
        </p:nvPicPr>
        <p:blipFill>
          <a:blip r:embed="rId2"/>
          <a:stretch>
            <a:fillRect/>
          </a:stretch>
        </p:blipFill>
        <p:spPr>
          <a:xfrm>
            <a:off x="487680" y="944136"/>
            <a:ext cx="7992533" cy="2869251"/>
          </a:xfrm>
          <a:prstGeom prst="rect">
            <a:avLst/>
          </a:prstGeom>
        </p:spPr>
      </p:pic>
    </p:spTree>
    <p:extLst>
      <p:ext uri="{BB962C8B-B14F-4D97-AF65-F5344CB8AC3E}">
        <p14:creationId xmlns:p14="http://schemas.microsoft.com/office/powerpoint/2010/main" val="11362533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F384-005E-EB09-5D3D-9AE6EF40AEA1}"/>
              </a:ext>
            </a:extLst>
          </p:cNvPr>
          <p:cNvSpPr>
            <a:spLocks noGrp="1"/>
          </p:cNvSpPr>
          <p:nvPr>
            <p:ph type="title"/>
          </p:nvPr>
        </p:nvSpPr>
        <p:spPr>
          <a:ln w="12700">
            <a:solidFill>
              <a:schemeClr val="bg2"/>
            </a:solidFill>
          </a:ln>
        </p:spPr>
        <p:txBody>
          <a:bodyPr/>
          <a:lstStyle/>
          <a:p>
            <a:r>
              <a:rPr lang="en-IN" sz="2800" dirty="0">
                <a:solidFill>
                  <a:schemeClr val="tx1"/>
                </a:solidFill>
                <a:latin typeface="Forte" panose="03060902040502070203" pitchFamily="66" charset="0"/>
              </a:rPr>
              <a:t>Key Points</a:t>
            </a:r>
            <a:endParaRPr lang="en-IN" dirty="0"/>
          </a:p>
        </p:txBody>
      </p:sp>
      <p:sp>
        <p:nvSpPr>
          <p:cNvPr id="3" name="Text Placeholder 2">
            <a:extLst>
              <a:ext uri="{FF2B5EF4-FFF2-40B4-BE49-F238E27FC236}">
                <a16:creationId xmlns:a16="http://schemas.microsoft.com/office/drawing/2014/main" id="{E266527F-EF54-CE30-A0B5-F2299D0C2449}"/>
              </a:ext>
            </a:extLst>
          </p:cNvPr>
          <p:cNvSpPr>
            <a:spLocks noGrp="1"/>
          </p:cNvSpPr>
          <p:nvPr>
            <p:ph type="body" idx="1"/>
          </p:nvPr>
        </p:nvSpPr>
        <p:spPr>
          <a:xfrm>
            <a:off x="311700" y="1152474"/>
            <a:ext cx="8520600" cy="3926731"/>
          </a:xfrm>
          <a:ln w="12700">
            <a:solidFill>
              <a:schemeClr val="tx1"/>
            </a:solidFill>
          </a:ln>
        </p:spPr>
        <p:txBody>
          <a:bodyPr/>
          <a:lstStyle/>
          <a:p>
            <a:pPr>
              <a:lnSpc>
                <a:spcPct val="150000"/>
              </a:lnSpc>
            </a:pPr>
            <a:r>
              <a:rPr lang="en-IN" b="1" dirty="0">
                <a:solidFill>
                  <a:schemeClr val="accent2"/>
                </a:solidFill>
                <a:latin typeface="Ink Free" panose="03080402000500000000" pitchFamily="66" charset="0"/>
              </a:rPr>
              <a:t>1. Introduction </a:t>
            </a:r>
          </a:p>
          <a:p>
            <a:pPr>
              <a:lnSpc>
                <a:spcPct val="150000"/>
              </a:lnSpc>
            </a:pPr>
            <a:r>
              <a:rPr lang="en-IN" b="1" dirty="0">
                <a:solidFill>
                  <a:schemeClr val="accent2"/>
                </a:solidFill>
                <a:latin typeface="Ink Free" panose="03080402000500000000" pitchFamily="66" charset="0"/>
              </a:rPr>
              <a:t>2. Problem Statements</a:t>
            </a:r>
          </a:p>
          <a:p>
            <a:pPr>
              <a:lnSpc>
                <a:spcPct val="150000"/>
              </a:lnSpc>
            </a:pPr>
            <a:r>
              <a:rPr lang="en-IN" b="1" dirty="0">
                <a:solidFill>
                  <a:schemeClr val="accent2"/>
                </a:solidFill>
                <a:latin typeface="Ink Free" panose="03080402000500000000" pitchFamily="66" charset="0"/>
              </a:rPr>
              <a:t>3.  Understanding Dataset</a:t>
            </a:r>
          </a:p>
          <a:p>
            <a:pPr>
              <a:lnSpc>
                <a:spcPct val="150000"/>
              </a:lnSpc>
            </a:pPr>
            <a:r>
              <a:rPr lang="en-IN" b="1" dirty="0">
                <a:solidFill>
                  <a:schemeClr val="accent2"/>
                </a:solidFill>
                <a:latin typeface="Ink Free" panose="03080402000500000000" pitchFamily="66" charset="0"/>
              </a:rPr>
              <a:t>4.</a:t>
            </a:r>
            <a:r>
              <a:rPr lang="en-IN" dirty="0">
                <a:latin typeface="Ink Free" panose="03080402000500000000" pitchFamily="66" charset="0"/>
              </a:rPr>
              <a:t> </a:t>
            </a:r>
            <a:r>
              <a:rPr lang="en-IN" b="1" dirty="0">
                <a:solidFill>
                  <a:schemeClr val="accent2"/>
                </a:solidFill>
                <a:latin typeface="Ink Free" panose="03080402000500000000" pitchFamily="66" charset="0"/>
              </a:rPr>
              <a:t>Columns In The Dataset</a:t>
            </a:r>
          </a:p>
          <a:p>
            <a:pPr>
              <a:lnSpc>
                <a:spcPct val="150000"/>
              </a:lnSpc>
            </a:pPr>
            <a:r>
              <a:rPr lang="en-IN" b="1" dirty="0">
                <a:solidFill>
                  <a:schemeClr val="accent2"/>
                </a:solidFill>
                <a:latin typeface="Ink Free" panose="03080402000500000000" pitchFamily="66" charset="0"/>
              </a:rPr>
              <a:t>5. Overview Of the Dataset</a:t>
            </a:r>
          </a:p>
          <a:p>
            <a:pPr>
              <a:lnSpc>
                <a:spcPct val="150000"/>
              </a:lnSpc>
            </a:pPr>
            <a:r>
              <a:rPr lang="en-IN" b="1" dirty="0">
                <a:solidFill>
                  <a:schemeClr val="accent2"/>
                </a:solidFill>
                <a:latin typeface="Ink Free" panose="03080402000500000000" pitchFamily="66" charset="0"/>
              </a:rPr>
              <a:t>6. Data Cleaning/Data Preparation</a:t>
            </a:r>
          </a:p>
          <a:p>
            <a:pPr>
              <a:lnSpc>
                <a:spcPct val="150000"/>
              </a:lnSpc>
            </a:pPr>
            <a:r>
              <a:rPr lang="en-IN" b="1" dirty="0">
                <a:solidFill>
                  <a:schemeClr val="accent2"/>
                </a:solidFill>
                <a:latin typeface="Ink Free" panose="03080402000500000000" pitchFamily="66" charset="0"/>
              </a:rPr>
              <a:t>7. Exploratory Data Analysis</a:t>
            </a:r>
          </a:p>
          <a:p>
            <a:pPr>
              <a:lnSpc>
                <a:spcPct val="150000"/>
              </a:lnSpc>
            </a:pPr>
            <a:r>
              <a:rPr lang="en-IN" b="1" dirty="0">
                <a:solidFill>
                  <a:schemeClr val="accent2"/>
                </a:solidFill>
                <a:latin typeface="Ink Free" panose="03080402000500000000" pitchFamily="66" charset="0"/>
              </a:rPr>
              <a:t>8. Key Fields </a:t>
            </a:r>
          </a:p>
          <a:p>
            <a:pPr>
              <a:lnSpc>
                <a:spcPct val="150000"/>
              </a:lnSpc>
            </a:pPr>
            <a:r>
              <a:rPr lang="en-IN" b="1" dirty="0">
                <a:solidFill>
                  <a:schemeClr val="accent2"/>
                </a:solidFill>
                <a:latin typeface="Ink Free" panose="03080402000500000000" pitchFamily="66" charset="0"/>
              </a:rPr>
              <a:t>9. Conclusions</a:t>
            </a:r>
          </a:p>
          <a:p>
            <a:endParaRPr lang="en-IN" dirty="0"/>
          </a:p>
        </p:txBody>
      </p:sp>
    </p:spTree>
    <p:extLst>
      <p:ext uri="{BB962C8B-B14F-4D97-AF65-F5344CB8AC3E}">
        <p14:creationId xmlns:p14="http://schemas.microsoft.com/office/powerpoint/2010/main" val="642295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FB52-6CE8-1D52-B8A4-80856EFC9958}"/>
              </a:ext>
            </a:extLst>
          </p:cNvPr>
          <p:cNvSpPr>
            <a:spLocks noGrp="1"/>
          </p:cNvSpPr>
          <p:nvPr>
            <p:ph type="title"/>
          </p:nvPr>
        </p:nvSpPr>
        <p:spPr>
          <a:xfrm>
            <a:off x="1672855" y="659219"/>
            <a:ext cx="4855535" cy="48089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sz="2400" dirty="0">
                <a:latin typeface="Forte" panose="03060902040502070203" pitchFamily="66" charset="0"/>
              </a:rPr>
              <a:t>Prices for different Room Types</a:t>
            </a:r>
          </a:p>
        </p:txBody>
      </p:sp>
      <p:sp>
        <p:nvSpPr>
          <p:cNvPr id="3" name="Text Placeholder 2">
            <a:extLst>
              <a:ext uri="{FF2B5EF4-FFF2-40B4-BE49-F238E27FC236}">
                <a16:creationId xmlns:a16="http://schemas.microsoft.com/office/drawing/2014/main" id="{B1D2856B-D7CD-4FDE-4CB7-CB6734A045D9}"/>
              </a:ext>
            </a:extLst>
          </p:cNvPr>
          <p:cNvSpPr>
            <a:spLocks noGrp="1"/>
          </p:cNvSpPr>
          <p:nvPr>
            <p:ph type="body" idx="1"/>
          </p:nvPr>
        </p:nvSpPr>
        <p:spPr>
          <a:xfrm>
            <a:off x="426077" y="1197936"/>
            <a:ext cx="8349329" cy="3558362"/>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effectLst/>
              <a:latin typeface="Calisto MT" panose="02040603050505030304" pitchFamily="18" charset="0"/>
            </a:endParaRP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As we can see prices for an Entire home/apt is high as </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Most of the bookings were done in the most popular </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Cities like </a:t>
            </a:r>
            <a:r>
              <a:rPr lang="en-US" sz="1400" b="1" dirty="0">
                <a:solidFill>
                  <a:schemeClr val="accent2"/>
                </a:solidFill>
                <a:latin typeface="Amiri" panose="00000500000000000000" pitchFamily="2" charset="-78"/>
                <a:ea typeface="Amiri" panose="00000500000000000000" pitchFamily="2" charset="-78"/>
                <a:cs typeface="Amiri" panose="00000500000000000000" pitchFamily="2" charset="-78"/>
              </a:rPr>
              <a:t>Manhattan</a:t>
            </a: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 and </a:t>
            </a:r>
            <a:r>
              <a:rPr lang="en-US" sz="1400" b="1" dirty="0">
                <a:solidFill>
                  <a:schemeClr val="accent2"/>
                </a:solidFill>
                <a:latin typeface="Amiri" panose="00000500000000000000" pitchFamily="2" charset="-78"/>
                <a:ea typeface="Amiri" panose="00000500000000000000" pitchFamily="2" charset="-78"/>
                <a:cs typeface="Amiri" panose="00000500000000000000" pitchFamily="2" charset="-78"/>
              </a:rPr>
              <a:t>Brooklyn</a:t>
            </a: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 and the prices</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for the shared room is quite less as it is shared with</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2 or more people.</a:t>
            </a:r>
            <a:endParaRPr lang="en-IN" sz="1400" dirty="0">
              <a:solidFill>
                <a:schemeClr val="accent2"/>
              </a:solidFill>
              <a:latin typeface="Amiri" panose="00000500000000000000" pitchFamily="2" charset="-78"/>
              <a:ea typeface="Amiri" panose="00000500000000000000" pitchFamily="2" charset="-78"/>
              <a:cs typeface="Amiri" panose="00000500000000000000" pitchFamily="2" charset="-78"/>
            </a:endParaRPr>
          </a:p>
        </p:txBody>
      </p:sp>
      <p:pic>
        <p:nvPicPr>
          <p:cNvPr id="7" name="Picture 6">
            <a:extLst>
              <a:ext uri="{FF2B5EF4-FFF2-40B4-BE49-F238E27FC236}">
                <a16:creationId xmlns:a16="http://schemas.microsoft.com/office/drawing/2014/main" id="{64DBB20F-98B1-2856-F5A8-9A2BA7C8E8CB}"/>
              </a:ext>
            </a:extLst>
          </p:cNvPr>
          <p:cNvPicPr>
            <a:picLocks noChangeAspect="1"/>
          </p:cNvPicPr>
          <p:nvPr/>
        </p:nvPicPr>
        <p:blipFill>
          <a:blip r:embed="rId2"/>
          <a:stretch>
            <a:fillRect/>
          </a:stretch>
        </p:blipFill>
        <p:spPr>
          <a:xfrm>
            <a:off x="4619414" y="1575539"/>
            <a:ext cx="3817951" cy="2370025"/>
          </a:xfrm>
          <a:prstGeom prst="rect">
            <a:avLst/>
          </a:prstGeom>
        </p:spPr>
      </p:pic>
    </p:spTree>
    <p:extLst>
      <p:ext uri="{BB962C8B-B14F-4D97-AF65-F5344CB8AC3E}">
        <p14:creationId xmlns:p14="http://schemas.microsoft.com/office/powerpoint/2010/main" val="263761189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287D-E7B7-C276-0D28-9C4BF6C0724F}"/>
              </a:ext>
            </a:extLst>
          </p:cNvPr>
          <p:cNvSpPr>
            <a:spLocks noGrp="1"/>
          </p:cNvSpPr>
          <p:nvPr>
            <p:ph type="title"/>
          </p:nvPr>
        </p:nvSpPr>
        <p:spPr>
          <a:xfrm>
            <a:off x="311700" y="1991360"/>
            <a:ext cx="8520600" cy="1523999"/>
          </a:xfrm>
        </p:spPr>
        <p:txBody>
          <a:bodyPr/>
          <a:lstStyle/>
          <a:p>
            <a:pPr algn="ctr"/>
            <a:r>
              <a:rPr lang="en-US" b="1" i="0" dirty="0">
                <a:solidFill>
                  <a:schemeClr val="tx1"/>
                </a:solidFill>
                <a:effectLst/>
                <a:latin typeface="Forte" panose="03060902040502070203" pitchFamily="66" charset="0"/>
              </a:rPr>
              <a:t>Which hosts are the busiest and why?</a:t>
            </a:r>
            <a:br>
              <a:rPr lang="en-US" b="0" i="0" dirty="0">
                <a:solidFill>
                  <a:srgbClr val="D5D5D5"/>
                </a:solidFill>
                <a:effectLst/>
                <a:latin typeface="Forte" panose="03060902040502070203" pitchFamily="66" charset="0"/>
              </a:rPr>
            </a:br>
            <a:endParaRPr lang="en-IN" dirty="0">
              <a:latin typeface="Forte" panose="03060902040502070203" pitchFamily="66" charset="0"/>
            </a:endParaRPr>
          </a:p>
        </p:txBody>
      </p:sp>
    </p:spTree>
    <p:extLst>
      <p:ext uri="{BB962C8B-B14F-4D97-AF65-F5344CB8AC3E}">
        <p14:creationId xmlns:p14="http://schemas.microsoft.com/office/powerpoint/2010/main" val="5240105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3493-48A1-FC94-512D-A1215CA41EF5}"/>
              </a:ext>
            </a:extLst>
          </p:cNvPr>
          <p:cNvSpPr>
            <a:spLocks noGrp="1"/>
          </p:cNvSpPr>
          <p:nvPr>
            <p:ph type="title"/>
          </p:nvPr>
        </p:nvSpPr>
        <p:spPr>
          <a:xfrm>
            <a:off x="223520" y="574158"/>
            <a:ext cx="8608780" cy="44356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sz="2400" dirty="0">
                <a:latin typeface="Forte" panose="03060902040502070203" pitchFamily="66" charset="0"/>
              </a:rPr>
              <a:t>Most Busiest Host</a:t>
            </a:r>
            <a:endParaRPr lang="en-IN" sz="2400" dirty="0">
              <a:latin typeface="Forte" panose="03060902040502070203" pitchFamily="66" charset="0"/>
            </a:endParaRPr>
          </a:p>
        </p:txBody>
      </p:sp>
      <p:sp>
        <p:nvSpPr>
          <p:cNvPr id="3" name="Text Placeholder 2">
            <a:extLst>
              <a:ext uri="{FF2B5EF4-FFF2-40B4-BE49-F238E27FC236}">
                <a16:creationId xmlns:a16="http://schemas.microsoft.com/office/drawing/2014/main" id="{74BE86EF-3DFD-9773-E18F-3A5FBD8041F3}"/>
              </a:ext>
            </a:extLst>
          </p:cNvPr>
          <p:cNvSpPr>
            <a:spLocks noGrp="1"/>
          </p:cNvSpPr>
          <p:nvPr>
            <p:ph type="body" idx="1"/>
          </p:nvPr>
        </p:nvSpPr>
        <p:spPr>
          <a:xfrm>
            <a:off x="369371" y="1070344"/>
            <a:ext cx="8391858" cy="3756838"/>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effectLst/>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r>
              <a:rPr lang="en-US" sz="1400" b="1" dirty="0">
                <a:solidFill>
                  <a:schemeClr val="accent2"/>
                </a:solidFill>
                <a:latin typeface="Amiri" panose="00000500000000000000" pitchFamily="2" charset="-78"/>
                <a:ea typeface="Amiri" panose="00000500000000000000" pitchFamily="2" charset="-78"/>
                <a:cs typeface="Amiri" panose="00000500000000000000" pitchFamily="2" charset="-78"/>
              </a:rPr>
              <a:t>Michael</a:t>
            </a: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 is the most the busiest host in</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the Airbnb NYC dataset Busiest host </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because it has the most bookings. The</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the reason may be its location as it is</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is located in Manhattan group and has</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Whole house/apartment where demand </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Is at a peak with higher the price we have </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Already seen in the previous visualization</a:t>
            </a:r>
            <a:r>
              <a:rPr lang="en-US" sz="1400" dirty="0">
                <a:solidFill>
                  <a:schemeClr val="accent2"/>
                </a:solidFill>
                <a:latin typeface="Calisto MT" panose="02040603050505030304" pitchFamily="18" charset="0"/>
              </a:rPr>
              <a:t>.</a:t>
            </a:r>
          </a:p>
          <a:p>
            <a:pPr marL="114300" indent="0">
              <a:buNone/>
            </a:pPr>
            <a:endParaRPr lang="en-IN" sz="1400" dirty="0">
              <a:solidFill>
                <a:schemeClr val="accent2"/>
              </a:solidFill>
              <a:latin typeface="Calisto MT" panose="02040603050505030304" pitchFamily="18" charset="0"/>
            </a:endParaRPr>
          </a:p>
        </p:txBody>
      </p:sp>
      <p:pic>
        <p:nvPicPr>
          <p:cNvPr id="6" name="Picture 5">
            <a:extLst>
              <a:ext uri="{FF2B5EF4-FFF2-40B4-BE49-F238E27FC236}">
                <a16:creationId xmlns:a16="http://schemas.microsoft.com/office/drawing/2014/main" id="{1BD3C0C7-F529-415F-FA45-210B4E9A3004}"/>
              </a:ext>
            </a:extLst>
          </p:cNvPr>
          <p:cNvPicPr>
            <a:picLocks noChangeAspect="1"/>
          </p:cNvPicPr>
          <p:nvPr/>
        </p:nvPicPr>
        <p:blipFill>
          <a:blip r:embed="rId2"/>
          <a:stretch>
            <a:fillRect/>
          </a:stretch>
        </p:blipFill>
        <p:spPr>
          <a:xfrm>
            <a:off x="3705013" y="1329546"/>
            <a:ext cx="4849708" cy="3337849"/>
          </a:xfrm>
          <a:prstGeom prst="rect">
            <a:avLst/>
          </a:prstGeom>
        </p:spPr>
      </p:pic>
    </p:spTree>
    <p:extLst>
      <p:ext uri="{BB962C8B-B14F-4D97-AF65-F5344CB8AC3E}">
        <p14:creationId xmlns:p14="http://schemas.microsoft.com/office/powerpoint/2010/main" val="39352230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6AE-C719-F5DD-AB89-F08E45072A04}"/>
              </a:ext>
            </a:extLst>
          </p:cNvPr>
          <p:cNvSpPr>
            <a:spLocks noGrp="1"/>
          </p:cNvSpPr>
          <p:nvPr>
            <p:ph type="title"/>
          </p:nvPr>
        </p:nvSpPr>
        <p:spPr>
          <a:xfrm>
            <a:off x="2011679" y="745587"/>
            <a:ext cx="6124269" cy="4378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dirty="0">
                <a:latin typeface="Forte" panose="03060902040502070203" pitchFamily="66" charset="0"/>
              </a:rPr>
              <a:t>Most Demanded Neighborhoods</a:t>
            </a:r>
            <a:endParaRPr lang="en-IN" sz="2400" dirty="0">
              <a:latin typeface="Forte" panose="03060902040502070203" pitchFamily="66" charset="0"/>
            </a:endParaRPr>
          </a:p>
        </p:txBody>
      </p:sp>
      <p:sp>
        <p:nvSpPr>
          <p:cNvPr id="3" name="Text Placeholder 2">
            <a:extLst>
              <a:ext uri="{FF2B5EF4-FFF2-40B4-BE49-F238E27FC236}">
                <a16:creationId xmlns:a16="http://schemas.microsoft.com/office/drawing/2014/main" id="{0B65327B-42E4-B933-3DD0-A671E7D1C7EB}"/>
              </a:ext>
            </a:extLst>
          </p:cNvPr>
          <p:cNvSpPr>
            <a:spLocks noGrp="1"/>
          </p:cNvSpPr>
          <p:nvPr>
            <p:ph type="body" idx="1"/>
          </p:nvPr>
        </p:nvSpPr>
        <p:spPr>
          <a:xfrm>
            <a:off x="360936" y="1223889"/>
            <a:ext cx="8422127" cy="3530990"/>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r>
              <a:rPr lang="en-US" sz="1400" b="1" dirty="0">
                <a:solidFill>
                  <a:schemeClr val="accent2"/>
                </a:solidFill>
                <a:latin typeface="Amiri" panose="00000500000000000000" pitchFamily="2" charset="-78"/>
                <a:ea typeface="Amiri" panose="00000500000000000000" pitchFamily="2" charset="-78"/>
                <a:cs typeface="Amiri" panose="00000500000000000000" pitchFamily="2" charset="-78"/>
              </a:rPr>
              <a:t>Williamsburg</a:t>
            </a:r>
            <a:r>
              <a:rPr lang="en-US" sz="1400" dirty="0">
                <a:solidFill>
                  <a:schemeClr val="accent2"/>
                </a:solidFill>
                <a:latin typeface="Calisto MT" panose="02040603050505030304" pitchFamily="18" charset="0"/>
              </a:rPr>
              <a:t> </a:t>
            </a: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is the city with</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 the largest number of number bookings</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 in our Airbnb dataset and seven of the</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 ten best cities belonging from the</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 Brooklyn neighborhood groups, who </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Prefer a private room type. Though it is </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From Brooklyn neighborhood group</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We may say that its popularity in NYC </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Is due to its best and most famous </a:t>
            </a:r>
          </a:p>
          <a:p>
            <a:pPr marL="114300" indent="0">
              <a:buNone/>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restaurants, bars, and shopping centers.</a:t>
            </a:r>
          </a:p>
        </p:txBody>
      </p:sp>
      <p:pic>
        <p:nvPicPr>
          <p:cNvPr id="6" name="Picture 5">
            <a:extLst>
              <a:ext uri="{FF2B5EF4-FFF2-40B4-BE49-F238E27FC236}">
                <a16:creationId xmlns:a16="http://schemas.microsoft.com/office/drawing/2014/main" id="{341DD117-6CCC-002D-1291-A0EA72D7FAE1}"/>
              </a:ext>
            </a:extLst>
          </p:cNvPr>
          <p:cNvPicPr>
            <a:picLocks noChangeAspect="1"/>
          </p:cNvPicPr>
          <p:nvPr/>
        </p:nvPicPr>
        <p:blipFill>
          <a:blip r:embed="rId2"/>
          <a:stretch>
            <a:fillRect/>
          </a:stretch>
        </p:blipFill>
        <p:spPr>
          <a:xfrm>
            <a:off x="3637280" y="1393047"/>
            <a:ext cx="5080000" cy="3292125"/>
          </a:xfrm>
          <a:prstGeom prst="rect">
            <a:avLst/>
          </a:prstGeom>
        </p:spPr>
      </p:pic>
    </p:spTree>
    <p:extLst>
      <p:ext uri="{BB962C8B-B14F-4D97-AF65-F5344CB8AC3E}">
        <p14:creationId xmlns:p14="http://schemas.microsoft.com/office/powerpoint/2010/main" val="2910378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36EE-580B-5A1A-EEA5-54DF168E675D}"/>
              </a:ext>
            </a:extLst>
          </p:cNvPr>
          <p:cNvSpPr>
            <a:spLocks noGrp="1"/>
          </p:cNvSpPr>
          <p:nvPr>
            <p:ph type="title"/>
          </p:nvPr>
        </p:nvSpPr>
        <p:spPr>
          <a:xfrm>
            <a:off x="2264897" y="611945"/>
            <a:ext cx="6314183" cy="46167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2400" dirty="0">
                <a:latin typeface="Forte" panose="03060902040502070203" pitchFamily="66" charset="0"/>
              </a:rPr>
              <a:t>Host With Most Listing</a:t>
            </a:r>
            <a:endParaRPr lang="en-IN" sz="2400" dirty="0">
              <a:latin typeface="Forte" panose="03060902040502070203" pitchFamily="66" charset="0"/>
            </a:endParaRPr>
          </a:p>
        </p:txBody>
      </p:sp>
      <p:sp>
        <p:nvSpPr>
          <p:cNvPr id="3" name="Text Placeholder 2">
            <a:extLst>
              <a:ext uri="{FF2B5EF4-FFF2-40B4-BE49-F238E27FC236}">
                <a16:creationId xmlns:a16="http://schemas.microsoft.com/office/drawing/2014/main" id="{6DA9A8B8-8B7B-F39B-99EB-5F88E03A26A5}"/>
              </a:ext>
            </a:extLst>
          </p:cNvPr>
          <p:cNvSpPr>
            <a:spLocks noGrp="1"/>
          </p:cNvSpPr>
          <p:nvPr>
            <p:ph type="body" idx="1"/>
          </p:nvPr>
        </p:nvSpPr>
        <p:spPr>
          <a:xfrm>
            <a:off x="380932" y="1111348"/>
            <a:ext cx="8348071" cy="362485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pPr marL="114300" indent="0">
              <a:buNone/>
            </a:pPr>
            <a:endParaRPr lang="en-US" sz="1400" dirty="0">
              <a:solidFill>
                <a:schemeClr val="accent2"/>
              </a:solidFill>
              <a:latin typeface="Calisto MT" panose="02040603050505030304" pitchFamily="18" charset="0"/>
            </a:endParaRPr>
          </a:p>
          <a:p>
            <a:r>
              <a:rPr lang="en-US" sz="1200" b="1" dirty="0" err="1">
                <a:solidFill>
                  <a:schemeClr val="accent2"/>
                </a:solidFill>
                <a:latin typeface="Amiri" panose="00000500000000000000" pitchFamily="2" charset="-78"/>
                <a:ea typeface="Amiri" panose="00000500000000000000" pitchFamily="2" charset="-78"/>
                <a:cs typeface="Amiri" panose="00000500000000000000" pitchFamily="2" charset="-78"/>
              </a:rPr>
              <a:t>Blueground</a:t>
            </a:r>
            <a:r>
              <a:rPr lang="en-US" sz="1200" b="1" dirty="0">
                <a:solidFill>
                  <a:schemeClr val="accent2"/>
                </a:solidFill>
                <a:latin typeface="Amiri" panose="00000500000000000000" pitchFamily="2" charset="-78"/>
                <a:ea typeface="Amiri" panose="00000500000000000000" pitchFamily="2" charset="-78"/>
                <a:cs typeface="Amiri" panose="00000500000000000000" pitchFamily="2" charset="-78"/>
              </a:rPr>
              <a:t> </a:t>
            </a:r>
            <a:r>
              <a:rPr lang="en-US" sz="1200" dirty="0">
                <a:solidFill>
                  <a:schemeClr val="accent2"/>
                </a:solidFill>
                <a:latin typeface="Amiri" panose="00000500000000000000" pitchFamily="2" charset="-78"/>
                <a:ea typeface="Amiri" panose="00000500000000000000" pitchFamily="2" charset="-78"/>
                <a:cs typeface="Amiri" panose="00000500000000000000" pitchFamily="2" charset="-78"/>
              </a:rPr>
              <a:t>is the host with the most listed properties on Airbnb NYC followed by </a:t>
            </a:r>
            <a:r>
              <a:rPr lang="en-US" sz="1200" b="1" dirty="0">
                <a:solidFill>
                  <a:schemeClr val="accent2"/>
                </a:solidFill>
                <a:latin typeface="Amiri" panose="00000500000000000000" pitchFamily="2" charset="-78"/>
                <a:ea typeface="Amiri" panose="00000500000000000000" pitchFamily="2" charset="-78"/>
                <a:cs typeface="Amiri" panose="00000500000000000000" pitchFamily="2" charset="-78"/>
              </a:rPr>
              <a:t>Sonder(NYC). </a:t>
            </a:r>
            <a:r>
              <a:rPr lang="en-US" sz="1200" b="1" dirty="0" err="1">
                <a:solidFill>
                  <a:schemeClr val="accent2"/>
                </a:solidFill>
                <a:latin typeface="Amiri" panose="00000500000000000000" pitchFamily="2" charset="-78"/>
                <a:ea typeface="Amiri" panose="00000500000000000000" pitchFamily="2" charset="-78"/>
                <a:cs typeface="Amiri" panose="00000500000000000000" pitchFamily="2" charset="-78"/>
              </a:rPr>
              <a:t>Blueground</a:t>
            </a:r>
            <a:r>
              <a:rPr lang="en-US" sz="1200" dirty="0">
                <a:solidFill>
                  <a:schemeClr val="accent2"/>
                </a:solidFill>
                <a:latin typeface="Amiri" panose="00000500000000000000" pitchFamily="2" charset="-78"/>
                <a:ea typeface="Amiri" panose="00000500000000000000" pitchFamily="2" charset="-78"/>
                <a:cs typeface="Amiri" panose="00000500000000000000" pitchFamily="2" charset="-78"/>
              </a:rPr>
              <a:t> belongs from </a:t>
            </a:r>
            <a:r>
              <a:rPr lang="en-US" sz="1200" b="1" dirty="0">
                <a:solidFill>
                  <a:schemeClr val="accent2"/>
                </a:solidFill>
                <a:latin typeface="Amiri" panose="00000500000000000000" pitchFamily="2" charset="-78"/>
                <a:ea typeface="Amiri" panose="00000500000000000000" pitchFamily="2" charset="-78"/>
                <a:cs typeface="Amiri" panose="00000500000000000000" pitchFamily="2" charset="-78"/>
              </a:rPr>
              <a:t>Manhattan</a:t>
            </a:r>
            <a:r>
              <a:rPr lang="en-US" sz="1200" dirty="0">
                <a:solidFill>
                  <a:schemeClr val="accent2"/>
                </a:solidFill>
                <a:latin typeface="Amiri" panose="00000500000000000000" pitchFamily="2" charset="-78"/>
                <a:ea typeface="Amiri" panose="00000500000000000000" pitchFamily="2" charset="-78"/>
                <a:cs typeface="Amiri" panose="00000500000000000000" pitchFamily="2" charset="-78"/>
              </a:rPr>
              <a:t> neighborhood group and most of its listings have Entire homes/apartments.</a:t>
            </a:r>
          </a:p>
          <a:p>
            <a:r>
              <a:rPr lang="en-US" sz="120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The reason these hosts are the busiest of all is that they belong to the Manhattan neighborhood group and have the Whole House/Apt room type where demand is at its peak. higher price due to its location.</a:t>
            </a:r>
            <a:endParaRPr lang="en-US" sz="1200" dirty="0">
              <a:solidFill>
                <a:schemeClr val="accent2"/>
              </a:solidFill>
              <a:latin typeface="Amiri" panose="00000500000000000000" pitchFamily="2" charset="-78"/>
              <a:ea typeface="Amiri" panose="00000500000000000000" pitchFamily="2" charset="-78"/>
              <a:cs typeface="Amiri" panose="00000500000000000000" pitchFamily="2" charset="-78"/>
            </a:endParaRPr>
          </a:p>
          <a:p>
            <a:pPr marL="114300" indent="0">
              <a:buNone/>
            </a:pPr>
            <a:endParaRPr lang="en-IN" sz="1400" dirty="0">
              <a:solidFill>
                <a:schemeClr val="accent2"/>
              </a:solidFill>
            </a:endParaRPr>
          </a:p>
        </p:txBody>
      </p:sp>
      <p:pic>
        <p:nvPicPr>
          <p:cNvPr id="7" name="Picture 6">
            <a:extLst>
              <a:ext uri="{FF2B5EF4-FFF2-40B4-BE49-F238E27FC236}">
                <a16:creationId xmlns:a16="http://schemas.microsoft.com/office/drawing/2014/main" id="{CF5298B7-10CD-1E46-1473-3DC354FED8EF}"/>
              </a:ext>
            </a:extLst>
          </p:cNvPr>
          <p:cNvPicPr>
            <a:picLocks noChangeAspect="1"/>
          </p:cNvPicPr>
          <p:nvPr/>
        </p:nvPicPr>
        <p:blipFill>
          <a:blip r:embed="rId2"/>
          <a:stretch>
            <a:fillRect/>
          </a:stretch>
        </p:blipFill>
        <p:spPr>
          <a:xfrm>
            <a:off x="508514" y="1261338"/>
            <a:ext cx="7666384" cy="2348849"/>
          </a:xfrm>
          <a:prstGeom prst="rect">
            <a:avLst/>
          </a:prstGeom>
        </p:spPr>
      </p:pic>
    </p:spTree>
    <p:extLst>
      <p:ext uri="{BB962C8B-B14F-4D97-AF65-F5344CB8AC3E}">
        <p14:creationId xmlns:p14="http://schemas.microsoft.com/office/powerpoint/2010/main" val="24033932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820F-2CCD-FD89-539D-0741B956A76D}"/>
              </a:ext>
            </a:extLst>
          </p:cNvPr>
          <p:cNvSpPr>
            <a:spLocks noGrp="1"/>
          </p:cNvSpPr>
          <p:nvPr>
            <p:ph type="title"/>
          </p:nvPr>
        </p:nvSpPr>
        <p:spPr>
          <a:xfrm>
            <a:off x="311700" y="1842348"/>
            <a:ext cx="8520600" cy="2445172"/>
          </a:xfrm>
        </p:spPr>
        <p:txBody>
          <a:bodyPr/>
          <a:lstStyle/>
          <a:p>
            <a:r>
              <a:rPr lang="en-US" b="1" i="0" dirty="0">
                <a:solidFill>
                  <a:schemeClr val="tx1"/>
                </a:solidFill>
                <a:effectLst/>
                <a:latin typeface="Forte" panose="03060902040502070203" pitchFamily="66" charset="0"/>
              </a:rPr>
              <a:t>Is there any noticeable difference of traffic among different areas and what could be the reason for it?</a:t>
            </a:r>
            <a:br>
              <a:rPr lang="en-US" b="0" i="0" dirty="0">
                <a:solidFill>
                  <a:srgbClr val="D5D5D5"/>
                </a:solidFill>
                <a:effectLst/>
                <a:latin typeface="Roboto" panose="02000000000000000000" pitchFamily="2" charset="0"/>
              </a:rPr>
            </a:br>
            <a:endParaRPr lang="en-IN" dirty="0"/>
          </a:p>
        </p:txBody>
      </p:sp>
    </p:spTree>
    <p:extLst>
      <p:ext uri="{BB962C8B-B14F-4D97-AF65-F5344CB8AC3E}">
        <p14:creationId xmlns:p14="http://schemas.microsoft.com/office/powerpoint/2010/main" val="3945704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8280-0A8B-8F7B-AB63-98A7ABD4842C}"/>
              </a:ext>
            </a:extLst>
          </p:cNvPr>
          <p:cNvSpPr>
            <a:spLocks noGrp="1"/>
          </p:cNvSpPr>
          <p:nvPr>
            <p:ph type="title"/>
          </p:nvPr>
        </p:nvSpPr>
        <p:spPr/>
        <p:txBody>
          <a:bodyPr/>
          <a:lstStyle/>
          <a:p>
            <a:pPr algn="ctr"/>
            <a:r>
              <a:rPr lang="en-IN" dirty="0">
                <a:latin typeface="Forte" panose="03060902040502070203" pitchFamily="66" charset="0"/>
              </a:rPr>
              <a:t>Traffic Among Areas </a:t>
            </a:r>
          </a:p>
        </p:txBody>
      </p:sp>
      <p:sp>
        <p:nvSpPr>
          <p:cNvPr id="3" name="Text Placeholder 2">
            <a:extLst>
              <a:ext uri="{FF2B5EF4-FFF2-40B4-BE49-F238E27FC236}">
                <a16:creationId xmlns:a16="http://schemas.microsoft.com/office/drawing/2014/main" id="{307B2ECF-FCAC-6181-6FF4-56FFDDAED70A}"/>
              </a:ext>
            </a:extLst>
          </p:cNvPr>
          <p:cNvSpPr>
            <a:spLocks noGrp="1"/>
          </p:cNvSpPr>
          <p:nvPr>
            <p:ph type="body" idx="1"/>
          </p:nvPr>
        </p:nvSpPr>
        <p:spPr>
          <a:xfrm>
            <a:off x="311700" y="1152475"/>
            <a:ext cx="8520600" cy="3893658"/>
          </a:xfrm>
          <a:ln w="12700">
            <a:solidFill>
              <a:schemeClr val="tx1"/>
            </a:solidFill>
          </a:ln>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sz="1200"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Inference:</a:t>
            </a:r>
            <a:endParaRPr lang="en-US" sz="1200" b="0" i="0" dirty="0">
              <a:solidFill>
                <a:schemeClr val="accent2"/>
              </a:solidFill>
              <a:effectLst/>
              <a:latin typeface="Amiri" panose="00000500000000000000" pitchFamily="2" charset="-78"/>
              <a:ea typeface="Amiri" panose="00000500000000000000" pitchFamily="2" charset="-78"/>
              <a:cs typeface="Amiri" panose="00000500000000000000" pitchFamily="2" charset="-78"/>
            </a:endParaRPr>
          </a:p>
          <a:p>
            <a:pPr algn="l"/>
            <a:r>
              <a:rPr lang="en-US" sz="12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As we can see total nights stayed by the customers are more in Manhattan, Brooklyn, Queens and clearly we can state that they are the most traffic observed areas as many hosts also belong to the respected neighborhood groups. The more the nights stayed more the traffic observed in these areas as we earlier saw that Manhattan is busiest group and many hosts belong to that.</a:t>
            </a:r>
          </a:p>
          <a:p>
            <a:endParaRPr lang="en-IN" dirty="0"/>
          </a:p>
        </p:txBody>
      </p:sp>
      <p:pic>
        <p:nvPicPr>
          <p:cNvPr id="8" name="Picture 7">
            <a:extLst>
              <a:ext uri="{FF2B5EF4-FFF2-40B4-BE49-F238E27FC236}">
                <a16:creationId xmlns:a16="http://schemas.microsoft.com/office/drawing/2014/main" id="{5DB7387F-4074-C185-C267-F8EFEA64F1B4}"/>
              </a:ext>
            </a:extLst>
          </p:cNvPr>
          <p:cNvPicPr>
            <a:picLocks noChangeAspect="1"/>
          </p:cNvPicPr>
          <p:nvPr/>
        </p:nvPicPr>
        <p:blipFill>
          <a:blip r:embed="rId2"/>
          <a:stretch>
            <a:fillRect/>
          </a:stretch>
        </p:blipFill>
        <p:spPr>
          <a:xfrm>
            <a:off x="2667687" y="1256776"/>
            <a:ext cx="3673158" cy="2331922"/>
          </a:xfrm>
          <a:prstGeom prst="rect">
            <a:avLst/>
          </a:prstGeom>
        </p:spPr>
      </p:pic>
    </p:spTree>
    <p:extLst>
      <p:ext uri="{BB962C8B-B14F-4D97-AF65-F5344CB8AC3E}">
        <p14:creationId xmlns:p14="http://schemas.microsoft.com/office/powerpoint/2010/main" val="21405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6550-6CCB-4410-4129-EB6107E5F089}"/>
              </a:ext>
            </a:extLst>
          </p:cNvPr>
          <p:cNvSpPr>
            <a:spLocks noGrp="1"/>
          </p:cNvSpPr>
          <p:nvPr>
            <p:ph type="title"/>
          </p:nvPr>
        </p:nvSpPr>
        <p:spPr/>
        <p:txBody>
          <a:bodyPr/>
          <a:lstStyle/>
          <a:p>
            <a:pPr algn="ctr"/>
            <a:r>
              <a:rPr lang="en-IN" dirty="0">
                <a:solidFill>
                  <a:schemeClr val="tx1"/>
                </a:solidFill>
                <a:latin typeface="Forte" panose="03060902040502070203" pitchFamily="66" charset="0"/>
              </a:rPr>
              <a:t>Key Findings</a:t>
            </a:r>
          </a:p>
        </p:txBody>
      </p:sp>
      <p:sp>
        <p:nvSpPr>
          <p:cNvPr id="3" name="Text Placeholder 2">
            <a:extLst>
              <a:ext uri="{FF2B5EF4-FFF2-40B4-BE49-F238E27FC236}">
                <a16:creationId xmlns:a16="http://schemas.microsoft.com/office/drawing/2014/main" id="{C87D5DA1-40A7-E871-60E9-80CC8A5B1500}"/>
              </a:ext>
            </a:extLst>
          </p:cNvPr>
          <p:cNvSpPr>
            <a:spLocks noGrp="1"/>
          </p:cNvSpPr>
          <p:nvPr>
            <p:ph type="body" idx="1"/>
          </p:nvPr>
        </p:nvSpPr>
        <p:spPr>
          <a:ln w="12700">
            <a:solidFill>
              <a:schemeClr val="tx1"/>
            </a:solidFill>
          </a:ln>
        </p:spPr>
        <p:txBody>
          <a:bodyPr/>
          <a:lstStyle/>
          <a:p>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Hosts from the </a:t>
            </a: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Manhattan</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neighborhood have a higher number of properties listed on Airbnb.</a:t>
            </a:r>
          </a:p>
          <a:p>
            <a:pPr>
              <a:buFont typeface="+mj-lt"/>
              <a:buAutoNum type="arabicPeriod"/>
            </a:pP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The </a:t>
            </a: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Manhattan</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and </a:t>
            </a: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Brooklyn</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neighborhood groups hold 85% of the total reservation, while </a:t>
            </a: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Staten Island</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has the fewest reservations observed.</a:t>
            </a:r>
          </a:p>
          <a:p>
            <a:pPr>
              <a:buFont typeface="+mj-lt"/>
              <a:buAutoNum type="arabicPeriod"/>
            </a:pP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Entire house/apt is the most preferred room type, followed by private room.</a:t>
            </a:r>
          </a:p>
          <a:p>
            <a:pPr>
              <a:buFont typeface="+mj-lt"/>
              <a:buAutoNum type="arabicPeriod"/>
            </a:pP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Queens</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and </a:t>
            </a: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Staten Island</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have significantly fewer host listings than </a:t>
            </a: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Manhattan</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So we should take sufficient steps to support Queens and Staten </a:t>
            </a:r>
            <a:r>
              <a:rPr lang="en-US" dirty="0">
                <a:solidFill>
                  <a:schemeClr val="accent2"/>
                </a:solidFill>
                <a:latin typeface="Amiri" panose="00000500000000000000" pitchFamily="2" charset="-78"/>
                <a:ea typeface="Amiri" panose="00000500000000000000" pitchFamily="2" charset="-78"/>
                <a:cs typeface="Amiri" panose="00000500000000000000" pitchFamily="2" charset="-78"/>
              </a:rPr>
              <a:t>Isl</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and host lists.</a:t>
            </a:r>
          </a:p>
          <a:p>
            <a:pPr>
              <a:buFont typeface="+mj-lt"/>
              <a:buAutoNum type="arabicPeriod"/>
            </a:pP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Total nights stayed by the customers are higher in the </a:t>
            </a:r>
            <a:r>
              <a:rPr lang="en-US"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Manhattan</a:t>
            </a:r>
            <a:r>
              <a:rPr lang="en-US"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group.</a:t>
            </a:r>
          </a:p>
          <a:p>
            <a:pPr>
              <a:buFont typeface="+mj-lt"/>
              <a:buAutoNum type="arabicPeriod"/>
            </a:pPr>
            <a:endParaRPr lang="en-IN" dirty="0"/>
          </a:p>
        </p:txBody>
      </p:sp>
    </p:spTree>
    <p:extLst>
      <p:ext uri="{BB962C8B-B14F-4D97-AF65-F5344CB8AC3E}">
        <p14:creationId xmlns:p14="http://schemas.microsoft.com/office/powerpoint/2010/main" val="1458890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4CC9-8E71-7BEA-F9D0-73D0FC4D1619}"/>
              </a:ext>
            </a:extLst>
          </p:cNvPr>
          <p:cNvSpPr>
            <a:spLocks noGrp="1"/>
          </p:cNvSpPr>
          <p:nvPr>
            <p:ph type="title"/>
          </p:nvPr>
        </p:nvSpPr>
        <p:spPr>
          <a:xfrm>
            <a:off x="311700" y="574625"/>
            <a:ext cx="8520600" cy="5156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sz="2400" dirty="0">
                <a:latin typeface="Forte" panose="03060902040502070203" pitchFamily="66" charset="0"/>
              </a:rPr>
              <a:t>Conclusions</a:t>
            </a:r>
            <a:endParaRPr lang="en-IN" sz="2400" dirty="0">
              <a:latin typeface="Forte" panose="03060902040502070203" pitchFamily="66" charset="0"/>
            </a:endParaRPr>
          </a:p>
        </p:txBody>
      </p:sp>
      <p:sp>
        <p:nvSpPr>
          <p:cNvPr id="3" name="Text Placeholder 2">
            <a:extLst>
              <a:ext uri="{FF2B5EF4-FFF2-40B4-BE49-F238E27FC236}">
                <a16:creationId xmlns:a16="http://schemas.microsoft.com/office/drawing/2014/main" id="{04E172D9-1542-9F57-9C9E-10D60DA28AD7}"/>
              </a:ext>
            </a:extLst>
          </p:cNvPr>
          <p:cNvSpPr>
            <a:spLocks noGrp="1"/>
          </p:cNvSpPr>
          <p:nvPr>
            <p:ph type="body" idx="1"/>
          </p:nvPr>
        </p:nvSpPr>
        <p:spPr>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l">
              <a:buFont typeface="Wingdings" panose="05000000000000000000" pitchFamily="2" charset="2"/>
              <a:buChar char="Ø"/>
            </a:pPr>
            <a:endPar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endParaRPr>
          </a:p>
          <a:p>
            <a:pPr algn="l">
              <a:buFont typeface="Arial" panose="020B0604020202020204" pitchFamily="34" charset="0"/>
              <a:buChar char="•"/>
            </a:pP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Finally here we come to an end of our Analysis, and we can see that Manhattan is the most highly preferred place for tourist attraction as it is highly preferred by the customers and many hosts belong to that place, the reason why Manhattan is most preferable is that it is considered as one of the world’s foremost commercial, financial, and cultural centers. So most of them prefer to stay in Manhattan</a:t>
            </a:r>
          </a:p>
          <a:p>
            <a:pPr algn="l">
              <a:buFont typeface="Arial" panose="020B0604020202020204" pitchFamily="34" charset="0"/>
              <a:buChar char="•"/>
            </a:pP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I</a:t>
            </a: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also observed Brooklyn is the second most preferred as this area is definitely worth exploring as it’s home to iconic New York attractions like Coney Island, Brooklyn Bridge, and Prospect Park, plus some of New York’s best pizza.</a:t>
            </a:r>
          </a:p>
          <a:p>
            <a:pPr algn="l">
              <a:buFont typeface="Arial" panose="020B0604020202020204" pitchFamily="34" charset="0"/>
              <a:buChar char="•"/>
            </a:pP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Queens, Staten Island, and the Bronx are less preferred as the number of nights stayed and the hosts are also very low, it may be because the tourists attract the famous spots which are more advertised, and those are the less famous destinations</a:t>
            </a:r>
          </a:p>
          <a:p>
            <a:pPr algn="l">
              <a:buFont typeface="Wingdings" panose="05000000000000000000" pitchFamily="2" charset="2"/>
              <a:buChar char="Ø"/>
            </a:pPr>
            <a:endParaRPr lang="en-US" sz="1400" b="0" i="0" dirty="0">
              <a:solidFill>
                <a:schemeClr val="accent2"/>
              </a:solidFill>
              <a:effectLst/>
              <a:latin typeface="Calisto MT" panose="02040603050505030304" pitchFamily="18" charset="0"/>
            </a:endParaRPr>
          </a:p>
          <a:p>
            <a:pPr marL="114300" indent="0">
              <a:buNone/>
            </a:pPr>
            <a:endParaRPr lang="en-IN" sz="1400" dirty="0">
              <a:solidFill>
                <a:schemeClr val="accent2"/>
              </a:solidFill>
              <a:latin typeface="Calisto MT" panose="02040603050505030304" pitchFamily="18" charset="0"/>
            </a:endParaRPr>
          </a:p>
        </p:txBody>
      </p:sp>
    </p:spTree>
    <p:extLst>
      <p:ext uri="{BB962C8B-B14F-4D97-AF65-F5344CB8AC3E}">
        <p14:creationId xmlns:p14="http://schemas.microsoft.com/office/powerpoint/2010/main" val="5908926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711B-3985-A2C1-62AE-826EE655C951}"/>
              </a:ext>
            </a:extLst>
          </p:cNvPr>
          <p:cNvSpPr>
            <a:spLocks noGrp="1"/>
          </p:cNvSpPr>
          <p:nvPr>
            <p:ph type="title"/>
          </p:nvPr>
        </p:nvSpPr>
        <p:spPr>
          <a:xfrm>
            <a:off x="311700" y="626011"/>
            <a:ext cx="8520600" cy="52646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sz="2400" dirty="0">
                <a:latin typeface="Forte" panose="03060902040502070203" pitchFamily="66" charset="0"/>
              </a:rPr>
              <a:t>Conclusions</a:t>
            </a:r>
            <a:endParaRPr lang="en-IN" sz="2000" dirty="0">
              <a:latin typeface="Forte" panose="03060902040502070203" pitchFamily="66" charset="0"/>
            </a:endParaRPr>
          </a:p>
        </p:txBody>
      </p:sp>
      <p:sp>
        <p:nvSpPr>
          <p:cNvPr id="8" name="Text Placeholder 7">
            <a:extLst>
              <a:ext uri="{FF2B5EF4-FFF2-40B4-BE49-F238E27FC236}">
                <a16:creationId xmlns:a16="http://schemas.microsoft.com/office/drawing/2014/main" id="{D91A37AD-2B3F-10FA-83E8-53B914FF11BA}"/>
              </a:ext>
            </a:extLst>
          </p:cNvPr>
          <p:cNvSpPr>
            <a:spLocks noGrp="1"/>
          </p:cNvSpPr>
          <p:nvPr>
            <p:ph type="body" idx="1"/>
          </p:nvPr>
        </p:nvSpPr>
        <p:spPr>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buFont typeface="Wingdings" panose="05000000000000000000" pitchFamily="2" charset="2"/>
              <a:buChar char="Ø"/>
            </a:pPr>
            <a:endPar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endParaRPr>
          </a:p>
          <a:p>
            <a:pPr algn="l">
              <a:buFont typeface="Arial" panose="020B0604020202020204" pitchFamily="34" charset="0"/>
              <a:buChar char="•"/>
            </a:pP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Staten Island has sometimes been called the "forgotten borough" by residents who feel neglected by the city government, tourists are attracted to coastal and island areas because they get a peaceful atmosphere and a clean and green environment there. They get the relaxation to leave their hectic schedule.</a:t>
            </a:r>
          </a:p>
          <a:p>
            <a:pPr algn="l">
              <a:buFont typeface="Arial" panose="020B0604020202020204" pitchFamily="34" charset="0"/>
              <a:buChar char="•"/>
            </a:pP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Also in the column of </a:t>
            </a:r>
            <a:r>
              <a:rPr lang="en-US" sz="1400" b="0" i="0" dirty="0" err="1">
                <a:solidFill>
                  <a:schemeClr val="accent2"/>
                </a:solidFill>
                <a:effectLst/>
                <a:latin typeface="Amiri" panose="00000500000000000000" pitchFamily="2" charset="-78"/>
                <a:ea typeface="Amiri" panose="00000500000000000000" pitchFamily="2" charset="-78"/>
                <a:cs typeface="Amiri" panose="00000500000000000000" pitchFamily="2" charset="-78"/>
              </a:rPr>
              <a:t>minimum_nights</a:t>
            </a: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we observed that in our dataset there were 1 or 2 nights and the prices for those nights were 0, we may tell that Airbnb provides free nights to their Elite or Premium members to attract the customers so that they may prefer Airbnb to make their bookings for the next time.</a:t>
            </a:r>
          </a:p>
          <a:p>
            <a:pPr marL="114300" indent="0">
              <a:buNone/>
            </a:pPr>
            <a:endParaRPr lang="en-IN" sz="1400" dirty="0">
              <a:solidFill>
                <a:schemeClr val="accent2"/>
              </a:solidFill>
              <a:latin typeface="Calisto MT" panose="02040603050505030304" pitchFamily="18" charset="0"/>
            </a:endParaRPr>
          </a:p>
        </p:txBody>
      </p:sp>
    </p:spTree>
    <p:extLst>
      <p:ext uri="{BB962C8B-B14F-4D97-AF65-F5344CB8AC3E}">
        <p14:creationId xmlns:p14="http://schemas.microsoft.com/office/powerpoint/2010/main" val="38302888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021F-D65D-DB3D-0500-E880FC72C1BD}"/>
              </a:ext>
            </a:extLst>
          </p:cNvPr>
          <p:cNvSpPr>
            <a:spLocks noGrp="1"/>
          </p:cNvSpPr>
          <p:nvPr>
            <p:ph type="title"/>
          </p:nvPr>
        </p:nvSpPr>
        <p:spPr>
          <a:xfrm>
            <a:off x="598290" y="14642"/>
            <a:ext cx="3594613" cy="60728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3600" dirty="0">
                <a:latin typeface="Forte" panose="03060902040502070203" pitchFamily="66" charset="0"/>
              </a:rPr>
              <a:t>Airbnb</a:t>
            </a:r>
            <a:endParaRPr lang="en-IN" sz="3600" dirty="0">
              <a:latin typeface="Forte" panose="03060902040502070203" pitchFamily="66" charset="0"/>
            </a:endParaRPr>
          </a:p>
        </p:txBody>
      </p:sp>
      <p:sp>
        <p:nvSpPr>
          <p:cNvPr id="3" name="Text Placeholder 2">
            <a:extLst>
              <a:ext uri="{FF2B5EF4-FFF2-40B4-BE49-F238E27FC236}">
                <a16:creationId xmlns:a16="http://schemas.microsoft.com/office/drawing/2014/main" id="{88AC21AC-A3C5-792C-4092-34805D033CD6}"/>
              </a:ext>
            </a:extLst>
          </p:cNvPr>
          <p:cNvSpPr>
            <a:spLocks noGrp="1"/>
          </p:cNvSpPr>
          <p:nvPr>
            <p:ph type="body" idx="1"/>
          </p:nvPr>
        </p:nvSpPr>
        <p:spPr>
          <a:xfrm>
            <a:off x="3014133" y="2630658"/>
            <a:ext cx="5639708" cy="206781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39700" indent="0">
              <a:buNone/>
            </a:pPr>
            <a:r>
              <a:rPr lang="en-US" sz="1200" dirty="0">
                <a:solidFill>
                  <a:schemeClr val="accent2"/>
                </a:solidFill>
                <a:latin typeface="Forte" panose="03060902040502070203" pitchFamily="66" charset="0"/>
              </a:rPr>
              <a:t>Airbnb</a:t>
            </a:r>
            <a:r>
              <a:rPr lang="en-US" sz="1100" dirty="0">
                <a:solidFill>
                  <a:schemeClr val="accent2"/>
                </a:solidFill>
              </a:rPr>
              <a:t> </a:t>
            </a:r>
            <a:r>
              <a:rPr lang="en-US" sz="1050" dirty="0">
                <a:solidFill>
                  <a:schemeClr val="accent2"/>
                </a:solidFill>
                <a:latin typeface="Amiri" panose="00000500000000000000" pitchFamily="2" charset="-78"/>
                <a:ea typeface="Amiri" panose="00000500000000000000" pitchFamily="2" charset="-78"/>
                <a:cs typeface="Amiri" panose="00000500000000000000" pitchFamily="2" charset="-78"/>
              </a:rPr>
              <a:t>is an American company that focuses on accommodation, primarily homestays for vacation rentals and tourism activities. Based in San Francisco, California, the platform is accessible through a website and mobile app. Airbnb does not own any of the listed properties, instead profiting from the commission income from each booking. The company was founded in 2008 by Brian </a:t>
            </a:r>
            <a:r>
              <a:rPr lang="en-US" sz="1050" dirty="0" err="1">
                <a:solidFill>
                  <a:schemeClr val="accent2"/>
                </a:solidFill>
                <a:latin typeface="Amiri" panose="00000500000000000000" pitchFamily="2" charset="-78"/>
                <a:ea typeface="Amiri" panose="00000500000000000000" pitchFamily="2" charset="-78"/>
                <a:cs typeface="Amiri" panose="00000500000000000000" pitchFamily="2" charset="-78"/>
              </a:rPr>
              <a:t>Chesky</a:t>
            </a:r>
            <a:r>
              <a:rPr lang="en-US" sz="1050" dirty="0">
                <a:solidFill>
                  <a:schemeClr val="accent2"/>
                </a:solidFill>
                <a:latin typeface="Amiri" panose="00000500000000000000" pitchFamily="2" charset="-78"/>
                <a:ea typeface="Amiri" panose="00000500000000000000" pitchFamily="2" charset="-78"/>
                <a:cs typeface="Amiri" panose="00000500000000000000" pitchFamily="2" charset="-78"/>
              </a:rPr>
              <a:t>, Nathan </a:t>
            </a:r>
            <a:r>
              <a:rPr lang="en-US" sz="1050" dirty="0" err="1">
                <a:solidFill>
                  <a:schemeClr val="accent2"/>
                </a:solidFill>
                <a:latin typeface="Amiri" panose="00000500000000000000" pitchFamily="2" charset="-78"/>
                <a:ea typeface="Amiri" panose="00000500000000000000" pitchFamily="2" charset="-78"/>
                <a:cs typeface="Amiri" panose="00000500000000000000" pitchFamily="2" charset="-78"/>
              </a:rPr>
              <a:t>Blecharczyk</a:t>
            </a:r>
            <a:r>
              <a:rPr lang="en-US" sz="1050" dirty="0">
                <a:solidFill>
                  <a:schemeClr val="accent2"/>
                </a:solidFill>
                <a:latin typeface="Amiri" panose="00000500000000000000" pitchFamily="2" charset="-78"/>
                <a:ea typeface="Amiri" panose="00000500000000000000" pitchFamily="2" charset="-78"/>
                <a:cs typeface="Amiri" panose="00000500000000000000" pitchFamily="2" charset="-78"/>
              </a:rPr>
              <a:t> and Joe </a:t>
            </a:r>
            <a:r>
              <a:rPr lang="en-US" sz="1050" dirty="0" err="1">
                <a:solidFill>
                  <a:schemeClr val="accent2"/>
                </a:solidFill>
                <a:latin typeface="Amiri" panose="00000500000000000000" pitchFamily="2" charset="-78"/>
                <a:ea typeface="Amiri" panose="00000500000000000000" pitchFamily="2" charset="-78"/>
                <a:cs typeface="Amiri" panose="00000500000000000000" pitchFamily="2" charset="-78"/>
              </a:rPr>
              <a:t>Gebbia</a:t>
            </a:r>
            <a:r>
              <a:rPr lang="en-US" sz="1050" dirty="0">
                <a:solidFill>
                  <a:schemeClr val="accent2"/>
                </a:solidFill>
                <a:latin typeface="Amiri" panose="00000500000000000000" pitchFamily="2" charset="-78"/>
                <a:ea typeface="Amiri" panose="00000500000000000000" pitchFamily="2" charset="-78"/>
                <a:cs typeface="Amiri" panose="00000500000000000000" pitchFamily="2" charset="-78"/>
              </a:rPr>
              <a:t>. Airbnb is a shortened version of its original name, AirBedandBreakfast.com.</a:t>
            </a:r>
          </a:p>
          <a:p>
            <a:pPr marL="139700" indent="0">
              <a:buNone/>
            </a:pPr>
            <a:r>
              <a:rPr lang="en-US" sz="1050" dirty="0">
                <a:solidFill>
                  <a:schemeClr val="accent2"/>
                </a:solidFill>
                <a:latin typeface="Amiri" panose="00000500000000000000" pitchFamily="2" charset="-78"/>
                <a:ea typeface="Amiri" panose="00000500000000000000" pitchFamily="2" charset="-78"/>
                <a:cs typeface="Amiri" panose="00000500000000000000" pitchFamily="2" charset="-78"/>
              </a:rPr>
              <a:t>The company has been criticized for enabling bait-and-switch scams, engaging in West Bank settlements, possibly raising house rents and creating inconvenience for those living near rental properties. The company is regulated by many jurisdictions, including the European Union and cities such as San Francisco and New Your City.</a:t>
            </a:r>
            <a:endParaRPr lang="en-IN" sz="1050" dirty="0">
              <a:solidFill>
                <a:schemeClr val="accent2"/>
              </a:solidFill>
              <a:latin typeface="Amiri" panose="00000500000000000000" pitchFamily="2" charset="-78"/>
              <a:ea typeface="Amiri" panose="00000500000000000000" pitchFamily="2" charset="-78"/>
              <a:cs typeface="Amiri" panose="00000500000000000000" pitchFamily="2" charset="-78"/>
            </a:endParaRPr>
          </a:p>
        </p:txBody>
      </p:sp>
      <p:sp>
        <p:nvSpPr>
          <p:cNvPr id="4" name="Text Placeholder 3">
            <a:extLst>
              <a:ext uri="{FF2B5EF4-FFF2-40B4-BE49-F238E27FC236}">
                <a16:creationId xmlns:a16="http://schemas.microsoft.com/office/drawing/2014/main" id="{33BEB9D2-C19F-636F-53FC-50922EEC67BF}"/>
              </a:ext>
            </a:extLst>
          </p:cNvPr>
          <p:cNvSpPr>
            <a:spLocks noGrp="1"/>
          </p:cNvSpPr>
          <p:nvPr>
            <p:ph type="body" idx="2"/>
          </p:nvPr>
        </p:nvSpPr>
        <p:spPr>
          <a:xfrm>
            <a:off x="414998" y="712788"/>
            <a:ext cx="8328074" cy="4112430"/>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IN" dirty="0"/>
          </a:p>
        </p:txBody>
      </p:sp>
      <p:pic>
        <p:nvPicPr>
          <p:cNvPr id="8" name="Picture 7">
            <a:extLst>
              <a:ext uri="{FF2B5EF4-FFF2-40B4-BE49-F238E27FC236}">
                <a16:creationId xmlns:a16="http://schemas.microsoft.com/office/drawing/2014/main" id="{09B2D0D4-FE0B-2AAC-37FC-F11415C8F586}"/>
              </a:ext>
            </a:extLst>
          </p:cNvPr>
          <p:cNvPicPr>
            <a:picLocks noChangeAspect="1"/>
          </p:cNvPicPr>
          <p:nvPr/>
        </p:nvPicPr>
        <p:blipFill>
          <a:blip r:embed="rId2"/>
          <a:stretch>
            <a:fillRect/>
          </a:stretch>
        </p:blipFill>
        <p:spPr>
          <a:xfrm>
            <a:off x="510237" y="934720"/>
            <a:ext cx="2280376" cy="3706860"/>
          </a:xfrm>
          <a:prstGeom prst="rect">
            <a:avLst/>
          </a:prstGeom>
        </p:spPr>
      </p:pic>
      <p:pic>
        <p:nvPicPr>
          <p:cNvPr id="14" name="Picture 13">
            <a:extLst>
              <a:ext uri="{FF2B5EF4-FFF2-40B4-BE49-F238E27FC236}">
                <a16:creationId xmlns:a16="http://schemas.microsoft.com/office/drawing/2014/main" id="{07457987-2D20-0EC7-DCB9-6510696CD5E9}"/>
              </a:ext>
            </a:extLst>
          </p:cNvPr>
          <p:cNvPicPr>
            <a:picLocks noChangeAspect="1"/>
          </p:cNvPicPr>
          <p:nvPr/>
        </p:nvPicPr>
        <p:blipFill>
          <a:blip r:embed="rId3"/>
          <a:stretch>
            <a:fillRect/>
          </a:stretch>
        </p:blipFill>
        <p:spPr>
          <a:xfrm>
            <a:off x="4822613" y="909878"/>
            <a:ext cx="3447629" cy="1523690"/>
          </a:xfrm>
          <a:prstGeom prst="rect">
            <a:avLst/>
          </a:prstGeom>
        </p:spPr>
      </p:pic>
    </p:spTree>
    <p:extLst>
      <p:ext uri="{BB962C8B-B14F-4D97-AF65-F5344CB8AC3E}">
        <p14:creationId xmlns:p14="http://schemas.microsoft.com/office/powerpoint/2010/main" val="2243826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567AD-1EB3-9CFD-E629-725B08DD7E41}"/>
              </a:ext>
            </a:extLst>
          </p:cNvPr>
          <p:cNvSpPr>
            <a:spLocks noGrp="1"/>
          </p:cNvSpPr>
          <p:nvPr>
            <p:ph type="title"/>
          </p:nvPr>
        </p:nvSpPr>
        <p:spPr>
          <a:xfrm>
            <a:off x="422030" y="534572"/>
            <a:ext cx="8235950" cy="4185139"/>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IN" dirty="0"/>
          </a:p>
        </p:txBody>
      </p:sp>
      <p:sp>
        <p:nvSpPr>
          <p:cNvPr id="3" name="Text Placeholder 2">
            <a:extLst>
              <a:ext uri="{FF2B5EF4-FFF2-40B4-BE49-F238E27FC236}">
                <a16:creationId xmlns:a16="http://schemas.microsoft.com/office/drawing/2014/main" id="{926EEE9B-A710-5EC0-B486-4E69D6F4B9FF}"/>
              </a:ext>
            </a:extLst>
          </p:cNvPr>
          <p:cNvSpPr>
            <a:spLocks noGrp="1"/>
          </p:cNvSpPr>
          <p:nvPr>
            <p:ph type="body" idx="4294967295"/>
          </p:nvPr>
        </p:nvSpPr>
        <p:spPr>
          <a:xfrm>
            <a:off x="0" y="1631950"/>
            <a:ext cx="8235950" cy="187801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14300" indent="0">
              <a:buNone/>
            </a:pPr>
            <a:r>
              <a:rPr lang="en-US" sz="7200" dirty="0">
                <a:solidFill>
                  <a:schemeClr val="tx1"/>
                </a:solidFill>
              </a:rPr>
              <a:t>      </a:t>
            </a:r>
            <a:r>
              <a:rPr lang="en-US" sz="7200" dirty="0">
                <a:solidFill>
                  <a:schemeClr val="tx1"/>
                </a:solidFill>
                <a:latin typeface="Forte" panose="03060902040502070203" pitchFamily="66" charset="0"/>
              </a:rPr>
              <a:t>THANK YOU</a:t>
            </a:r>
            <a:endParaRPr lang="en-IN" sz="7200" dirty="0">
              <a:solidFill>
                <a:schemeClr val="tx1"/>
              </a:solidFill>
              <a:latin typeface="Forte" panose="03060902040502070203" pitchFamily="66" charset="0"/>
            </a:endParaRPr>
          </a:p>
        </p:txBody>
      </p:sp>
      <p:pic>
        <p:nvPicPr>
          <p:cNvPr id="2052" name="Picture 4" descr="377 Data Scientist Illustrations &amp; Clip Art - iStock">
            <a:extLst>
              <a:ext uri="{FF2B5EF4-FFF2-40B4-BE49-F238E27FC236}">
                <a16:creationId xmlns:a16="http://schemas.microsoft.com/office/drawing/2014/main" id="{E9C96F25-B0EF-3ED7-682E-4C86A75FA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502" y="2816641"/>
            <a:ext cx="256222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628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53CE4-5A30-3728-AEC3-7867B8EEE28A}"/>
              </a:ext>
            </a:extLst>
          </p:cNvPr>
          <p:cNvSpPr txBox="1"/>
          <p:nvPr/>
        </p:nvSpPr>
        <p:spPr>
          <a:xfrm>
            <a:off x="390292" y="1017725"/>
            <a:ext cx="8363416" cy="3754874"/>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b="1" dirty="0">
                <a:latin typeface="Amiri" panose="00000500000000000000" pitchFamily="2" charset="-78"/>
                <a:ea typeface="Amiri" panose="00000500000000000000" pitchFamily="2" charset="-78"/>
                <a:cs typeface="Amiri" panose="00000500000000000000" pitchFamily="2" charset="-78"/>
              </a:rPr>
              <a:t>Since 2008, guests and hosts have used Airbnb to expand on traveling possibilities and present a more unique, 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lang="en-US" dirty="0">
              <a:latin typeface="Amiri" panose="00000500000000000000" pitchFamily="2" charset="-78"/>
              <a:ea typeface="Amiri" panose="00000500000000000000" pitchFamily="2" charset="-78"/>
              <a:cs typeface="Amiri" panose="00000500000000000000" pitchFamily="2" charset="-78"/>
            </a:endParaRPr>
          </a:p>
          <a:p>
            <a:r>
              <a:rPr lang="en-US" b="1" dirty="0">
                <a:latin typeface="Amiri" panose="00000500000000000000" pitchFamily="2" charset="-78"/>
                <a:ea typeface="Amiri" panose="00000500000000000000" pitchFamily="2" charset="-78"/>
                <a:cs typeface="Amiri" panose="00000500000000000000" pitchFamily="2" charset="-78"/>
              </a:rPr>
              <a:t>This dataset has around 49,000 observations in it with 16 columns and it is a mix between categorical and numeric values.</a:t>
            </a:r>
          </a:p>
          <a:p>
            <a:endParaRPr lang="en-US" dirty="0"/>
          </a:p>
          <a:p>
            <a:r>
              <a:rPr lang="en-US" b="1" u="sng" dirty="0">
                <a:latin typeface="Amiri" panose="00000500000000000000" pitchFamily="2" charset="-78"/>
                <a:ea typeface="Amiri" panose="00000500000000000000" pitchFamily="2" charset="-78"/>
                <a:cs typeface="Amiri" panose="00000500000000000000" pitchFamily="2" charset="-78"/>
              </a:rPr>
              <a:t>Explore and analyze the data to discover key understandings (not limited to these) such as :</a:t>
            </a:r>
          </a:p>
          <a:p>
            <a:endParaRPr lang="en-US" i="1" dirty="0"/>
          </a:p>
          <a:p>
            <a:pPr marL="342900" indent="-342900">
              <a:buFont typeface="+mj-lt"/>
              <a:buAutoNum type="arabicPeriod"/>
            </a:pPr>
            <a:r>
              <a:rPr lang="en-US" dirty="0">
                <a:latin typeface="Amiri" panose="00000500000000000000" pitchFamily="2" charset="-78"/>
                <a:ea typeface="Amiri" panose="00000500000000000000" pitchFamily="2" charset="-78"/>
                <a:cs typeface="Amiri" panose="00000500000000000000" pitchFamily="2" charset="-78"/>
              </a:rPr>
              <a:t>What can we learn about different hosts and areas?</a:t>
            </a:r>
          </a:p>
          <a:p>
            <a:pPr marL="342900" indent="-342900">
              <a:buFont typeface="+mj-lt"/>
              <a:buAutoNum type="arabicPeriod"/>
            </a:pPr>
            <a:r>
              <a:rPr lang="en-US" dirty="0">
                <a:latin typeface="Amiri" panose="00000500000000000000" pitchFamily="2" charset="-78"/>
                <a:ea typeface="Amiri" panose="00000500000000000000" pitchFamily="2" charset="-78"/>
                <a:cs typeface="Amiri" panose="00000500000000000000" pitchFamily="2" charset="-78"/>
              </a:rPr>
              <a:t>What can we learn from predictions? (ex: locations, prices, reviews, etc.)</a:t>
            </a:r>
          </a:p>
          <a:p>
            <a:pPr marL="342900" indent="-342900">
              <a:buFont typeface="+mj-lt"/>
              <a:buAutoNum type="arabicPeriod"/>
            </a:pPr>
            <a:r>
              <a:rPr lang="en-US" dirty="0">
                <a:latin typeface="Amiri" panose="00000500000000000000" pitchFamily="2" charset="-78"/>
                <a:ea typeface="Amiri" panose="00000500000000000000" pitchFamily="2" charset="-78"/>
                <a:cs typeface="Amiri" panose="00000500000000000000" pitchFamily="2" charset="-78"/>
              </a:rPr>
              <a:t>Which hosts are the busiest and why?</a:t>
            </a:r>
          </a:p>
          <a:p>
            <a:pPr marL="342900" indent="-342900">
              <a:buFont typeface="+mj-lt"/>
              <a:buAutoNum type="arabicPeriod"/>
            </a:pPr>
            <a:r>
              <a:rPr lang="en-US" dirty="0">
                <a:latin typeface="Amiri" panose="00000500000000000000" pitchFamily="2" charset="-78"/>
                <a:ea typeface="Amiri" panose="00000500000000000000" pitchFamily="2" charset="-78"/>
                <a:cs typeface="Amiri" panose="00000500000000000000" pitchFamily="2" charset="-78"/>
              </a:rPr>
              <a:t>Is there any noticeable difference of traffic among different areas and</a:t>
            </a:r>
          </a:p>
          <a:p>
            <a:r>
              <a:rPr lang="en-US" dirty="0">
                <a:latin typeface="Amiri" panose="00000500000000000000" pitchFamily="2" charset="-78"/>
                <a:ea typeface="Amiri" panose="00000500000000000000" pitchFamily="2" charset="-78"/>
                <a:cs typeface="Amiri" panose="00000500000000000000" pitchFamily="2" charset="-78"/>
              </a:rPr>
              <a:t>        what could be the reason for it?</a:t>
            </a:r>
          </a:p>
        </p:txBody>
      </p:sp>
      <p:sp>
        <p:nvSpPr>
          <p:cNvPr id="2" name="Title 1">
            <a:extLst>
              <a:ext uri="{FF2B5EF4-FFF2-40B4-BE49-F238E27FC236}">
                <a16:creationId xmlns:a16="http://schemas.microsoft.com/office/drawing/2014/main" id="{04B68CBC-FACB-D008-E5B6-5D102368FEC1}"/>
              </a:ext>
            </a:extLst>
          </p:cNvPr>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dirty="0">
                <a:solidFill>
                  <a:schemeClr val="tx1"/>
                </a:solidFill>
                <a:latin typeface="Forte" panose="03060902040502070203" pitchFamily="66" charset="0"/>
                <a:cs typeface="Frank Ruehl CLM" panose="02000603000000000000" pitchFamily="2" charset="-79"/>
              </a:rPr>
              <a:t> Problem Defining Statement</a:t>
            </a:r>
            <a:br>
              <a:rPr lang="en-US" dirty="0">
                <a:solidFill>
                  <a:schemeClr val="tx1"/>
                </a:solidFill>
                <a:latin typeface="Forte" panose="03060902040502070203" pitchFamily="66" charset="0"/>
                <a:cs typeface="Frank Ruehl CLM" panose="02000603000000000000" pitchFamily="2" charset="-79"/>
              </a:rPr>
            </a:br>
            <a:endParaRPr lang="en-IN" dirty="0">
              <a:latin typeface="Forte" panose="03060902040502070203" pitchFamily="66" charset="0"/>
              <a:cs typeface="Frank Ruehl CLM" panose="02000603000000000000" pitchFamily="2" charset="-79"/>
            </a:endParaRPr>
          </a:p>
        </p:txBody>
      </p:sp>
    </p:spTree>
    <p:extLst>
      <p:ext uri="{BB962C8B-B14F-4D97-AF65-F5344CB8AC3E}">
        <p14:creationId xmlns:p14="http://schemas.microsoft.com/office/powerpoint/2010/main" val="3518034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1D48-41C8-C962-085F-57A50E417ACD}"/>
              </a:ext>
            </a:extLst>
          </p:cNvPr>
          <p:cNvSpPr>
            <a:spLocks noGrp="1"/>
          </p:cNvSpPr>
          <p:nvPr>
            <p:ph type="title"/>
          </p:nvPr>
        </p:nvSpPr>
        <p:spPr/>
        <p:txBody>
          <a:bodyPr/>
          <a:lstStyle/>
          <a:p>
            <a:r>
              <a:rPr lang="en-IN" dirty="0">
                <a:latin typeface="Forte" panose="03060902040502070203" pitchFamily="66" charset="0"/>
              </a:rPr>
              <a:t>Understanding The Dataset</a:t>
            </a:r>
            <a:endParaRPr lang="en-IN" dirty="0"/>
          </a:p>
        </p:txBody>
      </p:sp>
      <p:sp>
        <p:nvSpPr>
          <p:cNvPr id="3" name="Text Placeholder 2">
            <a:extLst>
              <a:ext uri="{FF2B5EF4-FFF2-40B4-BE49-F238E27FC236}">
                <a16:creationId xmlns:a16="http://schemas.microsoft.com/office/drawing/2014/main" id="{A07B7525-3403-D802-F10A-047C90D695E2}"/>
              </a:ext>
            </a:extLst>
          </p:cNvPr>
          <p:cNvSpPr>
            <a:spLocks noGrp="1"/>
          </p:cNvSpPr>
          <p:nvPr>
            <p:ph type="body" idx="1"/>
          </p:nvPr>
        </p:nvSpPr>
        <p:spPr>
          <a:ln w="19050">
            <a:solidFill>
              <a:schemeClr val="tx1"/>
            </a:solidFill>
          </a:ln>
        </p:spPr>
        <p:txBody>
          <a:bodyPr/>
          <a:lstStyle/>
          <a:p>
            <a:pPr marL="114300" indent="0">
              <a:buNone/>
            </a:pPr>
            <a:endParaRPr lang="en-US" dirty="0">
              <a:solidFill>
                <a:schemeClr val="accent2"/>
              </a:solidFill>
              <a:latin typeface="Amiri" panose="00000500000000000000" pitchFamily="2" charset="-78"/>
              <a:ea typeface="Amiri" panose="00000500000000000000" pitchFamily="2" charset="-78"/>
              <a:cs typeface="Amiri" panose="00000500000000000000" pitchFamily="2" charset="-78"/>
            </a:endParaRPr>
          </a:p>
          <a:p>
            <a:r>
              <a:rPr lang="en-US" dirty="0">
                <a:solidFill>
                  <a:schemeClr val="accent2"/>
                </a:solidFill>
                <a:latin typeface="Amiri" panose="00000500000000000000" pitchFamily="2" charset="-78"/>
                <a:ea typeface="Amiri" panose="00000500000000000000" pitchFamily="2" charset="-78"/>
                <a:cs typeface="Amiri" panose="00000500000000000000" pitchFamily="2" charset="-78"/>
              </a:rPr>
              <a:t>A dataset is a collection of data within a database. Datasets typically have a tabular format consisting of rows and columns. Each column represents a particular variable, while each row corresponds to a particular value.</a:t>
            </a:r>
          </a:p>
          <a:p>
            <a:endParaRPr lang="en-US" dirty="0">
              <a:solidFill>
                <a:schemeClr val="accent2"/>
              </a:solidFill>
              <a:latin typeface="Amiri" panose="00000500000000000000" pitchFamily="2" charset="-78"/>
              <a:ea typeface="Amiri" panose="00000500000000000000" pitchFamily="2" charset="-78"/>
              <a:cs typeface="Amiri" panose="00000500000000000000" pitchFamily="2" charset="-78"/>
            </a:endParaRPr>
          </a:p>
          <a:p>
            <a:r>
              <a:rPr lang="en-US" dirty="0">
                <a:solidFill>
                  <a:schemeClr val="accent2"/>
                </a:solidFill>
                <a:latin typeface="Amiri" panose="00000500000000000000" pitchFamily="2" charset="-78"/>
                <a:ea typeface="Amiri" panose="00000500000000000000" pitchFamily="2" charset="-78"/>
                <a:cs typeface="Amiri" panose="00000500000000000000" pitchFamily="2" charset="-78"/>
              </a:rPr>
              <a:t>It helps data scientists check the assumptions needed to fit models. In addition to understanding the input data set, it is also important to understand the data generated during the model-building process.</a:t>
            </a:r>
          </a:p>
          <a:p>
            <a:endParaRPr lang="en-IN" dirty="0">
              <a:solidFill>
                <a:schemeClr val="accent2"/>
              </a:solidFill>
              <a:latin typeface="Amiri" panose="00000500000000000000" pitchFamily="2" charset="-78"/>
              <a:ea typeface="Amiri" panose="00000500000000000000" pitchFamily="2" charset="-78"/>
              <a:cs typeface="Amiri" panose="00000500000000000000" pitchFamily="2" charset="-78"/>
            </a:endParaRPr>
          </a:p>
        </p:txBody>
      </p:sp>
    </p:spTree>
    <p:extLst>
      <p:ext uri="{BB962C8B-B14F-4D97-AF65-F5344CB8AC3E}">
        <p14:creationId xmlns:p14="http://schemas.microsoft.com/office/powerpoint/2010/main" val="27178418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B89C9-2F7C-B342-2BD8-D9271BCA2765}"/>
              </a:ext>
            </a:extLst>
          </p:cNvPr>
          <p:cNvSpPr>
            <a:spLocks noGrp="1"/>
          </p:cNvSpPr>
          <p:nvPr>
            <p:ph type="title"/>
          </p:nvPr>
        </p:nvSpPr>
        <p:spPr>
          <a:xfrm>
            <a:off x="311700" y="309377"/>
            <a:ext cx="8520600" cy="572700"/>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IN" dirty="0">
                <a:latin typeface="Forte" panose="03060902040502070203" pitchFamily="66" charset="0"/>
              </a:rPr>
              <a:t>Columns In The Dataset</a:t>
            </a:r>
          </a:p>
        </p:txBody>
      </p:sp>
      <p:sp>
        <p:nvSpPr>
          <p:cNvPr id="5" name="Text Placeholder 4">
            <a:extLst>
              <a:ext uri="{FF2B5EF4-FFF2-40B4-BE49-F238E27FC236}">
                <a16:creationId xmlns:a16="http://schemas.microsoft.com/office/drawing/2014/main" id="{4AD796E3-9E72-C6AC-F73F-6F985E5E7CF2}"/>
              </a:ext>
            </a:extLst>
          </p:cNvPr>
          <p:cNvSpPr>
            <a:spLocks noGrp="1"/>
          </p:cNvSpPr>
          <p:nvPr>
            <p:ph type="body" idx="1"/>
          </p:nvPr>
        </p:nvSpPr>
        <p:spPr>
          <a:xfrm>
            <a:off x="379140" y="881486"/>
            <a:ext cx="8274205" cy="389011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'id'</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It is the unique ID </a:t>
            </a:r>
            <a:r>
              <a:rPr lang="en-US" sz="1200" b="0" dirty="0">
                <a:solidFill>
                  <a:schemeClr val="accent2"/>
                </a:solidFill>
                <a:effectLst/>
                <a:latin typeface="Roboto" panose="02000000000000000000" pitchFamily="2" charset="0"/>
                <a:ea typeface="Roboto" panose="02000000000000000000" pitchFamily="2" charset="0"/>
              </a:rPr>
              <a:t>of the property listed by a particular host.</a:t>
            </a:r>
            <a:endPar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endParaRPr>
          </a:p>
          <a:p>
            <a:pPr>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'name'</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It is a column that contains </a:t>
            </a:r>
            <a:r>
              <a:rPr lang="en-US" sz="1200" b="0" dirty="0">
                <a:solidFill>
                  <a:schemeClr val="accent2"/>
                </a:solidFill>
                <a:effectLst/>
                <a:latin typeface="Roboto" panose="02000000000000000000" pitchFamily="2" charset="0"/>
                <a:ea typeface="Roboto" panose="02000000000000000000" pitchFamily="2" charset="0"/>
                <a:cs typeface="Amiri" panose="00000500000000000000" pitchFamily="2" charset="-78"/>
              </a:rPr>
              <a:t>the name of the listed property on Airbnb.</a:t>
            </a:r>
            <a:endPar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endParaRPr>
          </a:p>
          <a:p>
            <a:pPr algn="l">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1"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host_id</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&amp; '</a:t>
            </a:r>
            <a:r>
              <a:rPr lang="en-US" sz="1200" b="1"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host_name</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Many hosts offer many properties. These  '</a:t>
            </a:r>
            <a:r>
              <a:rPr lang="en-US" sz="1200" b="0"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host_id</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&amp; ‘</a:t>
            </a:r>
            <a:r>
              <a:rPr lang="en-US" sz="1200" b="0"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host_name</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contain records of all the hosts.</a:t>
            </a:r>
          </a:p>
          <a:p>
            <a:pPr algn="l">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1"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neighbourhood</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and </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1"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neighbourhood_group</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These columns contain information about the city and areas of properties offered by </a:t>
            </a:r>
            <a:r>
              <a:rPr lang="en-US" sz="1200" dirty="0">
                <a:solidFill>
                  <a:schemeClr val="accent2"/>
                </a:solidFill>
                <a:latin typeface="Roboto" panose="02000000000000000000" pitchFamily="2" charset="0"/>
                <a:ea typeface="Roboto" panose="02000000000000000000" pitchFamily="2" charset="0"/>
                <a:cs typeface="Amiri" panose="00000500000000000000" pitchFamily="2" charset="-78"/>
              </a:rPr>
              <a:t>Airbnb</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New York.</a:t>
            </a:r>
          </a:p>
          <a:p>
            <a:pPr algn="l">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'Longitude'</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and </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'Latitude’</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As the name suggests, it only contains the longitude and latitude of the location of the property.</a:t>
            </a:r>
          </a:p>
          <a:p>
            <a:pPr algn="l">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1" dirty="0" err="1">
                <a:solidFill>
                  <a:schemeClr val="accent2"/>
                </a:solidFill>
                <a:latin typeface="Roboto" panose="02000000000000000000" pitchFamily="2" charset="0"/>
                <a:ea typeface="Roboto" panose="02000000000000000000" pitchFamily="2" charset="0"/>
                <a:cs typeface="Amiri" panose="00000500000000000000" pitchFamily="2" charset="-78"/>
              </a:rPr>
              <a:t>r</a:t>
            </a:r>
            <a:r>
              <a:rPr lang="en-US" sz="1200" b="1"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oom_type</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Shows the room type of the property (either private room / </a:t>
            </a:r>
            <a:r>
              <a:rPr lang="en-US" sz="1200" b="0" i="0">
                <a:solidFill>
                  <a:schemeClr val="accent2"/>
                </a:solidFill>
                <a:effectLst/>
                <a:latin typeface="Roboto" panose="02000000000000000000" pitchFamily="2" charset="0"/>
                <a:ea typeface="Roboto" panose="02000000000000000000" pitchFamily="2" charset="0"/>
                <a:cs typeface="Amiri" panose="00000500000000000000" pitchFamily="2" charset="-78"/>
              </a:rPr>
              <a:t>Entire home/apt </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shared room ).</a:t>
            </a:r>
          </a:p>
          <a:p>
            <a:pPr algn="l">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'price'</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It is an important column that contains the price value of all these properties.</a:t>
            </a:r>
          </a:p>
          <a:p>
            <a:pPr algn="l">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1"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minimum_nights</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Gives us information about the minimum number of nights that hosts offer for a specific property.</a:t>
            </a:r>
          </a:p>
          <a:p>
            <a:pPr algn="l">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1"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number_of_reviews</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and </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1" i="0" dirty="0" err="1">
                <a:solidFill>
                  <a:schemeClr val="accent2"/>
                </a:solidFill>
                <a:effectLst/>
                <a:latin typeface="Roboto" panose="02000000000000000000" pitchFamily="2" charset="0"/>
                <a:ea typeface="Roboto" panose="02000000000000000000" pitchFamily="2" charset="0"/>
                <a:cs typeface="Amiri" panose="00000500000000000000" pitchFamily="2" charset="-78"/>
              </a:rPr>
              <a:t>reviews_month</a:t>
            </a: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Contains information about the number of reviews and reviews per month for these facilities and host hospitality.</a:t>
            </a:r>
          </a:p>
          <a:p>
            <a:pPr algn="l">
              <a:buFont typeface="Arial" panose="020B0604020202020204" pitchFamily="34" charset="0"/>
              <a:buChar char="•"/>
            </a:pPr>
            <a:r>
              <a:rPr lang="en-US" sz="1200" b="1"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'availabilty_365'</a:t>
            </a:r>
            <a:r>
              <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rPr>
              <a:t>: Provides information about the availability </a:t>
            </a:r>
            <a:r>
              <a:rPr lang="en-US" sz="1200" dirty="0">
                <a:solidFill>
                  <a:schemeClr val="accent2"/>
                </a:solidFill>
                <a:effectLst/>
                <a:latin typeface="Roboto" panose="02000000000000000000" pitchFamily="2" charset="0"/>
                <a:ea typeface="Roboto" panose="02000000000000000000" pitchFamily="2" charset="0"/>
              </a:rPr>
              <a:t>of the listed property out of the total 365 days in a year.</a:t>
            </a:r>
            <a:endPar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endParaRPr>
          </a:p>
          <a:p>
            <a:pPr algn="l">
              <a:buFont typeface="Arial" panose="020B0604020202020204" pitchFamily="34" charset="0"/>
              <a:buChar char="•"/>
            </a:pPr>
            <a:r>
              <a:rPr lang="en-US" sz="1200" b="1" dirty="0" err="1">
                <a:solidFill>
                  <a:schemeClr val="accent2"/>
                </a:solidFill>
                <a:latin typeface="Roboto" panose="02000000000000000000" pitchFamily="2" charset="0"/>
                <a:ea typeface="Roboto" panose="02000000000000000000" pitchFamily="2" charset="0"/>
                <a:cs typeface="Amiri" panose="00000500000000000000" pitchFamily="2" charset="-78"/>
              </a:rPr>
              <a:t>calculated_host_listings_count</a:t>
            </a:r>
            <a:r>
              <a:rPr lang="en-US" sz="1200" b="1" dirty="0">
                <a:solidFill>
                  <a:schemeClr val="accent2"/>
                </a:solidFill>
                <a:latin typeface="Roboto" panose="02000000000000000000" pitchFamily="2" charset="0"/>
                <a:ea typeface="Roboto" panose="02000000000000000000" pitchFamily="2" charset="0"/>
                <a:cs typeface="Amiri" panose="00000500000000000000" pitchFamily="2" charset="-78"/>
              </a:rPr>
              <a:t>- </a:t>
            </a:r>
            <a:r>
              <a:rPr lang="en-US" sz="1200" dirty="0">
                <a:solidFill>
                  <a:schemeClr val="accent2"/>
                </a:solidFill>
                <a:latin typeface="Roboto" panose="02000000000000000000" pitchFamily="2" charset="0"/>
                <a:ea typeface="Roboto" panose="02000000000000000000" pitchFamily="2" charset="0"/>
                <a:cs typeface="Amiri" panose="00000500000000000000" pitchFamily="2" charset="-78"/>
              </a:rPr>
              <a:t>refers to the number of properties listed under a particular host.</a:t>
            </a:r>
            <a:endParaRPr lang="en-US" sz="1200" b="0" i="0" dirty="0">
              <a:solidFill>
                <a:schemeClr val="accent2"/>
              </a:solidFill>
              <a:effectLst/>
              <a:latin typeface="Roboto" panose="02000000000000000000" pitchFamily="2" charset="0"/>
              <a:ea typeface="Roboto" panose="02000000000000000000" pitchFamily="2" charset="0"/>
              <a:cs typeface="Amiri" panose="00000500000000000000" pitchFamily="2" charset="-78"/>
            </a:endParaRPr>
          </a:p>
          <a:p>
            <a:pPr marL="360000">
              <a:lnSpc>
                <a:spcPct val="100000"/>
              </a:lnSpc>
            </a:pPr>
            <a:endParaRPr lang="en-US" sz="1400" b="0" dirty="0">
              <a:solidFill>
                <a:schemeClr val="accent2"/>
              </a:solidFill>
              <a:effectLst/>
              <a:latin typeface="Calisto MT" panose="02040603050505030304" pitchFamily="18" charset="0"/>
            </a:endParaRPr>
          </a:p>
        </p:txBody>
      </p:sp>
    </p:spTree>
    <p:extLst>
      <p:ext uri="{BB962C8B-B14F-4D97-AF65-F5344CB8AC3E}">
        <p14:creationId xmlns:p14="http://schemas.microsoft.com/office/powerpoint/2010/main" val="2231131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3F59-EEE6-C4C2-ED8F-016C41C1EC95}"/>
              </a:ext>
            </a:extLst>
          </p:cNvPr>
          <p:cNvSpPr>
            <a:spLocks noGrp="1"/>
          </p:cNvSpPr>
          <p:nvPr>
            <p:ph type="title"/>
          </p:nvPr>
        </p:nvSpPr>
        <p:spPr/>
        <p:txBody>
          <a:bodyPr/>
          <a:lstStyle/>
          <a:p>
            <a:r>
              <a:rPr lang="en-IN" b="1" dirty="0">
                <a:latin typeface="Forte" panose="03060902040502070203" pitchFamily="66" charset="0"/>
              </a:rPr>
              <a:t>Overview of Dataset</a:t>
            </a:r>
          </a:p>
        </p:txBody>
      </p:sp>
      <p:sp>
        <p:nvSpPr>
          <p:cNvPr id="3" name="Text Placeholder 2">
            <a:extLst>
              <a:ext uri="{FF2B5EF4-FFF2-40B4-BE49-F238E27FC236}">
                <a16:creationId xmlns:a16="http://schemas.microsoft.com/office/drawing/2014/main" id="{C01F5280-4B3F-3F9E-8401-B3BA2718E098}"/>
              </a:ext>
            </a:extLst>
          </p:cNvPr>
          <p:cNvSpPr>
            <a:spLocks noGrp="1"/>
          </p:cNvSpPr>
          <p:nvPr>
            <p:ph type="body" idx="1"/>
          </p:nvPr>
        </p:nvSpPr>
        <p:spPr>
          <a:xfrm>
            <a:off x="311700" y="1152474"/>
            <a:ext cx="8520600" cy="4212005"/>
          </a:xfrm>
        </p:spPr>
        <p:txBody>
          <a:bodyPr/>
          <a:lstStyle/>
          <a:p>
            <a:r>
              <a:rPr lang="en-IN" dirty="0">
                <a:solidFill>
                  <a:schemeClr val="accent2"/>
                </a:solidFill>
              </a:rPr>
              <a:t>Original Dataset                                                            Filtered Dataset</a:t>
            </a:r>
          </a:p>
          <a:p>
            <a:endParaRPr lang="en-IN" dirty="0">
              <a:solidFill>
                <a:schemeClr val="accent2"/>
              </a:solidFill>
            </a:endParaRPr>
          </a:p>
          <a:p>
            <a:endParaRPr lang="en-IN" dirty="0">
              <a:solidFill>
                <a:schemeClr val="accent2"/>
              </a:solidFill>
            </a:endParaRPr>
          </a:p>
          <a:p>
            <a:endParaRPr lang="en-IN" dirty="0">
              <a:solidFill>
                <a:schemeClr val="accent2"/>
              </a:solidFill>
            </a:endParaRPr>
          </a:p>
          <a:p>
            <a:endParaRPr lang="en-IN" dirty="0">
              <a:solidFill>
                <a:schemeClr val="accent2"/>
              </a:solidFill>
            </a:endParaRPr>
          </a:p>
          <a:p>
            <a:endParaRPr lang="en-IN" dirty="0">
              <a:solidFill>
                <a:schemeClr val="accent2"/>
              </a:solidFill>
            </a:endParaRPr>
          </a:p>
          <a:p>
            <a:endParaRPr lang="en-IN" dirty="0">
              <a:solidFill>
                <a:schemeClr val="accent2"/>
              </a:solidFill>
            </a:endParaRPr>
          </a:p>
          <a:p>
            <a:endParaRPr lang="en-IN" dirty="0">
              <a:solidFill>
                <a:schemeClr val="accent2"/>
              </a:solidFill>
            </a:endParaRPr>
          </a:p>
          <a:p>
            <a:endParaRPr lang="en-IN" dirty="0">
              <a:solidFill>
                <a:schemeClr val="accent2"/>
              </a:solidFill>
            </a:endParaRPr>
          </a:p>
          <a:p>
            <a:endParaRPr lang="en-IN" sz="1200" dirty="0">
              <a:solidFill>
                <a:schemeClr val="accent2"/>
              </a:solidFill>
              <a:latin typeface="Amiri" panose="00000500000000000000" pitchFamily="2" charset="-78"/>
              <a:ea typeface="Amiri" panose="00000500000000000000" pitchFamily="2" charset="-78"/>
              <a:cs typeface="Amiri" panose="00000500000000000000" pitchFamily="2" charset="-78"/>
            </a:endParaRPr>
          </a:p>
          <a:p>
            <a:endParaRPr lang="en-IN" sz="1200" dirty="0">
              <a:solidFill>
                <a:schemeClr val="accent2"/>
              </a:solidFill>
              <a:latin typeface="Amiri" panose="00000500000000000000" pitchFamily="2" charset="-78"/>
              <a:ea typeface="Amiri" panose="00000500000000000000" pitchFamily="2" charset="-78"/>
              <a:cs typeface="Amiri" panose="00000500000000000000" pitchFamily="2" charset="-78"/>
            </a:endParaRPr>
          </a:p>
          <a:p>
            <a:r>
              <a:rPr lang="en-IN" sz="1200" dirty="0">
                <a:solidFill>
                  <a:schemeClr val="accent2"/>
                </a:solidFill>
                <a:latin typeface="Amiri" panose="00000500000000000000" pitchFamily="2" charset="-78"/>
                <a:ea typeface="Amiri" panose="00000500000000000000" pitchFamily="2" charset="-78"/>
                <a:cs typeface="Amiri" panose="00000500000000000000" pitchFamily="2" charset="-78"/>
              </a:rPr>
              <a:t>Originally as we can see we had 48895 rows and 16 columns.</a:t>
            </a:r>
          </a:p>
          <a:p>
            <a:r>
              <a:rPr lang="en-IN" sz="1200" dirty="0">
                <a:solidFill>
                  <a:schemeClr val="accent2"/>
                </a:solidFill>
                <a:latin typeface="Amiri" panose="00000500000000000000" pitchFamily="2" charset="-78"/>
                <a:ea typeface="Amiri" panose="00000500000000000000" pitchFamily="2" charset="-78"/>
                <a:cs typeface="Amiri" panose="00000500000000000000" pitchFamily="2" charset="-78"/>
              </a:rPr>
              <a:t>As we filtered the data now we have, 48895 rows and 13 columns as 3 columns were dropped for further analysis.</a:t>
            </a:r>
          </a:p>
        </p:txBody>
      </p:sp>
      <p:pic>
        <p:nvPicPr>
          <p:cNvPr id="7" name="Picture 6">
            <a:extLst>
              <a:ext uri="{FF2B5EF4-FFF2-40B4-BE49-F238E27FC236}">
                <a16:creationId xmlns:a16="http://schemas.microsoft.com/office/drawing/2014/main" id="{2CE3D35D-5BC8-1623-4447-D5464D767CA5}"/>
              </a:ext>
            </a:extLst>
          </p:cNvPr>
          <p:cNvPicPr>
            <a:picLocks noChangeAspect="1"/>
          </p:cNvPicPr>
          <p:nvPr/>
        </p:nvPicPr>
        <p:blipFill>
          <a:blip r:embed="rId2"/>
          <a:stretch>
            <a:fillRect/>
          </a:stretch>
        </p:blipFill>
        <p:spPr>
          <a:xfrm>
            <a:off x="5201948" y="1606633"/>
            <a:ext cx="3730609" cy="2741845"/>
          </a:xfrm>
          <a:prstGeom prst="rect">
            <a:avLst/>
          </a:prstGeom>
        </p:spPr>
      </p:pic>
      <p:pic>
        <p:nvPicPr>
          <p:cNvPr id="9" name="Picture 8">
            <a:extLst>
              <a:ext uri="{FF2B5EF4-FFF2-40B4-BE49-F238E27FC236}">
                <a16:creationId xmlns:a16="http://schemas.microsoft.com/office/drawing/2014/main" id="{9C5E8874-D783-2765-E65C-3A720BE12DF6}"/>
              </a:ext>
            </a:extLst>
          </p:cNvPr>
          <p:cNvPicPr>
            <a:picLocks noChangeAspect="1"/>
          </p:cNvPicPr>
          <p:nvPr/>
        </p:nvPicPr>
        <p:blipFill>
          <a:blip r:embed="rId3"/>
          <a:stretch>
            <a:fillRect/>
          </a:stretch>
        </p:blipFill>
        <p:spPr>
          <a:xfrm>
            <a:off x="517327" y="1606634"/>
            <a:ext cx="3335110" cy="2741846"/>
          </a:xfrm>
          <a:prstGeom prst="rect">
            <a:avLst/>
          </a:prstGeom>
        </p:spPr>
      </p:pic>
    </p:spTree>
    <p:extLst>
      <p:ext uri="{BB962C8B-B14F-4D97-AF65-F5344CB8AC3E}">
        <p14:creationId xmlns:p14="http://schemas.microsoft.com/office/powerpoint/2010/main" val="42356722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341F-AEAF-6DA4-90A4-3E3F3DD1B216}"/>
              </a:ext>
            </a:extLst>
          </p:cNvPr>
          <p:cNvSpPr>
            <a:spLocks noGrp="1"/>
          </p:cNvSpPr>
          <p:nvPr>
            <p:ph type="title"/>
          </p:nvPr>
        </p:nvSpPr>
        <p:spPr>
          <a:xfrm>
            <a:off x="311700" y="334536"/>
            <a:ext cx="8140924" cy="608847"/>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IN" dirty="0">
                <a:latin typeface="Forte" panose="03060902040502070203" pitchFamily="66" charset="0"/>
              </a:rPr>
              <a:t>Data Cleaning</a:t>
            </a:r>
          </a:p>
        </p:txBody>
      </p:sp>
      <p:sp>
        <p:nvSpPr>
          <p:cNvPr id="3" name="Text Placeholder 2">
            <a:extLst>
              <a:ext uri="{FF2B5EF4-FFF2-40B4-BE49-F238E27FC236}">
                <a16:creationId xmlns:a16="http://schemas.microsoft.com/office/drawing/2014/main" id="{750C4606-BDCE-F316-1570-0C8A3DF0E8DF}"/>
              </a:ext>
            </a:extLst>
          </p:cNvPr>
          <p:cNvSpPr>
            <a:spLocks noGrp="1"/>
          </p:cNvSpPr>
          <p:nvPr>
            <p:ph type="body" idx="1"/>
          </p:nvPr>
        </p:nvSpPr>
        <p:spPr>
          <a:xfrm>
            <a:off x="311700" y="921081"/>
            <a:ext cx="8229600" cy="3784734"/>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just" defTabSz="914400" rtl="0" eaLnBrk="1" fontAlgn="auto" latinLnBrk="0" hangingPunct="1">
              <a:lnSpc>
                <a:spcPct val="90000"/>
              </a:lnSpc>
              <a:spcBef>
                <a:spcPts val="1000"/>
              </a:spcBef>
              <a:spcAft>
                <a:spcPts val="0"/>
              </a:spcAft>
              <a:buClrTx/>
              <a:buSzTx/>
              <a:buNone/>
              <a:tabLst/>
              <a:defRPr/>
            </a:pPr>
            <a:r>
              <a:rPr lang="en-US" sz="1400"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Data cleaning is the process of fixing or removing incorrect, corrupted, incorrectly formatted, duplicate, or incomplete data within a dataset</a:t>
            </a:r>
            <a:r>
              <a:rPr lang="en-US" sz="1400" b="0" i="0" dirty="0">
                <a:solidFill>
                  <a:srgbClr val="BDC1C6"/>
                </a:solidFill>
                <a:effectLst/>
                <a:latin typeface="Amiri" panose="00000500000000000000" pitchFamily="2" charset="-78"/>
                <a:ea typeface="Amiri" panose="00000500000000000000" pitchFamily="2" charset="-78"/>
                <a:cs typeface="Amiri" panose="00000500000000000000" pitchFamily="2" charset="-78"/>
              </a:rPr>
              <a:t>. </a:t>
            </a:r>
            <a:r>
              <a:rPr kumimoji="0" lang="en-IN" sz="1400" b="1" i="0" u="none" strike="noStrike" kern="1200" cap="none" spc="0" normalizeH="0" baseline="0" noProof="0" dirty="0">
                <a:ln>
                  <a:noFill/>
                </a:ln>
                <a:solidFill>
                  <a:schemeClr val="accent2"/>
                </a:solidFill>
                <a:effectLst/>
                <a:uLnTx/>
                <a:uFillTx/>
                <a:latin typeface="Amiri" panose="00000500000000000000" pitchFamily="2" charset="-78"/>
                <a:ea typeface="Amiri" panose="00000500000000000000" pitchFamily="2" charset="-78"/>
                <a:cs typeface="Amiri" panose="00000500000000000000" pitchFamily="2" charset="-78"/>
              </a:rPr>
              <a:t>Our cleaning process involved the following parts:</a:t>
            </a:r>
          </a:p>
          <a:p>
            <a:pPr marL="0" marR="0" lvl="0" indent="0" algn="just" defTabSz="914400" rtl="0" eaLnBrk="1" fontAlgn="auto" latinLnBrk="0" hangingPunct="1">
              <a:lnSpc>
                <a:spcPct val="90000"/>
              </a:lnSpc>
              <a:spcBef>
                <a:spcPts val="1000"/>
              </a:spcBef>
              <a:spcAft>
                <a:spcPts val="0"/>
              </a:spcAft>
              <a:buClrTx/>
              <a:buSzTx/>
              <a:buNone/>
              <a:tabLst/>
              <a:defRPr/>
            </a:pP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1. We observed that there were some null values present in a few of our columns:</a:t>
            </a:r>
          </a:p>
          <a:p>
            <a:pPr algn="l"/>
            <a:endPar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endParaRPr>
          </a:p>
          <a:p>
            <a:pPr algn="l"/>
            <a:r>
              <a:rPr lang="en-US" sz="1400"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a:t>
            </a:r>
            <a:r>
              <a:rPr lang="en-US" sz="1400" b="1" i="0" dirty="0" err="1">
                <a:solidFill>
                  <a:schemeClr val="accent2"/>
                </a:solidFill>
                <a:effectLst/>
                <a:latin typeface="Amiri" panose="00000500000000000000" pitchFamily="2" charset="-78"/>
                <a:ea typeface="Amiri" panose="00000500000000000000" pitchFamily="2" charset="-78"/>
                <a:cs typeface="Amiri" panose="00000500000000000000" pitchFamily="2" charset="-78"/>
              </a:rPr>
              <a:t>last_review</a:t>
            </a: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the </a:t>
            </a:r>
            <a:r>
              <a:rPr lang="en-US" sz="1400" b="0" i="0" dirty="0" err="1">
                <a:solidFill>
                  <a:schemeClr val="accent2"/>
                </a:solidFill>
                <a:effectLst/>
                <a:latin typeface="Amiri" panose="00000500000000000000" pitchFamily="2" charset="-78"/>
                <a:ea typeface="Amiri" panose="00000500000000000000" pitchFamily="2" charset="-78"/>
                <a:cs typeface="Amiri" panose="00000500000000000000" pitchFamily="2" charset="-78"/>
              </a:rPr>
              <a:t>last_review</a:t>
            </a: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column has more than 20% of the null values and this is quite an irrelevant column for our analysis so we have simply dropped this column.</a:t>
            </a:r>
          </a:p>
          <a:p>
            <a:pPr marL="114300" indent="0" algn="l">
              <a:buNone/>
            </a:pPr>
            <a:endPar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endParaRPr>
          </a:p>
          <a:p>
            <a:pPr algn="l"/>
            <a:r>
              <a:rPr lang="en-US" sz="1400" b="1"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'availabilty_365'</a:t>
            </a:r>
            <a:r>
              <a:rPr lang="en-US" sz="1400" b="0" i="0" dirty="0">
                <a:solidFill>
                  <a:schemeClr val="accent2"/>
                </a:solidFill>
                <a:effectLst/>
                <a:latin typeface="Amiri" panose="00000500000000000000" pitchFamily="2" charset="-78"/>
                <a:ea typeface="Amiri" panose="00000500000000000000" pitchFamily="2" charset="-78"/>
                <a:cs typeface="Amiri" panose="00000500000000000000" pitchFamily="2" charset="-78"/>
              </a:rPr>
              <a:t>: Provides information about the availability of statements, which is not neede</a:t>
            </a: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d for our analysis of the current problem statement.</a:t>
            </a:r>
          </a:p>
          <a:p>
            <a:pPr algn="l"/>
            <a:endPar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endParaRPr>
          </a:p>
          <a:p>
            <a:pPr algn="l"/>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a:t>
            </a:r>
            <a:r>
              <a:rPr lang="en-US" sz="1400" b="1" dirty="0" err="1">
                <a:solidFill>
                  <a:schemeClr val="accent2"/>
                </a:solidFill>
                <a:latin typeface="Amiri" panose="00000500000000000000" pitchFamily="2" charset="-78"/>
                <a:ea typeface="Amiri" panose="00000500000000000000" pitchFamily="2" charset="-78"/>
                <a:cs typeface="Amiri" panose="00000500000000000000" pitchFamily="2" charset="-78"/>
              </a:rPr>
              <a:t>reviews_per_month</a:t>
            </a:r>
            <a:r>
              <a:rPr lang="en-US" sz="1400" dirty="0">
                <a:solidFill>
                  <a:schemeClr val="accent2"/>
                </a:solidFill>
                <a:latin typeface="Amiri" panose="00000500000000000000" pitchFamily="2" charset="-78"/>
                <a:ea typeface="Amiri" panose="00000500000000000000" pitchFamily="2" charset="-78"/>
                <a:cs typeface="Amiri" panose="00000500000000000000" pitchFamily="2" charset="-78"/>
              </a:rPr>
              <a:t>’: Provides information about reviews per month for the facilities provided by the hosts, and this data is not needed for our analysis.</a:t>
            </a:r>
          </a:p>
        </p:txBody>
      </p:sp>
    </p:spTree>
    <p:extLst>
      <p:ext uri="{BB962C8B-B14F-4D97-AF65-F5344CB8AC3E}">
        <p14:creationId xmlns:p14="http://schemas.microsoft.com/office/powerpoint/2010/main" val="19590473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5129-96D8-AE2B-3016-2BE2C32DCCB5}"/>
              </a:ext>
            </a:extLst>
          </p:cNvPr>
          <p:cNvSpPr>
            <a:spLocks noGrp="1"/>
          </p:cNvSpPr>
          <p:nvPr>
            <p:ph type="title"/>
          </p:nvPr>
        </p:nvSpPr>
        <p:spPr>
          <a:xfrm>
            <a:off x="311700" y="50672"/>
            <a:ext cx="8520600" cy="646981"/>
          </a:xfrm>
        </p:spPr>
        <p:txBody>
          <a:bodyPr/>
          <a:lstStyle/>
          <a:p>
            <a:r>
              <a:rPr lang="en-IN" dirty="0">
                <a:latin typeface="Forte" panose="03060902040502070203" pitchFamily="66" charset="0"/>
              </a:rPr>
              <a:t>Dealing with Outliers</a:t>
            </a:r>
          </a:p>
        </p:txBody>
      </p:sp>
      <p:sp>
        <p:nvSpPr>
          <p:cNvPr id="3" name="Text Placeholder 2">
            <a:extLst>
              <a:ext uri="{FF2B5EF4-FFF2-40B4-BE49-F238E27FC236}">
                <a16:creationId xmlns:a16="http://schemas.microsoft.com/office/drawing/2014/main" id="{F20AB9BC-2B9B-A4DA-0B0C-BFCB87ECE8A5}"/>
              </a:ext>
            </a:extLst>
          </p:cNvPr>
          <p:cNvSpPr>
            <a:spLocks noGrp="1"/>
          </p:cNvSpPr>
          <p:nvPr>
            <p:ph type="body" idx="1"/>
          </p:nvPr>
        </p:nvSpPr>
        <p:spPr>
          <a:xfrm>
            <a:off x="101727" y="806027"/>
            <a:ext cx="8933900" cy="4286801"/>
          </a:xfrm>
          <a:ln w="12700">
            <a:solidFill>
              <a:schemeClr val="tx1"/>
            </a:solidFill>
          </a:ln>
        </p:spPr>
        <p:txBody>
          <a:bodyPr/>
          <a:lstStyle/>
          <a:p>
            <a:pPr marL="114300" indent="0">
              <a:buNone/>
            </a:pPr>
            <a:r>
              <a:rPr lang="en-US" b="1" i="0" u="sng" dirty="0">
                <a:solidFill>
                  <a:srgbClr val="111111"/>
                </a:solidFill>
                <a:effectLst/>
                <a:latin typeface="Amiri" panose="00000500000000000000" pitchFamily="2" charset="-78"/>
                <a:ea typeface="Amiri" panose="00000500000000000000" pitchFamily="2" charset="-78"/>
                <a:cs typeface="Amiri" panose="00000500000000000000" pitchFamily="2" charset="-78"/>
              </a:rPr>
              <a:t>Outliers</a:t>
            </a:r>
            <a:r>
              <a:rPr lang="en-US" b="1" i="0" dirty="0">
                <a:solidFill>
                  <a:srgbClr val="111111"/>
                </a:solidFill>
                <a:effectLst/>
                <a:latin typeface="Amiri" panose="00000500000000000000" pitchFamily="2" charset="-78"/>
                <a:ea typeface="Amiri" panose="00000500000000000000" pitchFamily="2" charset="-78"/>
                <a:cs typeface="Amiri" panose="00000500000000000000" pitchFamily="2" charset="-78"/>
              </a:rPr>
              <a:t> </a:t>
            </a:r>
            <a:r>
              <a:rPr lang="en-US" i="0" dirty="0">
                <a:solidFill>
                  <a:srgbClr val="111111"/>
                </a:solidFill>
                <a:effectLst/>
                <a:latin typeface="Amiri" panose="00000500000000000000" pitchFamily="2" charset="-78"/>
                <a:ea typeface="Amiri" panose="00000500000000000000" pitchFamily="2" charset="-78"/>
                <a:cs typeface="Amiri" panose="00000500000000000000" pitchFamily="2" charset="-78"/>
              </a:rPr>
              <a:t>can have a large influence on statistics derived from the dataset</a:t>
            </a:r>
            <a:r>
              <a:rPr lang="en-US" dirty="0">
                <a:solidFill>
                  <a:srgbClr val="111111"/>
                </a:solidFill>
                <a:latin typeface="Amiri" panose="00000500000000000000" pitchFamily="2" charset="-78"/>
                <a:ea typeface="Amiri" panose="00000500000000000000" pitchFamily="2" charset="-78"/>
                <a:cs typeface="Amiri" panose="00000500000000000000" pitchFamily="2" charset="-78"/>
              </a:rPr>
              <a:t>. C</a:t>
            </a:r>
            <a:r>
              <a:rPr lang="en-US" i="0" dirty="0">
                <a:solidFill>
                  <a:srgbClr val="111111"/>
                </a:solidFill>
                <a:effectLst/>
                <a:latin typeface="Amiri" panose="00000500000000000000" pitchFamily="2" charset="-78"/>
                <a:ea typeface="Amiri" panose="00000500000000000000" pitchFamily="2" charset="-78"/>
                <a:cs typeface="Amiri" panose="00000500000000000000" pitchFamily="2" charset="-78"/>
              </a:rPr>
              <a:t>onsidering whether to exclude extreme data points, sensitivity analyses with and without the identified outliers may help to determine if findings and statistical tests are appreciably altered by their presence.</a:t>
            </a:r>
            <a:endParaRPr lang="en-IN" dirty="0">
              <a:latin typeface="Amiri" panose="00000500000000000000" pitchFamily="2" charset="-78"/>
              <a:ea typeface="Amiri" panose="00000500000000000000" pitchFamily="2" charset="-78"/>
              <a:cs typeface="Amiri" panose="00000500000000000000" pitchFamily="2" charset="-78"/>
            </a:endParaRPr>
          </a:p>
        </p:txBody>
      </p:sp>
      <p:pic>
        <p:nvPicPr>
          <p:cNvPr id="7" name="Picture 6">
            <a:extLst>
              <a:ext uri="{FF2B5EF4-FFF2-40B4-BE49-F238E27FC236}">
                <a16:creationId xmlns:a16="http://schemas.microsoft.com/office/drawing/2014/main" id="{01BC1959-BF62-0011-7D12-228A79027C9F}"/>
              </a:ext>
            </a:extLst>
          </p:cNvPr>
          <p:cNvPicPr>
            <a:picLocks noChangeAspect="1"/>
          </p:cNvPicPr>
          <p:nvPr/>
        </p:nvPicPr>
        <p:blipFill>
          <a:blip r:embed="rId2"/>
          <a:stretch>
            <a:fillRect/>
          </a:stretch>
        </p:blipFill>
        <p:spPr>
          <a:xfrm>
            <a:off x="197930" y="2496751"/>
            <a:ext cx="4048949" cy="2515514"/>
          </a:xfrm>
          <a:prstGeom prst="rect">
            <a:avLst/>
          </a:prstGeom>
        </p:spPr>
      </p:pic>
      <p:pic>
        <p:nvPicPr>
          <p:cNvPr id="9" name="Picture 8">
            <a:extLst>
              <a:ext uri="{FF2B5EF4-FFF2-40B4-BE49-F238E27FC236}">
                <a16:creationId xmlns:a16="http://schemas.microsoft.com/office/drawing/2014/main" id="{BD9CD5C3-F853-B9FD-63E6-4EDF7CCBE812}"/>
              </a:ext>
            </a:extLst>
          </p:cNvPr>
          <p:cNvPicPr>
            <a:picLocks noChangeAspect="1"/>
          </p:cNvPicPr>
          <p:nvPr/>
        </p:nvPicPr>
        <p:blipFill>
          <a:blip r:embed="rId3"/>
          <a:stretch>
            <a:fillRect/>
          </a:stretch>
        </p:blipFill>
        <p:spPr>
          <a:xfrm>
            <a:off x="4568677" y="2496751"/>
            <a:ext cx="4343776" cy="2596077"/>
          </a:xfrm>
          <a:prstGeom prst="rect">
            <a:avLst/>
          </a:prstGeom>
        </p:spPr>
      </p:pic>
    </p:spTree>
    <p:extLst>
      <p:ext uri="{BB962C8B-B14F-4D97-AF65-F5344CB8AC3E}">
        <p14:creationId xmlns:p14="http://schemas.microsoft.com/office/powerpoint/2010/main" val="19930191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heel(1)">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4170</TotalTime>
  <Words>2229</Words>
  <Application>Microsoft Office PowerPoint</Application>
  <PresentationFormat>On-screen Show (16:9)</PresentationFormat>
  <Paragraphs>218</Paragraphs>
  <Slides>30</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Forte</vt:lpstr>
      <vt:lpstr>Calisto MT</vt:lpstr>
      <vt:lpstr>Microsoft YaHei UI</vt:lpstr>
      <vt:lpstr>Arial Narrow</vt:lpstr>
      <vt:lpstr>Wingdings</vt:lpstr>
      <vt:lpstr>Ink Free</vt:lpstr>
      <vt:lpstr>Arial</vt:lpstr>
      <vt:lpstr>Algerian</vt:lpstr>
      <vt:lpstr>Arial</vt:lpstr>
      <vt:lpstr>Google Sans</vt:lpstr>
      <vt:lpstr>Roboto</vt:lpstr>
      <vt:lpstr>Comic Sans MS</vt:lpstr>
      <vt:lpstr>Montserrat</vt:lpstr>
      <vt:lpstr>Amiri</vt:lpstr>
      <vt:lpstr>Simple Light</vt:lpstr>
      <vt:lpstr>            EDA-Capstone Project                               On                   Airbnb Booking Analysis                                     BY:                                          AYESHA FIRDOSE W             </vt:lpstr>
      <vt:lpstr>Key Points</vt:lpstr>
      <vt:lpstr>Airbnb</vt:lpstr>
      <vt:lpstr> Problem Defining Statement </vt:lpstr>
      <vt:lpstr>Understanding The Dataset</vt:lpstr>
      <vt:lpstr>Columns In The Dataset</vt:lpstr>
      <vt:lpstr>Overview of Dataset</vt:lpstr>
      <vt:lpstr>Data Cleaning</vt:lpstr>
      <vt:lpstr>Dealing with Outliers</vt:lpstr>
      <vt:lpstr>Correlation </vt:lpstr>
      <vt:lpstr>                 Exploratory Data Analysis  </vt:lpstr>
      <vt:lpstr>What can we learn about difference hosts and areas? </vt:lpstr>
      <vt:lpstr>Neighbourhood Groups</vt:lpstr>
      <vt:lpstr>    Room Type Demand In Neighbourhood Groups </vt:lpstr>
      <vt:lpstr>What can we learn from predictions? (ex: locations, prices, reviews, etc) </vt:lpstr>
      <vt:lpstr>PowerPoint Presentation</vt:lpstr>
      <vt:lpstr>Room Types</vt:lpstr>
      <vt:lpstr>Prices with respect to Locations.</vt:lpstr>
      <vt:lpstr>              Inference: More the nights, less the price for stay. The trend from the above graph shows a week data containing 7 days, as we can observe that the prices are higher when the number of nights stayed is less than a week and decreasing gradually with the increase in days stayed.  </vt:lpstr>
      <vt:lpstr>Prices for different Room Types</vt:lpstr>
      <vt:lpstr>Which hosts are the busiest and why? </vt:lpstr>
      <vt:lpstr>Most Busiest Host</vt:lpstr>
      <vt:lpstr>Most Demanded Neighborhoods</vt:lpstr>
      <vt:lpstr>Host With Most Listing</vt:lpstr>
      <vt:lpstr>Is there any noticeable difference of traffic among different areas and what could be the reason for it? </vt:lpstr>
      <vt:lpstr>Traffic Among Areas </vt:lpstr>
      <vt:lpstr>Key Findings</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Eda-Capstone Project                           On            Airbnb booking analysis  Team Members- 1. Raja Chowdhury  2. Kashif Kamran 3. Sandipan Das 4. Aman Jain 5. Sucheta Ghosh</dc:title>
  <dc:creator>Ganesh Chowdhury</dc:creator>
  <cp:lastModifiedBy>Aysha Waiz</cp:lastModifiedBy>
  <cp:revision>38</cp:revision>
  <dcterms:modified xsi:type="dcterms:W3CDTF">2022-10-03T06:50:37Z</dcterms:modified>
</cp:coreProperties>
</file>