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6" r:id="rId5"/>
    <p:sldId id="260" r:id="rId6"/>
    <p:sldId id="268" r:id="rId7"/>
    <p:sldId id="273" r:id="rId8"/>
    <p:sldId id="267" r:id="rId9"/>
    <p:sldId id="261" r:id="rId10"/>
    <p:sldId id="269" r:id="rId11"/>
    <p:sldId id="277" r:id="rId12"/>
    <p:sldId id="274" r:id="rId13"/>
    <p:sldId id="262" r:id="rId14"/>
    <p:sldId id="275" r:id="rId15"/>
    <p:sldId id="276" r:id="rId16"/>
    <p:sldId id="263" r:id="rId17"/>
    <p:sldId id="272" r:id="rId18"/>
    <p:sldId id="270" r:id="rId19"/>
    <p:sldId id="271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70"/>
  </p:normalViewPr>
  <p:slideViewPr>
    <p:cSldViewPr snapToGrid="0" snapToObjects="1">
      <p:cViewPr varScale="1">
        <p:scale>
          <a:sx n="77" d="100"/>
          <a:sy n="77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8FEB-287E-7449-85E7-A927F7CB73B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4E81-1DD6-1240-8180-8C16B23C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1EA4-A2BE-D441-92CE-753026655F19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74D3-80E5-C64D-8A26-ED401BD2F839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373A-E430-3742-8384-5673EEF1CA2B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4637-80F4-F549-8B0C-6224E9F4992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Science, Namal University, Mianwali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618D-7DC8-584C-8174-F96D4691CC93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9708-57B0-0342-989F-5540BCA7C095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AC1-B86D-9743-8CA1-3710D8ED1E31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076D-C1BA-D647-BCF6-96C44F48F9F4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C651-28EE-3440-B784-9815FF099FA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3B37-AE97-4846-97A2-3C1B43014991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9E-9D30-3A47-A187-1C7B9D5CF726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0286-3DD1-3748-AB3E-EB895D98739F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dwaquarazam/agricultural-crops-image-classific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app.concave_agritech&amp;hl=en" TargetMode="External"/><Relationship Id="rId5" Type="http://schemas.openxmlformats.org/officeDocument/2006/relationships/hyperlink" Target="https://www.farmdar.ai/" TargetMode="External"/><Relationship Id="rId4" Type="http://schemas.openxmlformats.org/officeDocument/2006/relationships/hyperlink" Target="https://universe.roboflow.com/artificial-intelligence-82oex/detecting-diseases?ref=blog.roboflow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748" y="1186603"/>
            <a:ext cx="9508503" cy="156562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+mn-lt"/>
              </a:rPr>
              <a:t>AI-powered Precision Agriculture using Autonomous Drones and IoT Sensors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6849"/>
            <a:ext cx="9144000" cy="2222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 smtClean="0"/>
              <a:t>Ayesha Gull – BSCS-2021-08</a:t>
            </a:r>
          </a:p>
          <a:p>
            <a:r>
              <a:rPr lang="en-US" dirty="0" smtClean="0"/>
              <a:t>Muhammad Umer </a:t>
            </a:r>
            <a:r>
              <a:rPr lang="en-US" dirty="0"/>
              <a:t>Farooq </a:t>
            </a:r>
            <a:r>
              <a:rPr lang="en-US" dirty="0" smtClean="0"/>
              <a:t>– BSCS-2021-19</a:t>
            </a:r>
          </a:p>
          <a:p>
            <a:endParaRPr lang="en-US" sz="900" dirty="0"/>
          </a:p>
          <a:p>
            <a:r>
              <a:rPr lang="en-US" dirty="0"/>
              <a:t>Supervisor: </a:t>
            </a:r>
            <a:r>
              <a:rPr lang="en-US" dirty="0" smtClean="0"/>
              <a:t>Dr. Khawar Khurshid</a:t>
            </a:r>
          </a:p>
          <a:p>
            <a:r>
              <a:rPr lang="en-US" dirty="0" smtClean="0"/>
              <a:t>Industrial </a:t>
            </a:r>
            <a:r>
              <a:rPr lang="en-US" dirty="0"/>
              <a:t>Partner</a:t>
            </a:r>
            <a:r>
              <a:rPr lang="en-US" dirty="0" smtClean="0"/>
              <a:t>: Tkxel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BE4-AA36-004B-8D37-8B5824306D86}" type="datetime1">
              <a:rPr lang="en-US" smtClean="0"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67150" y="45500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Year Project </a:t>
            </a:r>
            <a:r>
              <a:rPr lang="mr-IN" b="1" dirty="0"/>
              <a:t>–</a:t>
            </a:r>
            <a:r>
              <a:rPr lang="en-US" b="1" dirty="0"/>
              <a:t> Proposal Presentation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000649" y="2746305"/>
            <a:ext cx="619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Promoting Sustainable Farming Practices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10" name="Picture 9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0" y="516010"/>
            <a:ext cx="10515600" cy="7025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Level-0 DFD</a:t>
            </a:r>
            <a:endParaRPr lang="en-US" sz="36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D2E0-F1CC-9549-ACFC-356B7E30C3AC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955B43-531E-A6AC-D1FB-5577803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D3FD19A3-B27D-3429-D590-D1B6839E7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1" y="1"/>
            <a:ext cx="867266" cy="8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7" y="2119745"/>
            <a:ext cx="10523033" cy="2867559"/>
          </a:xfrm>
        </p:spPr>
      </p:pic>
    </p:spTree>
    <p:extLst>
      <p:ext uri="{BB962C8B-B14F-4D97-AF65-F5344CB8AC3E}">
        <p14:creationId xmlns:p14="http://schemas.microsoft.com/office/powerpoint/2010/main" val="29697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0" y="516010"/>
            <a:ext cx="10515600" cy="7025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Level-1 DFD</a:t>
            </a:r>
            <a:endParaRPr lang="en-US" sz="36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D2E0-F1CC-9549-ACFC-356B7E30C3AC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955B43-531E-A6AC-D1FB-5577803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D3FD19A3-B27D-3429-D590-D1B6839E7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1" y="1"/>
            <a:ext cx="867266" cy="8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4" y="2144684"/>
            <a:ext cx="10731863" cy="3362822"/>
          </a:xfrm>
        </p:spPr>
      </p:pic>
    </p:spTree>
    <p:extLst>
      <p:ext uri="{BB962C8B-B14F-4D97-AF65-F5344CB8AC3E}">
        <p14:creationId xmlns:p14="http://schemas.microsoft.com/office/powerpoint/2010/main" val="42902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6" y="0"/>
            <a:ext cx="10515600" cy="7025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System Architecture Diagram</a:t>
            </a:r>
            <a:endParaRPr lang="en-US" sz="36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D2E0-F1CC-9549-ACFC-356B7E30C3AC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955B43-531E-A6AC-D1FB-5577803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D3FD19A3-B27D-3429-D590-D1B6839E7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1" y="1"/>
            <a:ext cx="867266" cy="8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" y="793203"/>
            <a:ext cx="10714228" cy="5324329"/>
          </a:xfrm>
        </p:spPr>
      </p:pic>
    </p:spTree>
    <p:extLst>
      <p:ext uri="{BB962C8B-B14F-4D97-AF65-F5344CB8AC3E}">
        <p14:creationId xmlns:p14="http://schemas.microsoft.com/office/powerpoint/2010/main" val="17017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6" y="9608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Hardware/Software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60" y="1421644"/>
            <a:ext cx="10488706" cy="4478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Hardware Tools:</a:t>
            </a:r>
          </a:p>
          <a:p>
            <a:pPr lvl="1"/>
            <a:r>
              <a:rPr lang="en-US" sz="2600" dirty="0" smtClean="0"/>
              <a:t>DJI Autonomous Drone with SDK support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IoT Sensors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Raspberry Pi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Software Tools:</a:t>
            </a:r>
          </a:p>
          <a:p>
            <a:pPr lvl="1"/>
            <a:r>
              <a:rPr lang="en-US" sz="2600" dirty="0" smtClean="0"/>
              <a:t>Python (TensorFlow, Open CV)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lvl="1"/>
            <a:r>
              <a:rPr lang="en-US" sz="2600" dirty="0"/>
              <a:t>Google Cloud IoT </a:t>
            </a:r>
            <a:r>
              <a:rPr lang="en-US" sz="2600" dirty="0" smtClean="0"/>
              <a:t>Core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Development Frameworks &amp; Databases (React, Firebase etc.) 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2CB-5621-EF4A-BBC4-B5DA3670144C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EC97B6A-EF8F-88F6-1941-0A9E5A3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61" y="1649033"/>
            <a:ext cx="727162" cy="358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68" y="3835856"/>
            <a:ext cx="514945" cy="56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35" y="3894342"/>
            <a:ext cx="482241" cy="44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55" y="4620161"/>
            <a:ext cx="463995" cy="470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11" y="5162714"/>
            <a:ext cx="529893" cy="529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902" y="5148600"/>
            <a:ext cx="544007" cy="5440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9" r="22164"/>
          <a:stretch/>
        </p:blipFill>
        <p:spPr>
          <a:xfrm>
            <a:off x="3100482" y="2921030"/>
            <a:ext cx="339115" cy="480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41638" y="2258701"/>
            <a:ext cx="411340" cy="4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37" y="12198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Object Detection Models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37" y="1547044"/>
            <a:ext cx="9065491" cy="485648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Yolov10:</a:t>
            </a:r>
            <a:r>
              <a:rPr lang="en-US" sz="2400" dirty="0"/>
              <a:t> Fast, real-time, ideal for drone monitoring and edge computing.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Faster R-CNN:</a:t>
            </a:r>
            <a:r>
              <a:rPr lang="en-US" sz="2400" dirty="0"/>
              <a:t> Highly accurate, suited for detailed agricultural datasets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SSD:</a:t>
            </a:r>
            <a:r>
              <a:rPr lang="en-US" sz="2400" dirty="0"/>
              <a:t> Balances speed and accuracy for real-time multi-object detection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Retina-Net:</a:t>
            </a:r>
            <a:r>
              <a:rPr lang="en-US" sz="2400" dirty="0"/>
              <a:t> Great for detecting small or subtle objects in crop </a:t>
            </a:r>
            <a:r>
              <a:rPr lang="en-US" sz="2400" dirty="0" smtClean="0"/>
              <a:t>fields</a:t>
            </a:r>
            <a:r>
              <a:rPr lang="en-US" sz="2400" dirty="0"/>
              <a:t>.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2CB-5621-EF4A-BBC4-B5DA3670144C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EC97B6A-EF8F-88F6-1941-0A9E5A3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91" y="1895078"/>
            <a:ext cx="2057151" cy="29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37" y="-59777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Product and Service Offering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2CB-5621-EF4A-BBC4-B5DA3670144C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EC97B6A-EF8F-88F6-1941-0A9E5A3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9122" r="2499" b="14701"/>
          <a:stretch/>
        </p:blipFill>
        <p:spPr>
          <a:xfrm>
            <a:off x="1876259" y="1118055"/>
            <a:ext cx="8102356" cy="4872615"/>
          </a:xfrm>
        </p:spPr>
      </p:pic>
    </p:spTree>
    <p:extLst>
      <p:ext uri="{BB962C8B-B14F-4D97-AF65-F5344CB8AC3E}">
        <p14:creationId xmlns:p14="http://schemas.microsoft.com/office/powerpoint/2010/main" val="35489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49" y="15239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Proposed Work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C496-A90C-CA45-9662-9B7198DD1AAF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9946C1-833D-FF52-52DD-359D207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38200" y="1334891"/>
            <a:ext cx="1022309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 modules/features are listed below: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Hardware Configuration and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Datasets Collection and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Model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Edge Computing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Cloud and Backend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 Applications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>
                <a:solidFill>
                  <a:schemeClr val="accent6"/>
                </a:solidFill>
              </a:rPr>
              <a:t>Tentative Estimate is to complete Model Development before the end of this semester</a:t>
            </a:r>
            <a:r>
              <a:rPr lang="en-US" sz="2800" b="1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0" name="Picture 9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91" y="289710"/>
            <a:ext cx="1829586" cy="511184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Gantt Chart</a:t>
            </a:r>
            <a:endParaRPr lang="en-US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C496-A90C-CA45-9662-9B7198DD1AAF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9946C1-833D-FF52-52DD-359D207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02749744-EEE1-3037-D926-D9BDD31EB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392" y="-63659"/>
            <a:ext cx="1326852" cy="110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r="5472"/>
          <a:stretch/>
        </p:blipFill>
        <p:spPr>
          <a:xfrm>
            <a:off x="1894991" y="144379"/>
            <a:ext cx="8915401" cy="6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973" y="496907"/>
            <a:ext cx="10515600" cy="5681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References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45" y="1382468"/>
            <a:ext cx="11151910" cy="4500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[1] </a:t>
            </a:r>
            <a:r>
              <a:rPr lang="en-US" sz="1800" dirty="0"/>
              <a:t>Government of Pakistan, “Economic Survey of Pakistan 2016-17: Chapter 2 – Agriculture,” Finance Division, Islamabad, Pakistan, 2017. [Online]. Available: </a:t>
            </a:r>
            <a:r>
              <a:rPr lang="en-US" sz="1800" u="sng" dirty="0">
                <a:solidFill>
                  <a:schemeClr val="accent5"/>
                </a:solidFill>
              </a:rPr>
              <a:t>https://www.finance.gov.pk/survey/chapters_17/02-agriculture.pdf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[2]</a:t>
            </a:r>
            <a:r>
              <a:rPr lang="en-US" sz="1800" dirty="0"/>
              <a:t> World Food Programme, “Pakistan,” [Online]. Available: </a:t>
            </a:r>
            <a:r>
              <a:rPr lang="en-US" sz="1800" u="sng" dirty="0">
                <a:solidFill>
                  <a:schemeClr val="accent5"/>
                </a:solidFill>
              </a:rPr>
              <a:t>https://www.wfp.org/countries/pakistan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</a:t>
            </a:r>
            <a:r>
              <a:rPr lang="en-US" sz="1800" b="1" dirty="0"/>
              <a:t>3]</a:t>
            </a:r>
            <a:r>
              <a:rPr lang="en-US" sz="1800" dirty="0"/>
              <a:t> Pakistan Council of Research in Water Resources, “Water Scarcity in Pakistan: Issues and Options,” Islamabad, Pakistan, May 2018. [Online]. Available: </a:t>
            </a:r>
            <a:r>
              <a:rPr lang="en-US" sz="1800" dirty="0">
                <a:solidFill>
                  <a:schemeClr val="accent5"/>
                </a:solidFill>
              </a:rPr>
              <a:t>https://www.pcrwr.gov.pk/wp-content/uploads/2021/07/Water-Scarcity-in-Pakistan-Issues-and-Options-May-18.pdf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</a:t>
            </a:r>
            <a:r>
              <a:rPr lang="en-US" sz="1800" b="1" dirty="0"/>
              <a:t>4]</a:t>
            </a:r>
            <a:r>
              <a:rPr lang="en-US" sz="1800" dirty="0"/>
              <a:t> I. B. A. Ibrahim, F. A. </a:t>
            </a:r>
            <a:r>
              <a:rPr lang="en-US" sz="1800" dirty="0" smtClean="0"/>
              <a:t>M. Al-</a:t>
            </a:r>
            <a:r>
              <a:rPr lang="en-US" sz="1800" dirty="0" err="1" smtClean="0"/>
              <a:t>Mansoori</a:t>
            </a:r>
            <a:r>
              <a:rPr lang="en-US" sz="1800" dirty="0" smtClean="0"/>
              <a:t>, </a:t>
            </a:r>
            <a:r>
              <a:rPr lang="en-US" sz="1800" dirty="0"/>
              <a:t>and M. S. A. Hussain, “A Survey on Smart Agriculture Using IoT,” *International Journal of Advanced Computer Science and Applications*, vol. 12, no. 2, pp. 451-457, 2021. </a:t>
            </a:r>
            <a:r>
              <a:rPr lang="en-US" sz="1800" dirty="0" smtClean="0"/>
              <a:t>[Online]. Available: </a:t>
            </a:r>
            <a:r>
              <a:rPr lang="en-US" sz="1800" u="sng" dirty="0" smtClean="0">
                <a:solidFill>
                  <a:schemeClr val="accent5"/>
                </a:solidFill>
              </a:rPr>
              <a:t>https</a:t>
            </a:r>
            <a:r>
              <a:rPr lang="en-US" sz="1800" u="sng" dirty="0">
                <a:solidFill>
                  <a:schemeClr val="accent5"/>
                </a:solidFill>
              </a:rPr>
              <a:t>://thesai.org/Publications/ViewPaper?Volume=12&amp;Issue=2&amp;Code=IJACSA&amp;SerialNo=39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[5]</a:t>
            </a:r>
            <a:r>
              <a:rPr lang="en-US" sz="1800" dirty="0" smtClean="0"/>
              <a:t> </a:t>
            </a:r>
            <a:r>
              <a:rPr lang="en-US" sz="1800" dirty="0"/>
              <a:t>T. Al-Ali, M. El-</a:t>
            </a:r>
            <a:r>
              <a:rPr lang="en-US" sz="1800" dirty="0" err="1"/>
              <a:t>Hussainy</a:t>
            </a:r>
            <a:r>
              <a:rPr lang="en-US" sz="1800" dirty="0"/>
              <a:t>, and M. </a:t>
            </a:r>
            <a:r>
              <a:rPr lang="en-US" sz="1800" dirty="0" err="1"/>
              <a:t>Khater</a:t>
            </a:r>
            <a:r>
              <a:rPr lang="en-US" sz="1800" dirty="0"/>
              <a:t>, “Utilizing Sentinel – 2 Satellite Imagery for Precision Agriculture over Potato Fields in Lebanon,” in *Proceedings of the </a:t>
            </a:r>
            <a:r>
              <a:rPr lang="en-US" sz="1800" dirty="0" err="1"/>
              <a:t>Pecora</a:t>
            </a:r>
            <a:r>
              <a:rPr lang="en-US" sz="1800" dirty="0"/>
              <a:t> 20 Conference*, 2021. [Online]. Available: </a:t>
            </a:r>
            <a:r>
              <a:rPr lang="en-US" sz="1800" u="sng" dirty="0">
                <a:solidFill>
                  <a:schemeClr val="accent5"/>
                </a:solidFill>
              </a:rPr>
              <a:t>https://www.asprs.org/a/publications/proceedings/Pecora20/137_Paper.pdf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C496-A90C-CA45-9662-9B7198DD1AAF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9946C1-833D-FF52-52DD-359D207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8" name="Picture 7" descr="Namal University">
            <a:extLst>
              <a:ext uri="{FF2B5EF4-FFF2-40B4-BE49-F238E27FC236}">
                <a16:creationId xmlns:a16="http://schemas.microsoft.com/office/drawing/2014/main" id="{02749744-EEE1-3037-D926-D9BDD31EB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2834"/>
            <a:ext cx="661192" cy="661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3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C496-A90C-CA45-9662-9B7198DD1AAF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9946C1-833D-FF52-52DD-359D207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02749744-EEE1-3037-D926-D9BDD31EB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757"/>
            <a:ext cx="661192" cy="6611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43477" y="488053"/>
            <a:ext cx="113050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[6] </a:t>
            </a:r>
            <a:r>
              <a:rPr lang="en-US" dirty="0"/>
              <a:t>R. T. Shrestha, D. L. O. </a:t>
            </a:r>
            <a:r>
              <a:rPr lang="en-US" dirty="0" err="1"/>
              <a:t>Dandois</a:t>
            </a:r>
            <a:r>
              <a:rPr lang="en-US" dirty="0"/>
              <a:t>, and B. W. </a:t>
            </a:r>
            <a:r>
              <a:rPr lang="en-US" dirty="0" err="1"/>
              <a:t>Lillesand</a:t>
            </a:r>
            <a:r>
              <a:rPr lang="en-US" dirty="0"/>
              <a:t>, “Evaluation of Satellite Imagery for Precision </a:t>
            </a:r>
            <a:r>
              <a:rPr lang="en-US" dirty="0" smtClean="0"/>
              <a:t>Agriculture,” </a:t>
            </a:r>
            <a:r>
              <a:rPr lang="en-US" dirty="0"/>
              <a:t>*Photogrammetric Engineering &amp; Remote Sensing*, vol. 83, no. 11, pp. 923-932, Nov. 2017. [Online]. Available: </a:t>
            </a:r>
            <a:r>
              <a:rPr lang="en-US" u="sng" dirty="0">
                <a:solidFill>
                  <a:schemeClr val="accent5"/>
                </a:solidFill>
              </a:rPr>
              <a:t>https://www.asprs.org/a/publications/pers/2017journals/PERS_Nov16_PUBLIC/HTML/files/assets/common/downloads/page0023.pdf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[7] </a:t>
            </a:r>
            <a:r>
              <a:rPr lang="en-US" dirty="0"/>
              <a:t>Agriculture Vision, “Agriculture Vision 2020: Datasets,” [Online]. Available: </a:t>
            </a:r>
            <a:r>
              <a:rPr lang="en-US" u="sng" dirty="0">
                <a:solidFill>
                  <a:schemeClr val="accent5"/>
                </a:solidFill>
              </a:rPr>
              <a:t>https://www.agriculture-vision.com/agriculture-vision-2020/dataset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[8] </a:t>
            </a:r>
            <a:r>
              <a:rPr lang="en-US" dirty="0"/>
              <a:t>NASA, “National Agriculture Imagery Program (NAIP),” [Online]. Available: </a:t>
            </a:r>
            <a:r>
              <a:rPr lang="en-US" u="sng" dirty="0">
                <a:solidFill>
                  <a:schemeClr val="accent5"/>
                </a:solidFill>
              </a:rPr>
              <a:t>https://data.nasa.gov/dataset/National-Agriculture-Imagery-Program-NAIP-/i9rr-r6n5/about_data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[</a:t>
            </a:r>
            <a:r>
              <a:rPr lang="en-US" b="1" dirty="0"/>
              <a:t>9</a:t>
            </a:r>
            <a:r>
              <a:rPr lang="en-US" b="1" dirty="0" smtClean="0"/>
              <a:t>] </a:t>
            </a:r>
            <a:r>
              <a:rPr lang="en-US" dirty="0"/>
              <a:t>M. W. </a:t>
            </a:r>
            <a:r>
              <a:rPr lang="en-US" dirty="0" err="1"/>
              <a:t>Azam</a:t>
            </a:r>
            <a:r>
              <a:rPr lang="en-US" dirty="0"/>
              <a:t>, “Agricultural Crops Image Classification,” Kaggle, [Online]. Available: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www.kaggle.com/datasets/mdwaquarazam/agricultural-crops-image-classification</a:t>
            </a:r>
            <a:r>
              <a:rPr lang="en-US" dirty="0" smtClean="0"/>
              <a:t> . </a:t>
            </a:r>
          </a:p>
          <a:p>
            <a:endParaRPr lang="en-US" dirty="0"/>
          </a:p>
          <a:p>
            <a:r>
              <a:rPr lang="en-US" b="1" dirty="0"/>
              <a:t>[</a:t>
            </a:r>
            <a:r>
              <a:rPr lang="en-US" b="1" dirty="0" smtClean="0"/>
              <a:t>10] </a:t>
            </a:r>
            <a:r>
              <a:rPr lang="en-US" dirty="0"/>
              <a:t>Artificial Intelligence, “Detecting Diseases in Crops,” </a:t>
            </a:r>
            <a:r>
              <a:rPr lang="en-US" dirty="0" err="1"/>
              <a:t>Roboflow</a:t>
            </a:r>
            <a:r>
              <a:rPr lang="en-US" dirty="0"/>
              <a:t>, [Online]. Available: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universe.roboflow.com/artificial-intelligence-82oex/detecting-diseases?ref=blog.roboflow.com</a:t>
            </a:r>
            <a:r>
              <a:rPr lang="en-US" dirty="0" smtClean="0"/>
              <a:t> . </a:t>
            </a:r>
          </a:p>
          <a:p>
            <a:endParaRPr lang="en-US" dirty="0"/>
          </a:p>
          <a:p>
            <a:r>
              <a:rPr lang="en-US" b="1" dirty="0" smtClean="0"/>
              <a:t>[11] </a:t>
            </a:r>
            <a:r>
              <a:rPr lang="en-US" dirty="0" smtClean="0"/>
              <a:t>Farmdar, [</a:t>
            </a:r>
            <a:r>
              <a:rPr lang="en-US" dirty="0"/>
              <a:t>Online]. </a:t>
            </a:r>
            <a:r>
              <a:rPr lang="en-US" dirty="0" smtClean="0"/>
              <a:t>Available: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://www.farmdar.ai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 smtClean="0"/>
              <a:t>[12] </a:t>
            </a:r>
            <a:r>
              <a:rPr lang="ur-PK" dirty="0"/>
              <a:t>کسان </a:t>
            </a:r>
            <a:r>
              <a:rPr lang="ur-PK" dirty="0" smtClean="0"/>
              <a:t>مددگار</a:t>
            </a:r>
            <a:r>
              <a:rPr lang="en-US" dirty="0" smtClean="0"/>
              <a:t>, </a:t>
            </a:r>
            <a:r>
              <a:rPr lang="en-US" dirty="0"/>
              <a:t>[Online]. Available: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play.google.com/store/apps/details?id=com.app.concave_agritech&amp;hl=en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373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139"/>
            <a:ext cx="10515600" cy="3523380"/>
          </a:xfrm>
        </p:spPr>
        <p:txBody>
          <a:bodyPr>
            <a:normAutofit/>
          </a:bodyPr>
          <a:lstStyle/>
          <a:p>
            <a:r>
              <a:rPr lang="en-US" dirty="0"/>
              <a:t>Our project aims to introduce sustainable farming practices in Pakistan by developing an </a:t>
            </a:r>
            <a:r>
              <a:rPr lang="en-US" b="1" dirty="0">
                <a:solidFill>
                  <a:schemeClr val="accent6"/>
                </a:solidFill>
              </a:rPr>
              <a:t>AI-powered precision agriculture </a:t>
            </a:r>
            <a:r>
              <a:rPr lang="en-US" b="1" dirty="0" smtClean="0">
                <a:solidFill>
                  <a:schemeClr val="accent6"/>
                </a:solidFill>
              </a:rPr>
              <a:t>ecosystem </a:t>
            </a:r>
            <a:r>
              <a:rPr lang="en-US" dirty="0" smtClean="0"/>
              <a:t>using autonomous drones and advanced IoT sensors.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seek to help farmers improve their productivity, resource efficiency, and profitability while also reducing the harmful environmental impact.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E4EC-B1E7-894E-A9D4-99B91EF1178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05C6D08-073E-F63C-D28C-D7DF5EAD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8" name="Picture 7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21D0-4650-9449-9D0F-A7358F855562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4755" y="2605507"/>
            <a:ext cx="23811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Thank You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8381C38D-F509-D180-A71D-F70F6CA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3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279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747"/>
            <a:ext cx="10515600" cy="3753038"/>
          </a:xfrm>
        </p:spPr>
        <p:txBody>
          <a:bodyPr>
            <a:normAutofit/>
          </a:bodyPr>
          <a:lstStyle/>
          <a:p>
            <a:r>
              <a:rPr lang="en-US" dirty="0" smtClean="0"/>
              <a:t>Agriculture makes up about </a:t>
            </a:r>
            <a:r>
              <a:rPr lang="en-US" b="1" dirty="0" smtClean="0">
                <a:solidFill>
                  <a:schemeClr val="accent6"/>
                </a:solidFill>
              </a:rPr>
              <a:t>19%</a:t>
            </a:r>
            <a:r>
              <a:rPr lang="en-US" dirty="0" smtClean="0"/>
              <a:t> of the GDP and employs </a:t>
            </a:r>
            <a:r>
              <a:rPr lang="en-US" b="1" dirty="0" smtClean="0">
                <a:solidFill>
                  <a:schemeClr val="accent6"/>
                </a:solidFill>
              </a:rPr>
              <a:t>42.3%</a:t>
            </a:r>
            <a:r>
              <a:rPr lang="en-US" dirty="0" smtClean="0"/>
              <a:t> of the labor force </a:t>
            </a:r>
            <a:r>
              <a:rPr lang="en-US" sz="2200" dirty="0" smtClean="0">
                <a:solidFill>
                  <a:schemeClr val="accent5"/>
                </a:solidFill>
              </a:rPr>
              <a:t>[1]</a:t>
            </a:r>
            <a:r>
              <a:rPr lang="en-US" dirty="0" smtClean="0"/>
              <a:t>, but faces several significant challenges.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Over </a:t>
            </a:r>
            <a:r>
              <a:rPr lang="en-US" b="1" dirty="0" smtClean="0">
                <a:solidFill>
                  <a:schemeClr val="accent6"/>
                </a:solidFill>
              </a:rPr>
              <a:t>60</a:t>
            </a:r>
            <a:r>
              <a:rPr lang="en-US" b="1" dirty="0">
                <a:solidFill>
                  <a:schemeClr val="accent6"/>
                </a:solidFill>
              </a:rPr>
              <a:t>%</a:t>
            </a:r>
            <a:r>
              <a:rPr lang="en-US" dirty="0"/>
              <a:t> of Pakistan's population is food insecure, with </a:t>
            </a:r>
            <a:r>
              <a:rPr lang="en-US" b="1" dirty="0">
                <a:solidFill>
                  <a:schemeClr val="accent6"/>
                </a:solidFill>
              </a:rPr>
              <a:t>44%</a:t>
            </a:r>
            <a:r>
              <a:rPr lang="en-US" dirty="0"/>
              <a:t> of children under 5 suffering from stunted </a:t>
            </a:r>
            <a:r>
              <a:rPr lang="en-US" dirty="0" smtClean="0"/>
              <a:t>growth </a:t>
            </a:r>
            <a:r>
              <a:rPr lang="en-US" sz="2200" dirty="0" smtClean="0">
                <a:solidFill>
                  <a:schemeClr val="accent5"/>
                </a:solidFill>
              </a:rPr>
              <a:t>[2]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Around </a:t>
            </a:r>
            <a:r>
              <a:rPr lang="en-US" b="1" dirty="0" smtClean="0">
                <a:solidFill>
                  <a:schemeClr val="accent6"/>
                </a:solidFill>
              </a:rPr>
              <a:t>50</a:t>
            </a:r>
            <a:r>
              <a:rPr lang="en-US" b="1" dirty="0">
                <a:solidFill>
                  <a:schemeClr val="accent6"/>
                </a:solidFill>
              </a:rPr>
              <a:t>%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of water in surface </a:t>
            </a:r>
            <a:r>
              <a:rPr lang="en-US" dirty="0" smtClean="0"/>
              <a:t>irrigation in Pakistan </a:t>
            </a:r>
            <a:r>
              <a:rPr lang="en-US" dirty="0"/>
              <a:t>is lost to </a:t>
            </a:r>
            <a:r>
              <a:rPr lang="en-US" dirty="0" smtClean="0"/>
              <a:t>inefficiencies </a:t>
            </a:r>
            <a:r>
              <a:rPr lang="en-US" sz="2200" dirty="0" smtClean="0">
                <a:solidFill>
                  <a:schemeClr val="accent5"/>
                </a:solidFill>
              </a:rPr>
              <a:t>[3]</a:t>
            </a:r>
            <a:r>
              <a:rPr lang="en-US" dirty="0"/>
              <a:t>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AC7-C56D-654E-AF87-90A8FCDDA207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758A22F-0A47-8A7F-BD1B-4A2F051F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8" name="Picture 7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9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51" y="545024"/>
            <a:ext cx="10515600" cy="84906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Objectives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51" y="1579816"/>
            <a:ext cx="11089503" cy="495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Through the scope of this project, we aim to solve these issues using</a:t>
            </a:r>
            <a:r>
              <a:rPr lang="en-US" b="1" dirty="0" smtClean="0">
                <a:solidFill>
                  <a:schemeClr val="accent6"/>
                </a:solidFill>
              </a:rPr>
              <a:t> precision agriculture </a:t>
            </a:r>
            <a:r>
              <a:rPr lang="en-US" dirty="0" smtClean="0"/>
              <a:t>by: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Developing tools for crop health monitoring to maximize farming yield.</a:t>
            </a:r>
          </a:p>
          <a:p>
            <a:r>
              <a:rPr lang="en-US" dirty="0" smtClean="0"/>
              <a:t>Optimizing </a:t>
            </a:r>
            <a:r>
              <a:rPr lang="en-US" dirty="0"/>
              <a:t>i</a:t>
            </a:r>
            <a:r>
              <a:rPr lang="en-US" dirty="0" smtClean="0"/>
              <a:t>rrigation practices to reduce water wastage.</a:t>
            </a:r>
          </a:p>
          <a:p>
            <a:r>
              <a:rPr lang="en-US" dirty="0" smtClean="0"/>
              <a:t>Estimating crop yield.</a:t>
            </a:r>
          </a:p>
          <a:p>
            <a:r>
              <a:rPr lang="en-US" dirty="0" smtClean="0"/>
              <a:t>Providing actionable insights and personalized recommendations to the farmers.</a:t>
            </a:r>
            <a:endParaRPr lang="en-US" dirty="0"/>
          </a:p>
          <a:p>
            <a:r>
              <a:rPr lang="en-US" dirty="0" smtClean="0"/>
              <a:t>Promoting data-driven decision making in farming practices.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AC7-C56D-654E-AF87-90A8FCDDA207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758A22F-0A47-8A7F-BD1B-4A2F051F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8" name="Picture 7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8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Literature </a:t>
            </a:r>
            <a:r>
              <a:rPr lang="en-US" b="1" dirty="0" smtClean="0">
                <a:latin typeface="+mn-lt"/>
              </a:rPr>
              <a:t>Review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4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Papers reviewed for understanding the </a:t>
            </a:r>
            <a:r>
              <a:rPr lang="en-US" b="1" dirty="0" smtClean="0">
                <a:solidFill>
                  <a:schemeClr val="accent6"/>
                </a:solidFill>
              </a:rPr>
              <a:t>machine learning approaches </a:t>
            </a:r>
            <a:r>
              <a:rPr lang="en-US" dirty="0" smtClean="0"/>
              <a:t>currently being utilized for precision agriculture: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Emerging </a:t>
            </a:r>
            <a:r>
              <a:rPr lang="en-US" dirty="0"/>
              <a:t>Line of Research Approach in Precision Agriculture: An Insight </a:t>
            </a:r>
            <a:r>
              <a:rPr lang="en-US" dirty="0" smtClean="0"/>
              <a:t>Study </a:t>
            </a:r>
            <a:r>
              <a:rPr lang="en-US" sz="2000" dirty="0" smtClean="0">
                <a:solidFill>
                  <a:schemeClr val="accent5"/>
                </a:solidFill>
              </a:rPr>
              <a:t>[4]</a:t>
            </a:r>
            <a:r>
              <a:rPr lang="en-US" dirty="0" smtClean="0"/>
              <a:t>.</a:t>
            </a:r>
          </a:p>
          <a:p>
            <a:r>
              <a:rPr lang="en-US" dirty="0" smtClean="0"/>
              <a:t>Utilizing Sentinel – 2 Satellite </a:t>
            </a:r>
            <a:r>
              <a:rPr lang="en-US" dirty="0"/>
              <a:t>I</a:t>
            </a:r>
            <a:r>
              <a:rPr lang="en-US" dirty="0" smtClean="0"/>
              <a:t>magery for Precision </a:t>
            </a:r>
            <a:r>
              <a:rPr lang="en-US" dirty="0"/>
              <a:t>A</a:t>
            </a:r>
            <a:r>
              <a:rPr lang="en-US" dirty="0" smtClean="0"/>
              <a:t>griculture over potato fields in Lebanon </a:t>
            </a:r>
            <a:r>
              <a:rPr lang="en-US" sz="2000" dirty="0" smtClean="0">
                <a:solidFill>
                  <a:schemeClr val="accent5"/>
                </a:solidFill>
              </a:rPr>
              <a:t>[5]</a:t>
            </a:r>
            <a:r>
              <a:rPr lang="en-US" dirty="0" smtClean="0"/>
              <a:t>.</a:t>
            </a:r>
          </a:p>
          <a:p>
            <a:r>
              <a:rPr lang="en-US" dirty="0"/>
              <a:t>Land Cover Classification and Feature Extraction from National Agriculture Imagery Program (NAIP) Orthoimagery: A </a:t>
            </a:r>
            <a:r>
              <a:rPr lang="en-US" dirty="0" smtClean="0"/>
              <a:t>Review </a:t>
            </a:r>
            <a:r>
              <a:rPr lang="en-US" sz="2000" dirty="0" smtClean="0">
                <a:solidFill>
                  <a:schemeClr val="accent5"/>
                </a:solidFill>
              </a:rPr>
              <a:t>[6]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A53-0144-254B-A974-9FAC8DA1B0E3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A84164-CAA3-2B7C-17C5-124EF1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10" name="Picture 9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99" y="28436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Datasets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9" y="2088315"/>
            <a:ext cx="8020640" cy="4252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b="1" dirty="0" smtClean="0"/>
              <a:t>Datasets containing Aerial Imagery of Agricultural Fields: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solidFill>
                  <a:schemeClr val="accent6"/>
                </a:solidFill>
              </a:rPr>
              <a:t>Agriculture-Vision: </a:t>
            </a:r>
            <a:r>
              <a:rPr lang="en-US" sz="2200" dirty="0" smtClean="0"/>
              <a:t>Contains </a:t>
            </a:r>
            <a:r>
              <a:rPr lang="en-US" sz="2200" dirty="0"/>
              <a:t>94,986 high-quality aerial images from 3,432 farmlands across the </a:t>
            </a:r>
            <a:r>
              <a:rPr lang="en-US" sz="2200" dirty="0" smtClean="0"/>
              <a:t>US </a:t>
            </a:r>
            <a:r>
              <a:rPr lang="en-US" sz="1800" dirty="0" smtClean="0">
                <a:solidFill>
                  <a:schemeClr val="accent5"/>
                </a:solidFill>
              </a:rPr>
              <a:t>[7]</a:t>
            </a:r>
            <a:r>
              <a:rPr lang="en-US" sz="2200" dirty="0" smtClean="0"/>
              <a:t>.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National Agriculture Imagery Program (NAIP</a:t>
            </a:r>
            <a:r>
              <a:rPr lang="en-US" sz="2200" b="1" dirty="0" smtClean="0">
                <a:solidFill>
                  <a:schemeClr val="accent6"/>
                </a:solidFill>
              </a:rPr>
              <a:t>):</a:t>
            </a:r>
            <a:r>
              <a:rPr lang="en-US" sz="2200" dirty="0" smtClean="0"/>
              <a:t> Contains </a:t>
            </a:r>
            <a:r>
              <a:rPr lang="en-US" sz="2200" dirty="0"/>
              <a:t>high-resolution aerial </a:t>
            </a:r>
            <a:r>
              <a:rPr lang="en-US" sz="2200" dirty="0" smtClean="0"/>
              <a:t>imagery collected </a:t>
            </a:r>
            <a:r>
              <a:rPr lang="en-US" sz="2200" dirty="0"/>
              <a:t>during the growing season of agricultural lands across </a:t>
            </a:r>
            <a:r>
              <a:rPr lang="en-US" sz="2200" dirty="0" smtClean="0"/>
              <a:t>the US </a:t>
            </a:r>
            <a:r>
              <a:rPr lang="en-US" sz="1800" dirty="0" smtClean="0">
                <a:solidFill>
                  <a:schemeClr val="accent5"/>
                </a:solidFill>
              </a:rPr>
              <a:t>[8]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A53-0144-254B-A974-9FAC8DA1B0E3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A84164-CAA3-2B7C-17C5-124EF1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09FF79A2-1F17-195D-2CCC-C35E3D03B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339" y="0"/>
            <a:ext cx="1112363" cy="111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07289" y="1459219"/>
            <a:ext cx="104166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We reviewed different datasets which we could utilize for training our models. </a:t>
            </a:r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0" y="3785981"/>
            <a:ext cx="1914480" cy="186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698" y="2548484"/>
            <a:ext cx="1908322" cy="17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90" y="192505"/>
            <a:ext cx="8102421" cy="602496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b="1" dirty="0" smtClean="0"/>
              <a:t>Datasets </a:t>
            </a:r>
            <a:r>
              <a:rPr lang="en-US" sz="2600" b="1" dirty="0"/>
              <a:t>containing </a:t>
            </a:r>
            <a:r>
              <a:rPr lang="en-US" sz="2600" b="1" dirty="0" smtClean="0"/>
              <a:t>Images of Pest Infested Crops:</a:t>
            </a:r>
            <a:endParaRPr lang="en-US" sz="2600" b="1" dirty="0"/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solidFill>
                  <a:schemeClr val="accent6"/>
                </a:solidFill>
              </a:rPr>
              <a:t>Detecting </a:t>
            </a:r>
            <a:r>
              <a:rPr lang="en-US" sz="2200" b="1" dirty="0">
                <a:solidFill>
                  <a:schemeClr val="accent6"/>
                </a:solidFill>
              </a:rPr>
              <a:t>diseases Computer Vision </a:t>
            </a:r>
            <a:r>
              <a:rPr lang="en-US" sz="2200" b="1" dirty="0" smtClean="0">
                <a:solidFill>
                  <a:schemeClr val="accent6"/>
                </a:solidFill>
              </a:rPr>
              <a:t>Project: </a:t>
            </a:r>
            <a:r>
              <a:rPr lang="en-US" sz="2200" dirty="0"/>
              <a:t>Contains </a:t>
            </a:r>
            <a:r>
              <a:rPr lang="en-US" sz="2200" dirty="0" smtClean="0"/>
              <a:t>images of crops infested by different pest-related diseases </a:t>
            </a:r>
            <a:r>
              <a:rPr lang="en-US" sz="1800" dirty="0" smtClean="0">
                <a:solidFill>
                  <a:schemeClr val="accent5"/>
                </a:solidFill>
              </a:rPr>
              <a:t>[9]</a:t>
            </a:r>
            <a:r>
              <a:rPr lang="en-US" sz="22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600" b="1" dirty="0"/>
              <a:t>Datasets containing </a:t>
            </a:r>
            <a:r>
              <a:rPr lang="en-US" sz="2600" b="1" dirty="0" smtClean="0"/>
              <a:t>Annotated Crop Images:</a:t>
            </a:r>
            <a:endParaRPr lang="en-US" sz="2600" b="1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Agricultural crops image classification: </a:t>
            </a:r>
            <a:r>
              <a:rPr lang="en-US" sz="2200" dirty="0"/>
              <a:t>Contains images of 30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different types of crops including rice, sugarcane, maize, lemon, banana, coconut, jute </a:t>
            </a:r>
            <a:r>
              <a:rPr lang="en-US" sz="2200" dirty="0" smtClean="0"/>
              <a:t>etc. </a:t>
            </a:r>
            <a:r>
              <a:rPr lang="en-US" sz="1800" dirty="0">
                <a:solidFill>
                  <a:schemeClr val="accent5"/>
                </a:solidFill>
              </a:rPr>
              <a:t>[10</a:t>
            </a:r>
            <a:r>
              <a:rPr lang="en-US" sz="1800" dirty="0" smtClean="0">
                <a:solidFill>
                  <a:schemeClr val="accent5"/>
                </a:solidFill>
              </a:rPr>
              <a:t>]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A53-0144-254B-A974-9FAC8DA1B0E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A84164-CAA3-2B7C-17C5-124EF1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9" name="Picture 8" descr="Namal University">
            <a:extLst>
              <a:ext uri="{FF2B5EF4-FFF2-40B4-BE49-F238E27FC236}">
                <a16:creationId xmlns:a16="http://schemas.microsoft.com/office/drawing/2014/main" id="{09FF79A2-1F17-195D-2CCC-C35E3D03B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6" y="-25951"/>
            <a:ext cx="973756" cy="97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366" y="1236563"/>
            <a:ext cx="1894990" cy="176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366" y="3690181"/>
            <a:ext cx="1894990" cy="17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Related </a:t>
            </a:r>
            <a:r>
              <a:rPr lang="en-US" b="1" dirty="0">
                <a:latin typeface="+mn-lt"/>
              </a:rPr>
              <a:t>Existing </a:t>
            </a:r>
            <a:r>
              <a:rPr lang="en-US" b="1" dirty="0" smtClean="0">
                <a:latin typeface="+mn-lt"/>
              </a:rPr>
              <a:t>Products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7475"/>
            <a:ext cx="10515600" cy="405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Few such product exist. Some of them are listed below: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Farmdar</a:t>
            </a:r>
            <a:r>
              <a:rPr lang="en-US" dirty="0" smtClean="0"/>
              <a:t> – a startup using </a:t>
            </a:r>
            <a:r>
              <a:rPr lang="en-US" dirty="0"/>
              <a:t>AI &amp; space technologies at </a:t>
            </a:r>
            <a:r>
              <a:rPr lang="en-US" dirty="0" smtClean="0"/>
              <a:t>scale for </a:t>
            </a:r>
            <a:r>
              <a:rPr lang="en-US" dirty="0"/>
              <a:t>sustainability in </a:t>
            </a:r>
            <a:r>
              <a:rPr lang="en-US" dirty="0" smtClean="0"/>
              <a:t>agriculture catering to large organizations and agribusinesses </a:t>
            </a:r>
            <a:r>
              <a:rPr lang="en-US" sz="2000" dirty="0" smtClean="0">
                <a:solidFill>
                  <a:schemeClr val="accent5"/>
                </a:solidFill>
              </a:rPr>
              <a:t>[11]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ur-PK" b="1" dirty="0" smtClean="0">
                <a:solidFill>
                  <a:schemeClr val="accent6"/>
                </a:solidFill>
              </a:rPr>
              <a:t>کسان مددگار</a:t>
            </a:r>
            <a:r>
              <a:rPr lang="en-US" dirty="0" smtClean="0"/>
              <a:t> – a mobile app for farmers for the purpose of easier knowledge discovery and support </a:t>
            </a:r>
            <a:r>
              <a:rPr lang="en-US" sz="2000" dirty="0" smtClean="0">
                <a:solidFill>
                  <a:schemeClr val="accent5"/>
                </a:solidFill>
              </a:rPr>
              <a:t>[12]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A53-0144-254B-A974-9FAC8DA1B0E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A84164-CAA3-2B7C-17C5-124EF1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8" name="Picture 7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6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Proposed </a:t>
            </a:r>
            <a:r>
              <a:rPr lang="en-US" b="1" dirty="0" smtClean="0">
                <a:latin typeface="+mn-lt"/>
              </a:rPr>
              <a:t>Methodology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We’ve identified the following main components or entities which will interact among themselves to bring the application to completion: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Farm Field Sensors and Autonomous Drone</a:t>
            </a:r>
          </a:p>
          <a:p>
            <a:r>
              <a:rPr lang="en-US" dirty="0"/>
              <a:t>Edge Computing (Raspberry Pi)</a:t>
            </a:r>
          </a:p>
          <a:p>
            <a:r>
              <a:rPr lang="en-US" dirty="0"/>
              <a:t>Cloud Infrastructure</a:t>
            </a:r>
          </a:p>
          <a:p>
            <a:r>
              <a:rPr lang="en-US" dirty="0"/>
              <a:t>User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D2E0-F1CC-9549-ACFC-356B7E30C3AC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955B43-531E-A6AC-D1FB-5577803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Namal University, Mianwali</a:t>
            </a:r>
          </a:p>
        </p:txBody>
      </p:sp>
      <p:pic>
        <p:nvPicPr>
          <p:cNvPr id="8" name="Picture 7" descr="Namal University">
            <a:extLst>
              <a:ext uri="{FF2B5EF4-FFF2-40B4-BE49-F238E27FC236}">
                <a16:creationId xmlns:a16="http://schemas.microsoft.com/office/drawing/2014/main" id="{3BCF7868-A063-A360-03E4-A797E9D83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03" y="11755"/>
            <a:ext cx="1182500" cy="118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1269</Words>
  <Application>Microsoft Office PowerPoint</Application>
  <PresentationFormat>Widescreen</PresentationFormat>
  <Paragraphs>202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Office Theme</vt:lpstr>
      <vt:lpstr>AI-powered Precision Agriculture using Autonomous Drones and IoT Sensors</vt:lpstr>
      <vt:lpstr>Introduction</vt:lpstr>
      <vt:lpstr>Problem Statement</vt:lpstr>
      <vt:lpstr>Objectives</vt:lpstr>
      <vt:lpstr>Literature Review</vt:lpstr>
      <vt:lpstr>Datasets</vt:lpstr>
      <vt:lpstr>PowerPoint Presentation</vt:lpstr>
      <vt:lpstr>Related Existing Products</vt:lpstr>
      <vt:lpstr>Proposed Methodology</vt:lpstr>
      <vt:lpstr>Level-0 DFD</vt:lpstr>
      <vt:lpstr>Level-1 DFD</vt:lpstr>
      <vt:lpstr>System Architecture Diagram</vt:lpstr>
      <vt:lpstr>Hardware/Software Tools</vt:lpstr>
      <vt:lpstr>Object Detection Models</vt:lpstr>
      <vt:lpstr>Product and Service Offering</vt:lpstr>
      <vt:lpstr>Proposed Work Plan</vt:lpstr>
      <vt:lpstr>Gantt Chart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Muhammad Shahzad Arif</dc:creator>
  <cp:lastModifiedBy>FUTURE LAPTOP</cp:lastModifiedBy>
  <cp:revision>121</cp:revision>
  <dcterms:created xsi:type="dcterms:W3CDTF">2016-07-14T13:09:07Z</dcterms:created>
  <dcterms:modified xsi:type="dcterms:W3CDTF">2024-10-16T07:54:15Z</dcterms:modified>
</cp:coreProperties>
</file>