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2" d="100"/>
          <a:sy n="62" d="100"/>
        </p:scale>
        <p:origin x="792" y="56"/>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20/07/2022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20/07/2022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19"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6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87"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11"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43"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9"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8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31"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67"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191"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15"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39"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7/20/2022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095"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35"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aubins.raj@capgemini.com" TargetMode="External"/><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hyperlink" Target="https://capgemini-my.sharepoint.com/:v:/p/ayusha_shaik/EZIje3zooEJLm1dzurJ2PbsBuIwA1OWyezh_b_JfK0bPfw?e=R1xkgy" TargetMode="Externa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54237" y="3029717"/>
            <a:ext cx="4112235" cy="3621087"/>
          </a:xfrm>
        </p:spPr>
        <p:txBody>
          <a:bodyPr/>
          <a:lstStyle/>
          <a:p>
            <a:pPr eaLnBrk="1" hangingPunct="1">
              <a:lnSpc>
                <a:spcPct val="114000"/>
              </a:lnSpc>
            </a:pPr>
            <a:r>
              <a:rPr lang="en-US" altLang="en-US" b="1" dirty="0"/>
              <a:t> On-Demand Car Wash Application</a:t>
            </a:r>
          </a:p>
          <a:p>
            <a:pPr eaLnBrk="1" hangingPunct="1">
              <a:lnSpc>
                <a:spcPct val="114000"/>
              </a:lnSpc>
            </a:pPr>
            <a:r>
              <a:rPr lang="en-IN" altLang="en-US" sz="1400" dirty="0"/>
              <a:t>Completed end-to-end case study of On Demand Car Wash Application along with Swagger, and payment testing using Braintree in MERN Stack.</a:t>
            </a:r>
            <a:r>
              <a:rPr lang="en-US" altLang="en-US" sz="1400" dirty="0"/>
              <a:t> Material-UI and React Bootstrap are used for the user interface.</a:t>
            </a:r>
            <a:endParaRPr lang="en-IN" altLang="en-US" sz="1400" dirty="0"/>
          </a:p>
          <a:p>
            <a:pPr eaLnBrk="1" hangingPunct="1">
              <a:lnSpc>
                <a:spcPct val="114000"/>
              </a:lnSpc>
            </a:pPr>
            <a:endParaRPr lang="en-IN" altLang="en-US" sz="14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469"/>
            <a:ext cx="2374900" cy="322263"/>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48686"/>
            <a:ext cx="2373313" cy="288051"/>
          </a:xfrm>
        </p:spPr>
        <p:txBody>
          <a:bodyPr/>
          <a:lstStyle/>
          <a:p>
            <a:pPr eaLnBrk="1" hangingPunct="1"/>
            <a:r>
              <a:rPr lang="nl-NL" altLang="nl-NL" dirty="0">
                <a:hlinkClick r:id="rId3"/>
              </a:rPr>
              <a:t>Ayusha.shaik@capgemini.com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866899"/>
            <a:ext cx="2382837" cy="288051"/>
          </a:xfrm>
        </p:spPr>
        <p:txBody>
          <a:bodyPr/>
          <a:lstStyle/>
          <a:p>
            <a:pPr eaLnBrk="1" hangingPunct="1"/>
            <a:r>
              <a:rPr lang="nl-NL" altLang="nl-NL" dirty="0"/>
              <a:t>+91 6302104082</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92605" y="2899489"/>
            <a:ext cx="4265612" cy="3621087"/>
          </a:xfrm>
        </p:spPr>
        <p:txBody>
          <a:bodyPr/>
          <a:lstStyle/>
          <a:p>
            <a:endParaRPr lang="en-US" sz="1050" dirty="0"/>
          </a:p>
          <a:p>
            <a:r>
              <a:rPr lang="en-US" sz="1050" dirty="0"/>
              <a:t>Hands-on experience in creating microservices with </a:t>
            </a:r>
            <a:r>
              <a:rPr lang="en-US" sz="1050" b="1" dirty="0" err="1"/>
              <a:t>Springboot</a:t>
            </a:r>
            <a:r>
              <a:rPr lang="en-US" sz="1050" dirty="0"/>
              <a:t>, </a:t>
            </a:r>
            <a:r>
              <a:rPr lang="en-US" sz="1050" b="1" dirty="0" err="1"/>
              <a:t>SpringSecurity</a:t>
            </a:r>
            <a:r>
              <a:rPr lang="en-US" sz="1050" b="1" dirty="0"/>
              <a:t>, Spring Cloud API Gateway, </a:t>
            </a:r>
            <a:r>
              <a:rPr lang="en-US" sz="1050" b="1" dirty="0" err="1"/>
              <a:t>Eurekaserver</a:t>
            </a:r>
            <a:r>
              <a:rPr lang="en-US" sz="1050" b="1" dirty="0"/>
              <a:t>,</a:t>
            </a:r>
            <a:r>
              <a:rPr lang="en-US" sz="1050" dirty="0"/>
              <a:t> resilience4j, load balancing,</a:t>
            </a:r>
          </a:p>
          <a:p>
            <a:r>
              <a:rPr lang="en-US" sz="1050" dirty="0"/>
              <a:t>.Hands on experience in implementing </a:t>
            </a:r>
            <a:r>
              <a:rPr lang="en-US" sz="1050" b="1" dirty="0"/>
              <a:t>Microservices architecture &amp; spring boot</a:t>
            </a:r>
          </a:p>
          <a:p>
            <a:r>
              <a:rPr lang="en-US" sz="1050" b="1" dirty="0"/>
              <a:t>.</a:t>
            </a:r>
            <a:r>
              <a:rPr lang="en-US" sz="1050" dirty="0"/>
              <a:t> Hands-on experience in creating </a:t>
            </a:r>
            <a:r>
              <a:rPr lang="en-US" sz="1050" b="1" dirty="0"/>
              <a:t>single web page Applications </a:t>
            </a:r>
            <a:r>
              <a:rPr lang="en-US" sz="1050" dirty="0"/>
              <a:t>in </a:t>
            </a:r>
            <a:r>
              <a:rPr lang="en-US" sz="1050" b="1" dirty="0"/>
              <a:t>React </a:t>
            </a:r>
            <a:r>
              <a:rPr lang="en-US" sz="1050" dirty="0"/>
              <a:t>with Authentication with route guards, React forms, React routing, validations, and optimize codes.</a:t>
            </a:r>
          </a:p>
          <a:p>
            <a:r>
              <a:rPr lang="en-US" sz="1050" dirty="0"/>
              <a:t>Hands-on experience in developing web pages using </a:t>
            </a:r>
            <a:r>
              <a:rPr lang="en-US" sz="1050" b="1" dirty="0"/>
              <a:t>HTML5, CSS3, Object Oriented </a:t>
            </a:r>
            <a:r>
              <a:rPr lang="en-US" sz="1050" b="1" dirty="0" err="1"/>
              <a:t>Javascript</a:t>
            </a:r>
            <a:r>
              <a:rPr lang="en-US" sz="1050" b="1" dirty="0"/>
              <a:t>, ES6, JSON, and XML</a:t>
            </a:r>
            <a:r>
              <a:rPr lang="en-US" sz="1050" dirty="0"/>
              <a:t>. Good understanding of Document Object Model (DOM) and DOM Functions.</a:t>
            </a:r>
          </a:p>
          <a:p>
            <a:pPr marL="171450" indent="-171450">
              <a:buFont typeface="Arial" panose="020B0604020202020204" pitchFamily="34" charset="0"/>
              <a:buChar char="•"/>
            </a:pPr>
            <a:r>
              <a:rPr lang="en-US" altLang="nl-NL" sz="1050" dirty="0"/>
              <a:t>Implemented </a:t>
            </a:r>
            <a:r>
              <a:rPr lang="en-US" altLang="nl-NL" sz="1050" b="1" dirty="0"/>
              <a:t>Nodejs</a:t>
            </a:r>
            <a:r>
              <a:rPr lang="en-US" altLang="nl-NL" sz="1050" dirty="0"/>
              <a:t> in the case study and upskilled knowledge continuously.</a:t>
            </a:r>
          </a:p>
          <a:p>
            <a:pPr marL="171450" indent="-171450">
              <a:buFont typeface="Arial" panose="020B0604020202020204" pitchFamily="34" charset="0"/>
              <a:buChar char="•"/>
            </a:pPr>
            <a:r>
              <a:rPr lang="en-US" altLang="nl-NL" sz="1050" dirty="0"/>
              <a:t>Experienced in practicing </a:t>
            </a:r>
            <a:r>
              <a:rPr lang="en-US" altLang="nl-NL" sz="1050" b="1" dirty="0"/>
              <a:t>TDD-based development </a:t>
            </a:r>
            <a:r>
              <a:rPr lang="en-US" altLang="nl-NL" sz="1050" dirty="0"/>
              <a:t>using tools like </a:t>
            </a:r>
            <a:r>
              <a:rPr lang="en-US" altLang="nl-NL" sz="1050" b="1" dirty="0"/>
              <a:t>Mockito, and Junit </a:t>
            </a:r>
            <a:r>
              <a:rPr lang="en-US" altLang="nl-NL" sz="1050" dirty="0"/>
              <a:t>and ensuring quality</a:t>
            </a:r>
            <a:endParaRPr lang="en-US" altLang="nl-NL" sz="90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Ayusha.Shaik</a:t>
            </a:r>
            <a:endParaRPr lang="en-IN" altLang="en-US" dirty="0"/>
          </a:p>
        </p:txBody>
      </p:sp>
      <p:pic>
        <p:nvPicPr>
          <p:cNvPr id="7179" name="Picture 7">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93236" y="636349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40911" y="6485731"/>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5"/>
            <a:extLst>
              <a:ext uri="{FF2B5EF4-FFF2-40B4-BE49-F238E27FC236}">
                <a16:creationId xmlns:a16="http://schemas.microsoft.com/office/drawing/2014/main" id="{568E79A1-196A-4599-9F1F-AD39B99F12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04823" y="6363493"/>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2725643420"/>
              </p:ext>
            </p:extLst>
          </p:nvPr>
        </p:nvGraphicFramePr>
        <p:xfrm>
          <a:off x="9164830" y="1147050"/>
          <a:ext cx="3179570" cy="5101350"/>
        </p:xfrm>
        <a:graphic>
          <a:graphicData uri="http://schemas.openxmlformats.org/drawingml/2006/table">
            <a:tbl>
              <a:tblPr firstRow="1" bandRow="1">
                <a:tableStyleId>{0E3FDE45-AF77-4B5C-9715-49D594BDF05E}</a:tableStyleId>
              </a:tblPr>
              <a:tblGrid>
                <a:gridCol w="579463">
                  <a:extLst>
                    <a:ext uri="{9D8B030D-6E8A-4147-A177-3AD203B41FA5}">
                      <a16:colId xmlns:a16="http://schemas.microsoft.com/office/drawing/2014/main" val="3331298770"/>
                    </a:ext>
                  </a:extLst>
                </a:gridCol>
                <a:gridCol w="2600107">
                  <a:extLst>
                    <a:ext uri="{9D8B030D-6E8A-4147-A177-3AD203B41FA5}">
                      <a16:colId xmlns:a16="http://schemas.microsoft.com/office/drawing/2014/main" val="879084521"/>
                    </a:ext>
                  </a:extLst>
                </a:gridCol>
              </a:tblGrid>
              <a:tr h="465921">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Generics, Collections, Arrays, Loops, Lambda Exp, Stream API</a:t>
                      </a:r>
                    </a:p>
                    <a:p>
                      <a:r>
                        <a:rPr kumimoji="0" lang="en-US" sz="800" b="0" u="none" strike="noStrike" kern="1200" cap="none" spc="0" normalizeH="0" baseline="0" dirty="0">
                          <a:ln>
                            <a:noFill/>
                          </a:ln>
                          <a:effectLst/>
                          <a:uLnTx/>
                          <a:uFillTx/>
                        </a:rPr>
                        <a:t>Junit, Mockito, Servlets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416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IOC &amp; Dependency Injection, Autowire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90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REST controllers, Implementation of GET, POST, PUT &amp; DELETE, Bean Validation &amp; Exception Handling, Testing Services, Controller &amp; Repository layer</a:t>
                      </a:r>
                      <a:endParaRPr lang="en-US" sz="800" dirty="0">
                        <a:solidFill>
                          <a:schemeClr val="tx1"/>
                        </a:solidFill>
                      </a:endParaRPr>
                    </a:p>
                  </a:txBody>
                  <a:tcPr/>
                </a:tc>
                <a:extLst>
                  <a:ext uri="{0D108BD9-81ED-4DB2-BD59-A6C34878D82A}">
                    <a16:rowId xmlns:a16="http://schemas.microsoft.com/office/drawing/2014/main" val="3229840877"/>
                  </a:ext>
                </a:extLst>
              </a:tr>
              <a:tr h="465921">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Implement DAO layer using spring Data repositories, Transaction Management</a:t>
                      </a:r>
                      <a:endParaRPr lang="en-US" sz="800" dirty="0">
                        <a:solidFill>
                          <a:schemeClr val="tx1"/>
                        </a:solidFill>
                      </a:endParaRPr>
                    </a:p>
                  </a:txBody>
                  <a:tcPr/>
                </a:tc>
                <a:extLst>
                  <a:ext uri="{0D108BD9-81ED-4DB2-BD59-A6C34878D82A}">
                    <a16:rowId xmlns:a16="http://schemas.microsoft.com/office/drawing/2014/main" val="668073409"/>
                  </a:ext>
                </a:extLst>
              </a:tr>
              <a:tr h="590167">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800" u="none" strike="noStrike" kern="1200" cap="none" spc="0" normalizeH="0" baseline="0" dirty="0">
                          <a:ln>
                            <a:noFill/>
                          </a:ln>
                          <a:effectLst/>
                          <a:uLnTx/>
                          <a:uFillTx/>
                        </a:rPr>
                        <a:t>Spring Boot Starters, annotations, Messaging Service, Sync/Async comms, Swagger API specifications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4167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Eureka, </a:t>
                      </a:r>
                      <a:r>
                        <a:rPr kumimoji="0" lang="en-US" sz="800" u="none" strike="noStrike" kern="1200" cap="none" spc="0" normalizeH="0" baseline="0" dirty="0" err="1">
                          <a:ln>
                            <a:noFill/>
                          </a:ln>
                          <a:solidFill>
                            <a:schemeClr val="tx1"/>
                          </a:solidFill>
                          <a:effectLst/>
                          <a:uLnTx/>
                          <a:uFillTx/>
                          <a:latin typeface="+mn-lt"/>
                          <a:ea typeface="+mn-ea"/>
                          <a:cs typeface="+mn-cs"/>
                        </a:rPr>
                        <a:t>Hystrix</a:t>
                      </a:r>
                      <a:r>
                        <a:rPr kumimoji="0" lang="en-US" sz="800" u="none" strike="noStrike" kern="1200" cap="none" spc="0" normalizeH="0" baseline="0" dirty="0">
                          <a:ln>
                            <a:noFill/>
                          </a:ln>
                          <a:solidFill>
                            <a:schemeClr val="tx1"/>
                          </a:solidFill>
                          <a:effectLst/>
                          <a:uLnTx/>
                          <a:uFillTx/>
                          <a:latin typeface="+mn-lt"/>
                          <a:ea typeface="+mn-ea"/>
                          <a:cs typeface="+mn-cs"/>
                        </a:rPr>
                        <a:t>, </a:t>
                      </a:r>
                      <a:r>
                        <a:rPr kumimoji="0" lang="en-US" sz="800" u="none" strike="noStrike" kern="1200" cap="none" spc="0" normalizeH="0" baseline="0" dirty="0" err="1">
                          <a:ln>
                            <a:noFill/>
                          </a:ln>
                          <a:solidFill>
                            <a:schemeClr val="tx1"/>
                          </a:solidFill>
                          <a:effectLst/>
                          <a:uLnTx/>
                          <a:uFillTx/>
                          <a:latin typeface="+mn-lt"/>
                          <a:ea typeface="+mn-ea"/>
                          <a:cs typeface="+mn-cs"/>
                        </a:rPr>
                        <a:t>Zuul</a:t>
                      </a:r>
                      <a:r>
                        <a:rPr kumimoji="0" lang="en-US" sz="800" u="none" strike="noStrike" kern="1200" cap="none" spc="0" normalizeH="0" baseline="0" dirty="0">
                          <a:ln>
                            <a:noFill/>
                          </a:ln>
                          <a:solidFill>
                            <a:schemeClr val="tx1"/>
                          </a:solidFill>
                          <a:effectLst/>
                          <a:uLnTx/>
                          <a:uFillTx/>
                          <a:latin typeface="+mn-lt"/>
                          <a:ea typeface="+mn-ea"/>
                          <a:cs typeface="+mn-cs"/>
                        </a:rPr>
                        <a:t> &amp; Config Server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378439">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Hooks, Event handling, Redux, Reducers, Testing using Jasmin &amp; Karma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781158786"/>
                  </a:ext>
                </a:extLst>
              </a:tr>
              <a:tr h="30078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4167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Advanced</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34167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30078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a:t>
                      </a:r>
                      <a:r>
                        <a:rPr kumimoji="0" lang="en-US" sz="8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IDE,PMD,Checkstyle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645317192"/>
                  </a:ext>
                </a:extLst>
              </a:tr>
              <a:tr h="300785">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653916308"/>
                  </a:ext>
                </a:extLst>
              </a:tr>
              <a:tr h="341676">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 </a:t>
            </a:r>
          </a:p>
          <a:p>
            <a:pPr lvl="0">
              <a:lnSpc>
                <a:spcPct val="114000"/>
              </a:lnSpc>
              <a:defRPr/>
            </a:pPr>
            <a:r>
              <a:rPr lang="en-US" altLang="nl-NL" sz="1000" dirty="0">
                <a:solidFill>
                  <a:prstClr val="black"/>
                </a:solidFill>
                <a:latin typeface="Verdana" panose="020B0604030504040204" pitchFamily="34" charset="0"/>
              </a:rPr>
              <a:t>Computer Science : 2015 - 2019</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9" name="Picture Placeholder 8" descr="A picture containing text, person, young, posing&#10;&#10;Description automatically generated">
            <a:extLst>
              <a:ext uri="{FF2B5EF4-FFF2-40B4-BE49-F238E27FC236}">
                <a16:creationId xmlns:a16="http://schemas.microsoft.com/office/drawing/2014/main" id="{0AFA545B-EA18-426A-BE50-B20936A16034}"/>
              </a:ext>
            </a:extLst>
          </p:cNvPr>
          <p:cNvPicPr>
            <a:picLocks noGrp="1" noChangeAspect="1"/>
          </p:cNvPicPr>
          <p:nvPr>
            <p:ph type="pic" sz="quarter" idx="46"/>
          </p:nvPr>
        </p:nvPicPr>
        <p:blipFill>
          <a:blip r:embed="rId7">
            <a:extLst>
              <a:ext uri="{28A0092B-C50C-407E-A947-70E740481C1C}">
                <a14:useLocalDpi xmlns:a14="http://schemas.microsoft.com/office/drawing/2010/main" val="0"/>
              </a:ext>
            </a:extLst>
          </a:blip>
          <a:srcRect t="16427" b="16427"/>
          <a:stretch>
            <a:fillRect/>
          </a:stretch>
        </p:blipFill>
        <p:spPr>
          <a:xfrm>
            <a:off x="292605" y="295935"/>
            <a:ext cx="1734208" cy="1735628"/>
          </a:xfrm>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30857F-5B57-4BA6-87F2-356B3F6438E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2474</TotalTime>
  <Words>371</Words>
  <Application>Microsoft Office PowerPoint</Application>
  <PresentationFormat>Widescreen</PresentationFormat>
  <Paragraphs>58</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Shaik, Ayusha</cp:lastModifiedBy>
  <cp:revision>109</cp:revision>
  <dcterms:created xsi:type="dcterms:W3CDTF">2020-09-22T06:24:34Z</dcterms:created>
  <dcterms:modified xsi:type="dcterms:W3CDTF">2022-07-20T13:09:41Z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