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3"/>
  </p:notesMasterIdLst>
  <p:sldIdLst>
    <p:sldId id="295" r:id="rId2"/>
    <p:sldId id="296" r:id="rId3"/>
    <p:sldId id="297" r:id="rId4"/>
    <p:sldId id="298" r:id="rId5"/>
    <p:sldId id="299" r:id="rId6"/>
    <p:sldId id="300" r:id="rId7"/>
    <p:sldId id="301" r:id="rId8"/>
    <p:sldId id="302" r:id="rId9"/>
    <p:sldId id="303" r:id="rId10"/>
    <p:sldId id="305" r:id="rId11"/>
    <p:sldId id="306" r:id="rId12"/>
    <p:sldId id="307" r:id="rId13"/>
    <p:sldId id="320" r:id="rId14"/>
    <p:sldId id="321" r:id="rId15"/>
    <p:sldId id="322" r:id="rId16"/>
    <p:sldId id="323" r:id="rId17"/>
    <p:sldId id="324" r:id="rId18"/>
    <p:sldId id="325" r:id="rId19"/>
    <p:sldId id="326" r:id="rId20"/>
    <p:sldId id="309" r:id="rId21"/>
    <p:sldId id="310" r:id="rId22"/>
    <p:sldId id="308" r:id="rId23"/>
    <p:sldId id="311" r:id="rId24"/>
    <p:sldId id="319" r:id="rId25"/>
    <p:sldId id="327" r:id="rId26"/>
    <p:sldId id="312" r:id="rId27"/>
    <p:sldId id="313" r:id="rId28"/>
    <p:sldId id="314" r:id="rId29"/>
    <p:sldId id="316" r:id="rId30"/>
    <p:sldId id="315" r:id="rId31"/>
    <p:sldId id="318"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1">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1.xml"/><Relationship Id="rId4" Type="http://schemas.openxmlformats.org/officeDocument/2006/relationships/image" Target="../media/image24.jpg"/></Relationships>
</file>

<file path=ppt/slides/_rels/slide2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1.xml"/><Relationship Id="rId5" Type="http://schemas.openxmlformats.org/officeDocument/2006/relationships/image" Target="../media/image28.jpg"/><Relationship Id="rId4" Type="http://schemas.openxmlformats.org/officeDocument/2006/relationships/image" Target="../media/image2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hyperlink" Target="https://www.researchgate.net/publication/342842655_The_Impact_of_Chatbots_on_Customer_Service_Performance" TargetMode="External"/><Relationship Id="rId3" Type="http://schemas.openxmlformats.org/officeDocument/2006/relationships/hyperlink" Target="https://www.researchgate.net/publication/367369151_Chatbots_Development_Using_Natural_Language_Processing_A_Review" TargetMode="External"/><Relationship Id="rId7" Type="http://schemas.openxmlformats.org/officeDocument/2006/relationships/hyperlink" Target="https://www.technologyreview.com/2023/04/03/1070893/three-ways-ai-chatbots-are-a-security-disaster" TargetMode="External"/><Relationship Id="rId2" Type="http://schemas.openxmlformats.org/officeDocument/2006/relationships/hyperlink" Target="https://www.researchgate.net/publication/351228837_Design_and_Development_of_CHATBOT_A_Review" TargetMode="External"/><Relationship Id="rId1" Type="http://schemas.openxmlformats.org/officeDocument/2006/relationships/slideLayout" Target="../slideLayouts/slideLayout1.xml"/><Relationship Id="rId6" Type="http://schemas.openxmlformats.org/officeDocument/2006/relationships/hyperlink" Target="https://www.mdpi.com/1424-8220/21/24/8448" TargetMode="External"/><Relationship Id="rId11" Type="http://schemas.openxmlformats.org/officeDocument/2006/relationships/hyperlink" Target="https://www.mdpi.com/2071-1050/15/5/4012" TargetMode="External"/><Relationship Id="rId5" Type="http://schemas.openxmlformats.org/officeDocument/2006/relationships/hyperlink" Target="https://www.researchgate.net/publication/365049624_Live_support_by_chatbots_with_artificial_intelligence_A_future_research_agenda" TargetMode="External"/><Relationship Id="rId10" Type="http://schemas.openxmlformats.org/officeDocument/2006/relationships/hyperlink" Target="https://www.researchgate.net/publication/365419934_Artificial_intelligence_for_the_improvement_of_records_management_activities_at_the_Council_for_Scientific_and_Industrial_Research" TargetMode="External"/><Relationship Id="rId4" Type="http://schemas.openxmlformats.org/officeDocument/2006/relationships/hyperlink" Target="https://www.researchgate.net/publication/365049624_Live_support_by_chatbots_wit_h_artificial_intelligence_A_future_research_agenda" TargetMode="External"/><Relationship Id="rId9" Type="http://schemas.openxmlformats.org/officeDocument/2006/relationships/hyperlink" Target="https://www.sciencedirect.com/science/article/pii/S1877050921013417"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researchgate.net/publication/367369151_Chatbots_Development_Using_Natural_Language_Processing_A_Review" TargetMode="External"/><Relationship Id="rId2" Type="http://schemas.openxmlformats.org/officeDocument/2006/relationships/hyperlink" Target="https://www.researchgate.net/publication/351228837_Design_and_Development_of_CHATBOT_A_Review"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researchgate.net/publication/365049624_Live_support_by_chatbots_with_artificial_intelligence_A_future_research_agenda" TargetMode="External"/><Relationship Id="rId2" Type="http://schemas.openxmlformats.org/officeDocument/2006/relationships/hyperlink" Target="https://www.researchgate.net/publication/365049624_Live_support_by_chatbots_wit_h_artificial_intelligence_A_future_research_agenda"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www.technologyreview.com/2023/04/03/1070893/three-ways-ai-" TargetMode="External"/><Relationship Id="rId2" Type="http://schemas.openxmlformats.org/officeDocument/2006/relationships/hyperlink" Target="https://www.mdpi.com/1424-8220/21/24/8448"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sciencedirect.com/science/article/pii/S1877050921013417" TargetMode="External"/><Relationship Id="rId2" Type="http://schemas.openxmlformats.org/officeDocument/2006/relationships/hyperlink" Target="https://www.researchgate.net/publication/342842655_The_Impact_of_Chatbots_on_Customer_Service_Performance"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mdpi.com/2071-1050/15/5/4012" TargetMode="External"/><Relationship Id="rId2" Type="http://schemas.openxmlformats.org/officeDocument/2006/relationships/hyperlink" Target="https://www.researchgate.net/publication/365419934_Artificial_intelligence_for_the_improvement_of_records_management_activities_at_the_Council_for_Scientific_and_Industrial_Research"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552AA-94D5-E53C-3E5E-0B2466865469}"/>
              </a:ext>
            </a:extLst>
          </p:cNvPr>
          <p:cNvSpPr>
            <a:spLocks noGrp="1"/>
          </p:cNvSpPr>
          <p:nvPr>
            <p:ph type="title"/>
          </p:nvPr>
        </p:nvSpPr>
        <p:spPr>
          <a:xfrm>
            <a:off x="762000" y="518249"/>
            <a:ext cx="10668000" cy="487500"/>
          </a:xfrm>
        </p:spPr>
        <p:txBody>
          <a:bodyPr/>
          <a:lstStyle/>
          <a:p>
            <a:pPr marL="0" marR="0" lvl="0" indent="0" algn="ctr" rtl="0">
              <a:spcBef>
                <a:spcPts val="0"/>
              </a:spcBef>
              <a:spcAft>
                <a:spcPts val="0"/>
              </a:spcAft>
            </a:pPr>
            <a:r>
              <a:rPr lang="it-IT"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PIP2001 Capstone Project</a:t>
            </a:r>
            <a:r>
              <a:rPr lang="it-IT" sz="1700" b="1" dirty="0">
                <a:solidFill>
                  <a:schemeClr val="tx1"/>
                </a:solidFill>
                <a:latin typeface="Cambria" panose="02040503050406030204" pitchFamily="18" charset="0"/>
                <a:ea typeface="Cambria" panose="02040503050406030204" pitchFamily="18" charset="0"/>
                <a:cs typeface="Verdana"/>
                <a:sym typeface="Verdana"/>
              </a:rPr>
              <a:t/>
            </a:r>
            <a:br>
              <a:rPr lang="it-IT" sz="1700" b="1" dirty="0">
                <a:solidFill>
                  <a:schemeClr val="tx1"/>
                </a:solidFill>
                <a:latin typeface="Cambria" panose="02040503050406030204" pitchFamily="18" charset="0"/>
                <a:ea typeface="Cambria" panose="02040503050406030204" pitchFamily="18" charset="0"/>
                <a:cs typeface="Verdana"/>
                <a:sym typeface="Verdana"/>
              </a:rPr>
            </a:br>
            <a:r>
              <a:rPr lang="it-IT" sz="1700" b="1" dirty="0">
                <a:solidFill>
                  <a:schemeClr val="tx1"/>
                </a:solidFill>
                <a:latin typeface="Cambria" panose="02040503050406030204" pitchFamily="18" charset="0"/>
                <a:ea typeface="Cambria" panose="02040503050406030204" pitchFamily="18" charset="0"/>
                <a:sym typeface="Verdana"/>
              </a:rPr>
              <a:t>Viva- voce</a:t>
            </a:r>
            <a:r>
              <a:rPr lang="it-IT" sz="2800" b="1" i="0" u="none" strike="noStrike" cap="none" dirty="0">
                <a:solidFill>
                  <a:srgbClr val="17365D"/>
                </a:solidFill>
                <a:latin typeface="Cambria" panose="02040503050406030204" pitchFamily="18" charset="0"/>
                <a:ea typeface="Cambria" panose="02040503050406030204" pitchFamily="18" charset="0"/>
                <a:cs typeface="Verdana"/>
                <a:sym typeface="Verdana"/>
              </a:rPr>
              <a:t/>
            </a:r>
            <a:br>
              <a:rPr lang="it-IT" sz="2800" b="1" i="0" u="none" strike="noStrike" cap="none" dirty="0">
                <a:solidFill>
                  <a:srgbClr val="17365D"/>
                </a:solidFill>
                <a:latin typeface="Cambria" panose="02040503050406030204" pitchFamily="18" charset="0"/>
                <a:ea typeface="Cambria" panose="02040503050406030204" pitchFamily="18" charset="0"/>
                <a:cs typeface="Verdana"/>
                <a:sym typeface="Verdana"/>
              </a:rPr>
            </a:br>
            <a:endParaRPr lang="en-IN" dirty="0"/>
          </a:p>
        </p:txBody>
      </p:sp>
      <p:sp>
        <p:nvSpPr>
          <p:cNvPr id="3" name="Text Placeholder 2">
            <a:extLst>
              <a:ext uri="{FF2B5EF4-FFF2-40B4-BE49-F238E27FC236}">
                <a16:creationId xmlns:a16="http://schemas.microsoft.com/office/drawing/2014/main" id="{3E0500FD-6371-A628-7D4C-00071B80DE76}"/>
              </a:ext>
            </a:extLst>
          </p:cNvPr>
          <p:cNvSpPr>
            <a:spLocks noGrp="1"/>
          </p:cNvSpPr>
          <p:nvPr>
            <p:ph type="body" idx="1"/>
          </p:nvPr>
        </p:nvSpPr>
        <p:spPr/>
        <p:txBody>
          <a:bodyPr/>
          <a:lstStyle/>
          <a:p>
            <a:pPr marL="76200" indent="0" algn="ctr">
              <a:buNone/>
            </a:pPr>
            <a:r>
              <a:rPr lang="en-US" b="1" dirty="0">
                <a:latin typeface="Cambria" panose="02040503050406030204" pitchFamily="18" charset="0"/>
                <a:ea typeface="Cambria" panose="02040503050406030204" pitchFamily="18" charset="0"/>
              </a:rPr>
              <a:t>INTELLISEARCH</a:t>
            </a:r>
            <a:br>
              <a:rPr lang="en-US" b="1" dirty="0">
                <a:latin typeface="Cambria" panose="02040503050406030204" pitchFamily="18" charset="0"/>
                <a:ea typeface="Cambria" panose="02040503050406030204" pitchFamily="18" charset="0"/>
              </a:rPr>
            </a:br>
            <a:r>
              <a:rPr lang="en-US" b="1" dirty="0">
                <a:latin typeface="Cambria" panose="02040503050406030204" pitchFamily="18" charset="0"/>
                <a:ea typeface="Cambria" panose="02040503050406030204" pitchFamily="18" charset="0"/>
              </a:rPr>
              <a:t>INTELLIGENT  EMPLOYEE  DATA  ACCESS  SYSTEM</a:t>
            </a:r>
          </a:p>
          <a:p>
            <a:pPr marL="76200" indent="0" algn="ctr">
              <a:buNone/>
            </a:pPr>
            <a:r>
              <a:rPr lang="en-GB" b="1" dirty="0">
                <a:latin typeface="Cambria" panose="02040503050406030204" pitchFamily="18" charset="0"/>
                <a:ea typeface="Cambria" panose="02040503050406030204" pitchFamily="18" charset="0"/>
              </a:rPr>
              <a:t>Batch Number: CSE-76</a:t>
            </a:r>
          </a:p>
          <a:p>
            <a:pPr marL="76200" indent="0" algn="ctr">
              <a:buNone/>
            </a:pPr>
            <a:endParaRPr lang="en-IN" b="1" dirty="0"/>
          </a:p>
        </p:txBody>
      </p:sp>
      <p:pic>
        <p:nvPicPr>
          <p:cNvPr id="4" name="Picture 3">
            <a:extLst>
              <a:ext uri="{FF2B5EF4-FFF2-40B4-BE49-F238E27FC236}">
                <a16:creationId xmlns:a16="http://schemas.microsoft.com/office/drawing/2014/main" id="{0CF29730-9003-0BB2-3EE3-0E21B8593FE1}"/>
              </a:ext>
            </a:extLst>
          </p:cNvPr>
          <p:cNvPicPr>
            <a:picLocks noChangeAspect="1"/>
          </p:cNvPicPr>
          <p:nvPr/>
        </p:nvPicPr>
        <p:blipFill>
          <a:blip r:embed="rId2"/>
          <a:stretch>
            <a:fillRect/>
          </a:stretch>
        </p:blipFill>
        <p:spPr>
          <a:xfrm>
            <a:off x="933946" y="2626604"/>
            <a:ext cx="4577592" cy="2172416"/>
          </a:xfrm>
          <a:prstGeom prst="rect">
            <a:avLst/>
          </a:prstGeom>
        </p:spPr>
      </p:pic>
      <p:sp>
        <p:nvSpPr>
          <p:cNvPr id="6" name="TextBox 5">
            <a:extLst>
              <a:ext uri="{FF2B5EF4-FFF2-40B4-BE49-F238E27FC236}">
                <a16:creationId xmlns:a16="http://schemas.microsoft.com/office/drawing/2014/main" id="{9D5AF66F-30EC-B219-997B-26F48CC80D6B}"/>
              </a:ext>
            </a:extLst>
          </p:cNvPr>
          <p:cNvSpPr txBox="1"/>
          <p:nvPr/>
        </p:nvSpPr>
        <p:spPr>
          <a:xfrm>
            <a:off x="7494310" y="2752055"/>
            <a:ext cx="6094428" cy="1384995"/>
          </a:xfrm>
          <a:prstGeom prst="rect">
            <a:avLst/>
          </a:prstGeom>
          <a:noFill/>
        </p:spPr>
        <p:txBody>
          <a:bodyPr wrap="square">
            <a:spAutoFit/>
          </a:bodyPr>
          <a:lstStyle/>
          <a:p>
            <a:pPr lvl="0">
              <a:buClr>
                <a:srgbClr val="17365D"/>
              </a:buClr>
              <a:buSzPts val="2000"/>
            </a:pPr>
            <a:r>
              <a:rPr lang="en-US" sz="18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p>
          <a:p>
            <a:pPr lvl="0">
              <a:spcBef>
                <a:spcPts val="340"/>
              </a:spcBef>
              <a:buClr>
                <a:srgbClr val="17365D"/>
              </a:buClr>
              <a:buSzPts val="1700"/>
            </a:pPr>
            <a:r>
              <a:rPr lang="en-US" altLang="en-GB" sz="1400" b="1" dirty="0">
                <a:latin typeface="Cambria" panose="02040503050406030204" pitchFamily="18" charset="0"/>
                <a:ea typeface="Cambria" panose="02040503050406030204" pitchFamily="18" charset="0"/>
                <a:cs typeface="Verdana"/>
              </a:rPr>
              <a:t>Mr. Amarnath J.L</a:t>
            </a:r>
          </a:p>
          <a:p>
            <a:pPr lvl="0">
              <a:spcBef>
                <a:spcPts val="340"/>
              </a:spcBef>
              <a:buClr>
                <a:srgbClr val="17365D"/>
              </a:buClr>
              <a:buSzPts val="1700"/>
            </a:pPr>
            <a:r>
              <a:rPr lang="en-US" sz="1400" b="1" dirty="0">
                <a:latin typeface="Cambria" panose="02040503050406030204" pitchFamily="18" charset="0"/>
                <a:ea typeface="Cambria" panose="02040503050406030204" pitchFamily="18" charset="0"/>
                <a:cs typeface="Verdana"/>
                <a:sym typeface="Verdana"/>
              </a:rPr>
              <a:t>Assistant Professor</a:t>
            </a:r>
            <a:endParaRPr lang="en-US" sz="1400" b="1" dirty="0">
              <a:latin typeface="Cambria" panose="02040503050406030204" pitchFamily="18" charset="0"/>
              <a:ea typeface="Cambria" panose="02040503050406030204" pitchFamily="18" charset="0"/>
            </a:endParaRPr>
          </a:p>
          <a:p>
            <a:pPr lvl="0">
              <a:spcBef>
                <a:spcPts val="340"/>
              </a:spcBef>
              <a:buClr>
                <a:srgbClr val="17365D"/>
              </a:buClr>
              <a:buSzPts val="1700"/>
            </a:pPr>
            <a:r>
              <a:rPr lang="en-US" sz="14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lang="en-US" sz="1400" dirty="0">
              <a:solidFill>
                <a:schemeClr val="tx1"/>
              </a:solidFill>
              <a:latin typeface="Cambria" panose="02040503050406030204" pitchFamily="18" charset="0"/>
              <a:ea typeface="Cambria" panose="02040503050406030204" pitchFamily="18" charset="0"/>
            </a:endParaRPr>
          </a:p>
          <a:p>
            <a:pPr lvl="0">
              <a:spcBef>
                <a:spcPts val="340"/>
              </a:spcBef>
              <a:buClr>
                <a:srgbClr val="17365D"/>
              </a:buClr>
              <a:buSzPts val="1700"/>
            </a:pPr>
            <a:r>
              <a:rPr lang="en-US" sz="14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lang="en-US" sz="1400" dirty="0">
              <a:solidFill>
                <a:schemeClr val="tx1"/>
              </a:solidFill>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BD4FAD66-8523-CCF8-6035-6E88BC78D88E}"/>
              </a:ext>
            </a:extLst>
          </p:cNvPr>
          <p:cNvSpPr txBox="1"/>
          <p:nvPr/>
        </p:nvSpPr>
        <p:spPr>
          <a:xfrm>
            <a:off x="933946" y="4936272"/>
            <a:ext cx="6721310" cy="738664"/>
          </a:xfrm>
          <a:prstGeom prst="rect">
            <a:avLst/>
          </a:prstGeom>
          <a:noFill/>
        </p:spPr>
        <p:txBody>
          <a:bodyPr wrap="square">
            <a:spAutoFit/>
          </a:bodyPr>
          <a:lstStyle/>
          <a:p>
            <a:pPr lvl="0">
              <a:buClr>
                <a:srgbClr val="17365D"/>
              </a:buClr>
              <a:buSzPct val="100000"/>
            </a:pPr>
            <a:r>
              <a:rPr lang="en-US" sz="14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14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B.TECH Computer Science And </a:t>
            </a:r>
            <a:r>
              <a:rPr lang="en-US" sz="1400" b="1" dirty="0">
                <a:latin typeface="Cambria" panose="02040503050406030204" pitchFamily="18" charset="0"/>
                <a:ea typeface="Cambria" panose="02040503050406030204" pitchFamily="18" charset="0"/>
                <a:cs typeface="Verdana" panose="020B0604030504040204"/>
                <a:sym typeface="Verdana" panose="020B0604030504040204"/>
              </a:rPr>
              <a:t>Engineering</a:t>
            </a:r>
            <a:r>
              <a:rPr lang="en-US" sz="14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a:t>
            </a:r>
          </a:p>
          <a:p>
            <a:pPr lvl="0">
              <a:buClr>
                <a:srgbClr val="17365D"/>
              </a:buClr>
              <a:buSzPct val="100000"/>
            </a:pPr>
            <a:r>
              <a:rPr lang="en-US" sz="14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Name of the </a:t>
            </a:r>
            <a:r>
              <a:rPr lang="en-US" sz="1400" b="1"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HoD</a:t>
            </a:r>
            <a:r>
              <a:rPr lang="en-US" sz="14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t>
            </a:r>
            <a:r>
              <a:rPr lang="en-US" sz="14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Asif Mohammed H B</a:t>
            </a:r>
          </a:p>
          <a:p>
            <a:pPr lvl="0">
              <a:buClr>
                <a:srgbClr val="17365D"/>
              </a:buClr>
              <a:buSzPct val="100000"/>
            </a:pPr>
            <a:r>
              <a:rPr lang="en-US" sz="14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14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Abdul Khadar A</a:t>
            </a:r>
          </a:p>
        </p:txBody>
      </p:sp>
    </p:spTree>
    <p:extLst>
      <p:ext uri="{BB962C8B-B14F-4D97-AF65-F5344CB8AC3E}">
        <p14:creationId xmlns:p14="http://schemas.microsoft.com/office/powerpoint/2010/main" val="2002600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AC47B0-54BA-0A39-981D-19F8D7F795ED}"/>
              </a:ext>
            </a:extLst>
          </p:cNvPr>
          <p:cNvSpPr>
            <a:spLocks noGrp="1"/>
          </p:cNvSpPr>
          <p:nvPr>
            <p:ph type="title"/>
          </p:nvPr>
        </p:nvSpPr>
        <p:spPr/>
        <p:txBody>
          <a:bodyPr/>
          <a:lstStyle/>
          <a:p>
            <a:r>
              <a:rPr lang="en-IN" dirty="0"/>
              <a:t>Proposed Methodologies</a:t>
            </a:r>
          </a:p>
        </p:txBody>
      </p:sp>
      <p:sp>
        <p:nvSpPr>
          <p:cNvPr id="7" name="Rectangle 1">
            <a:extLst>
              <a:ext uri="{FF2B5EF4-FFF2-40B4-BE49-F238E27FC236}">
                <a16:creationId xmlns:a16="http://schemas.microsoft.com/office/drawing/2014/main" id="{A2A695B9-6C77-41CC-00BB-01F06B8D3779}"/>
              </a:ext>
            </a:extLst>
          </p:cNvPr>
          <p:cNvSpPr>
            <a:spLocks noGrp="1" noChangeArrowheads="1"/>
          </p:cNvSpPr>
          <p:nvPr>
            <p:ph type="body" idx="1"/>
          </p:nvPr>
        </p:nvSpPr>
        <p:spPr bwMode="auto">
          <a:xfrm>
            <a:off x="812800" y="1064956"/>
            <a:ext cx="6942926"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mn-lt"/>
              </a:rPr>
              <a:t>1. Enhanced NLP and Machine Learning Models</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mn-lt"/>
              </a:rPr>
              <a:t>Use NLP libraries like NLTK and </a:t>
            </a:r>
            <a:r>
              <a:rPr kumimoji="0" lang="en-US" altLang="en-US" sz="1400" b="0" i="0" u="none" strike="noStrike" cap="none" normalizeH="0" baseline="0" dirty="0" err="1">
                <a:ln>
                  <a:noFill/>
                </a:ln>
                <a:solidFill>
                  <a:schemeClr val="tx1"/>
                </a:solidFill>
                <a:effectLst/>
                <a:latin typeface="+mn-lt"/>
              </a:rPr>
              <a:t>spaCy</a:t>
            </a:r>
            <a:r>
              <a:rPr kumimoji="0" lang="en-US" altLang="en-US" sz="1400" b="0" i="0" u="none" strike="noStrike" cap="none" normalizeH="0" baseline="0" dirty="0">
                <a:ln>
                  <a:noFill/>
                </a:ln>
                <a:solidFill>
                  <a:schemeClr val="tx1"/>
                </a:solidFill>
                <a:effectLst/>
                <a:latin typeface="+mn-lt"/>
              </a:rPr>
              <a:t> for better language understanding.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mn-lt"/>
              </a:rPr>
              <a:t>Implement contextual retention for multi-turn dialogue support.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mn-lt"/>
              </a:rPr>
              <a:t>2. Database Abstraction Layer</a:t>
            </a: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mn-lt"/>
              </a:rPr>
              <a:t>Standardizes interaction with SQL/NoSQL/custom databases, reducing complexity.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mn-lt"/>
              </a:rPr>
              <a:t>3.</a:t>
            </a:r>
            <a:r>
              <a:rPr kumimoji="0" lang="en-US" altLang="en-US" sz="1600" b="1" i="0" u="none" strike="noStrike" cap="none" normalizeH="0" baseline="0" dirty="0">
                <a:ln>
                  <a:noFill/>
                </a:ln>
                <a:solidFill>
                  <a:schemeClr val="tx1"/>
                </a:solidFill>
                <a:effectLst/>
                <a:latin typeface="+mn-lt"/>
              </a:rPr>
              <a:t>Role-Based Access Control (RBAC)</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mn-lt"/>
              </a:rPr>
              <a:t>Assigns data access based on user roles, ensuring security.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mn-lt"/>
              </a:rPr>
              <a:t>4. Advanced Security Protocols</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mn-lt"/>
              </a:rPr>
              <a:t>Use encryption (SSL/TLS) and OAuth 2.0 authentication.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mn-lt"/>
              </a:rPr>
              <a:t>Ensure compliance with GDPR and similar regulations</a:t>
            </a:r>
            <a:r>
              <a:rPr kumimoji="0" lang="en-US" altLang="en-US" sz="1600" b="0" i="0" u="none" strike="noStrike" cap="none" normalizeH="0" baseline="0" dirty="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mn-lt"/>
              </a:rPr>
              <a:t>5. Caching and Parallel Processing</a:t>
            </a: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mn-lt"/>
              </a:rPr>
              <a:t>Speeds up data retrieval and response time under heavy user loads.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mn-lt"/>
              </a:rPr>
              <a:t>6. Hybrid Chatbot Design</a:t>
            </a: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mn-lt"/>
              </a:rPr>
              <a:t>Integrates rule-based and AI models, switching dynamically as per query complexity</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4703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2FE150-DEF5-0C26-728D-A5DDC627BC87}"/>
              </a:ext>
            </a:extLst>
          </p:cNvPr>
          <p:cNvSpPr>
            <a:spLocks noGrp="1"/>
          </p:cNvSpPr>
          <p:nvPr>
            <p:ph type="title"/>
          </p:nvPr>
        </p:nvSpPr>
        <p:spPr>
          <a:xfrm>
            <a:off x="812800" y="518249"/>
            <a:ext cx="10668000" cy="487500"/>
          </a:xfrm>
        </p:spPr>
        <p:txBody>
          <a:bodyPr/>
          <a:lstStyle/>
          <a:p>
            <a:r>
              <a:rPr lang="en-IN" b="1" dirty="0"/>
              <a:t>Objectives</a:t>
            </a:r>
            <a:br>
              <a:rPr lang="en-IN" b="1" dirty="0"/>
            </a:br>
            <a:endParaRPr lang="en-IN" dirty="0"/>
          </a:p>
        </p:txBody>
      </p:sp>
      <p:sp>
        <p:nvSpPr>
          <p:cNvPr id="6" name="Text Placeholder 5">
            <a:extLst>
              <a:ext uri="{FF2B5EF4-FFF2-40B4-BE49-F238E27FC236}">
                <a16:creationId xmlns:a16="http://schemas.microsoft.com/office/drawing/2014/main" id="{611002C9-8F12-92B3-23CE-81588AC2073A}"/>
              </a:ext>
            </a:extLst>
          </p:cNvPr>
          <p:cNvSpPr>
            <a:spLocks noGrp="1"/>
          </p:cNvSpPr>
          <p:nvPr>
            <p:ph type="body" idx="1"/>
          </p:nvPr>
        </p:nvSpPr>
        <p:spPr/>
        <p:txBody>
          <a:bodyPr>
            <a:normAutofit fontScale="92500" lnSpcReduction="10000"/>
          </a:bodyPr>
          <a:lstStyle/>
          <a:p>
            <a:pPr marL="76200" indent="0">
              <a:buNone/>
            </a:pPr>
            <a:r>
              <a:rPr lang="en-US" b="1" dirty="0">
                <a:latin typeface="+mn-lt"/>
              </a:rPr>
              <a:t>Primary Objective</a:t>
            </a:r>
          </a:p>
          <a:p>
            <a:pPr marL="76200" indent="0">
              <a:buNone/>
            </a:pPr>
            <a:r>
              <a:rPr lang="en-US" sz="1900" b="1" dirty="0">
                <a:latin typeface="+mn-lt"/>
              </a:rPr>
              <a:t>1. Automation of Employee Information Management</a:t>
            </a:r>
            <a:endParaRPr lang="en-US" sz="1900" dirty="0">
              <a:latin typeface="+mn-lt"/>
            </a:endParaRPr>
          </a:p>
          <a:p>
            <a:pPr marL="800100" lvl="1" indent="-342900">
              <a:buFont typeface="Arial" panose="020B0604020202020204" pitchFamily="34" charset="0"/>
              <a:buChar char="•"/>
            </a:pPr>
            <a:r>
              <a:rPr lang="en-US" sz="1600" dirty="0">
                <a:latin typeface="+mn-lt"/>
              </a:rPr>
              <a:t>Provide employees access to real-time information through conversational AI.</a:t>
            </a:r>
          </a:p>
          <a:p>
            <a:pPr marL="800100" lvl="1" indent="-342900">
              <a:buFont typeface="Arial" panose="020B0604020202020204" pitchFamily="34" charset="0"/>
              <a:buChar char="•"/>
            </a:pPr>
            <a:r>
              <a:rPr lang="en-US" sz="1600" dirty="0">
                <a:latin typeface="+mn-lt"/>
              </a:rPr>
              <a:t>Streamline processes for updating, retrieving, and managing employee data.</a:t>
            </a:r>
          </a:p>
          <a:p>
            <a:pPr marL="76200" indent="0">
              <a:buNone/>
            </a:pPr>
            <a:r>
              <a:rPr lang="en-US" b="1" dirty="0">
                <a:latin typeface="+mn-lt"/>
              </a:rPr>
              <a:t>Secondary Objectives</a:t>
            </a:r>
          </a:p>
          <a:p>
            <a:pPr marL="76200" indent="0">
              <a:buNone/>
            </a:pPr>
            <a:r>
              <a:rPr lang="en-US" sz="1700" b="1" dirty="0">
                <a:latin typeface="+mn-lt"/>
              </a:rPr>
              <a:t>2. Reduce Time and Effort</a:t>
            </a:r>
            <a:endParaRPr lang="en-US" sz="1700" dirty="0">
              <a:latin typeface="+mn-lt"/>
            </a:endParaRPr>
          </a:p>
          <a:p>
            <a:pPr marL="742950" lvl="1" indent="-285750">
              <a:buFont typeface="Arial" panose="020B0604020202020204" pitchFamily="34" charset="0"/>
              <a:buChar char="•"/>
            </a:pPr>
            <a:r>
              <a:rPr lang="en-US" sz="1600" dirty="0">
                <a:latin typeface="+mn-lt"/>
              </a:rPr>
              <a:t>Eliminate manual processes, enhancing workflow efficiency.</a:t>
            </a:r>
          </a:p>
          <a:p>
            <a:pPr marL="742950" lvl="1" indent="-285750">
              <a:buFont typeface="Arial" panose="020B0604020202020204" pitchFamily="34" charset="0"/>
              <a:buChar char="•"/>
            </a:pPr>
            <a:r>
              <a:rPr lang="en-US" sz="1600" dirty="0">
                <a:latin typeface="+mn-lt"/>
              </a:rPr>
              <a:t>Automate repetitive HR tasks like attendance tracking.</a:t>
            </a:r>
          </a:p>
          <a:p>
            <a:pPr marL="76200" indent="0">
              <a:buNone/>
            </a:pPr>
            <a:r>
              <a:rPr lang="en-US" sz="1700" b="1" dirty="0">
                <a:latin typeface="+mn-lt"/>
              </a:rPr>
              <a:t>3. Enhance User Experience</a:t>
            </a:r>
            <a:endParaRPr lang="en-US" sz="1700" dirty="0">
              <a:latin typeface="+mn-lt"/>
            </a:endParaRPr>
          </a:p>
          <a:p>
            <a:pPr marL="800100" lvl="1" indent="-342900">
              <a:buFont typeface="Arial" panose="020B0604020202020204" pitchFamily="34" charset="0"/>
              <a:buChar char="•"/>
            </a:pPr>
            <a:r>
              <a:rPr lang="en-US" sz="1600" dirty="0">
                <a:latin typeface="+mn-lt"/>
              </a:rPr>
              <a:t>Utilize NLP for accurate query interpretation.</a:t>
            </a:r>
          </a:p>
          <a:p>
            <a:pPr marL="800100" lvl="1" indent="-342900">
              <a:buFont typeface="Arial" panose="020B0604020202020204" pitchFamily="34" charset="0"/>
              <a:buChar char="•"/>
            </a:pPr>
            <a:r>
              <a:rPr lang="en-US" sz="1600" dirty="0">
                <a:latin typeface="+mn-lt"/>
              </a:rPr>
              <a:t>Deliver personalized responses based on user-specific data.</a:t>
            </a:r>
          </a:p>
          <a:p>
            <a:pPr marL="76200" indent="0">
              <a:buNone/>
            </a:pPr>
            <a:r>
              <a:rPr lang="en-US" sz="1700" b="1" dirty="0">
                <a:latin typeface="+mn-lt"/>
              </a:rPr>
              <a:t>4. Improve Security</a:t>
            </a:r>
            <a:endParaRPr lang="en-US" sz="1700" dirty="0">
              <a:latin typeface="+mn-lt"/>
            </a:endParaRPr>
          </a:p>
          <a:p>
            <a:pPr marL="800100" lvl="1" indent="-342900">
              <a:buFont typeface="Arial" panose="020B0604020202020204" pitchFamily="34" charset="0"/>
              <a:buChar char="•"/>
            </a:pPr>
            <a:r>
              <a:rPr lang="en-US" sz="1500" dirty="0">
                <a:latin typeface="+mn-lt"/>
              </a:rPr>
              <a:t>Protect sensitive employee data through robust security frameworks.</a:t>
            </a:r>
          </a:p>
          <a:p>
            <a:pPr marL="800100" lvl="1" indent="-342900">
              <a:buFont typeface="Arial" panose="020B0604020202020204" pitchFamily="34" charset="0"/>
              <a:buChar char="•"/>
            </a:pPr>
            <a:r>
              <a:rPr lang="en-US" sz="1500" dirty="0">
                <a:latin typeface="+mn-lt"/>
              </a:rPr>
              <a:t>Ensure compliance with data protection laws like GDPR.</a:t>
            </a:r>
          </a:p>
          <a:p>
            <a:pPr marL="76200" indent="0">
              <a:buNone/>
            </a:pPr>
            <a:r>
              <a:rPr lang="en-US" sz="1700" b="1" dirty="0">
                <a:latin typeface="+mn-lt"/>
              </a:rPr>
              <a:t>5. Scalability and Adaptability</a:t>
            </a:r>
            <a:endParaRPr lang="en-US" sz="1700" dirty="0">
              <a:latin typeface="+mn-lt"/>
            </a:endParaRPr>
          </a:p>
          <a:p>
            <a:pPr marL="742950" lvl="1" indent="-285750">
              <a:buFont typeface="Arial" panose="020B0604020202020204" pitchFamily="34" charset="0"/>
              <a:buChar char="•"/>
            </a:pPr>
            <a:r>
              <a:rPr lang="en-US" sz="1500" dirty="0">
                <a:latin typeface="+mn-lt"/>
              </a:rPr>
              <a:t>Handle increasing users and query complexities effectively.</a:t>
            </a:r>
          </a:p>
          <a:p>
            <a:pPr marL="742950" lvl="1" indent="-285750">
              <a:buFont typeface="Arial" panose="020B0604020202020204" pitchFamily="34" charset="0"/>
              <a:buChar char="•"/>
            </a:pPr>
            <a:r>
              <a:rPr lang="en-US" sz="1500" dirty="0">
                <a:latin typeface="+mn-lt"/>
              </a:rPr>
              <a:t>Adapt for potential use in industries like healthcare and finance.</a:t>
            </a:r>
          </a:p>
          <a:p>
            <a:endParaRPr lang="en-IN" dirty="0"/>
          </a:p>
        </p:txBody>
      </p:sp>
    </p:spTree>
    <p:extLst>
      <p:ext uri="{BB962C8B-B14F-4D97-AF65-F5344CB8AC3E}">
        <p14:creationId xmlns:p14="http://schemas.microsoft.com/office/powerpoint/2010/main" val="2465704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A3493B-54C9-56EC-6CD1-A4983F6B232E}"/>
              </a:ext>
            </a:extLst>
          </p:cNvPr>
          <p:cNvSpPr>
            <a:spLocks noGrp="1"/>
          </p:cNvSpPr>
          <p:nvPr>
            <p:ph type="title"/>
          </p:nvPr>
        </p:nvSpPr>
        <p:spPr/>
        <p:txBody>
          <a:bodyPr/>
          <a:lstStyle/>
          <a:p>
            <a:r>
              <a:rPr lang="en-US" dirty="0"/>
              <a:t>System Design &amp;  Implementation</a:t>
            </a:r>
            <a:endParaRPr lang="en-IN" dirty="0"/>
          </a:p>
        </p:txBody>
      </p:sp>
      <p:sp>
        <p:nvSpPr>
          <p:cNvPr id="6" name="Text Placeholder 5">
            <a:extLst>
              <a:ext uri="{FF2B5EF4-FFF2-40B4-BE49-F238E27FC236}">
                <a16:creationId xmlns:a16="http://schemas.microsoft.com/office/drawing/2014/main" id="{785F04AE-E609-C6F4-BC32-FC0863F8B10F}"/>
              </a:ext>
            </a:extLst>
          </p:cNvPr>
          <p:cNvSpPr>
            <a:spLocks noGrp="1"/>
          </p:cNvSpPr>
          <p:nvPr>
            <p:ph type="body" idx="1"/>
          </p:nvPr>
        </p:nvSpPr>
        <p:spPr/>
        <p:txBody>
          <a:bodyPr/>
          <a:lstStyle/>
          <a:p>
            <a:pPr marL="76200" indent="0">
              <a:buNone/>
            </a:pPr>
            <a:endParaRPr lang="en-IN" dirty="0"/>
          </a:p>
        </p:txBody>
      </p:sp>
      <p:pic>
        <p:nvPicPr>
          <p:cNvPr id="2" name="Picture 1">
            <a:extLst>
              <a:ext uri="{FF2B5EF4-FFF2-40B4-BE49-F238E27FC236}">
                <a16:creationId xmlns:a16="http://schemas.microsoft.com/office/drawing/2014/main" id="{487F2D83-4681-1388-C1F3-6051BC5D0761}"/>
              </a:ext>
            </a:extLst>
          </p:cNvPr>
          <p:cNvPicPr>
            <a:picLocks noChangeAspect="1"/>
          </p:cNvPicPr>
          <p:nvPr/>
        </p:nvPicPr>
        <p:blipFill>
          <a:blip r:embed="rId2"/>
          <a:stretch>
            <a:fillRect/>
          </a:stretch>
        </p:blipFill>
        <p:spPr>
          <a:xfrm>
            <a:off x="505698" y="1143001"/>
            <a:ext cx="5590302" cy="4748752"/>
          </a:xfrm>
          <a:prstGeom prst="rect">
            <a:avLst/>
          </a:prstGeom>
        </p:spPr>
      </p:pic>
      <p:pic>
        <p:nvPicPr>
          <p:cNvPr id="3" name="Picture 2">
            <a:extLst>
              <a:ext uri="{FF2B5EF4-FFF2-40B4-BE49-F238E27FC236}">
                <a16:creationId xmlns:a16="http://schemas.microsoft.com/office/drawing/2014/main" id="{A4F2EE60-5BFA-F13A-2D8E-928BE03AA2C7}"/>
              </a:ext>
            </a:extLst>
          </p:cNvPr>
          <p:cNvPicPr>
            <a:picLocks noChangeAspect="1"/>
          </p:cNvPicPr>
          <p:nvPr/>
        </p:nvPicPr>
        <p:blipFill>
          <a:blip r:embed="rId3"/>
          <a:stretch>
            <a:fillRect/>
          </a:stretch>
        </p:blipFill>
        <p:spPr>
          <a:xfrm>
            <a:off x="5650531" y="1338969"/>
            <a:ext cx="5446547" cy="3430994"/>
          </a:xfrm>
          <a:prstGeom prst="rect">
            <a:avLst/>
          </a:prstGeom>
        </p:spPr>
      </p:pic>
    </p:spTree>
    <p:extLst>
      <p:ext uri="{BB962C8B-B14F-4D97-AF65-F5344CB8AC3E}">
        <p14:creationId xmlns:p14="http://schemas.microsoft.com/office/powerpoint/2010/main" val="3046113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02C054-158C-B8EF-5F58-FCD6F4B2E32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1B9E71A-EC25-259C-2E4A-D5E275F6A126}"/>
              </a:ext>
            </a:extLst>
          </p:cNvPr>
          <p:cNvSpPr>
            <a:spLocks noGrp="1"/>
          </p:cNvSpPr>
          <p:nvPr>
            <p:ph type="title"/>
          </p:nvPr>
        </p:nvSpPr>
        <p:spPr/>
        <p:txBody>
          <a:bodyPr/>
          <a:lstStyle/>
          <a:p>
            <a:r>
              <a:rPr lang="en-US" dirty="0"/>
              <a:t>System Design &amp;  Implementation</a:t>
            </a:r>
            <a:endParaRPr lang="en-IN" dirty="0"/>
          </a:p>
        </p:txBody>
      </p:sp>
      <p:sp>
        <p:nvSpPr>
          <p:cNvPr id="6" name="Text Placeholder 5">
            <a:extLst>
              <a:ext uri="{FF2B5EF4-FFF2-40B4-BE49-F238E27FC236}">
                <a16:creationId xmlns:a16="http://schemas.microsoft.com/office/drawing/2014/main" id="{9BFA4C29-2250-1D8C-330B-E11C01B1FCC8}"/>
              </a:ext>
            </a:extLst>
          </p:cNvPr>
          <p:cNvSpPr>
            <a:spLocks noGrp="1"/>
          </p:cNvSpPr>
          <p:nvPr>
            <p:ph type="body" idx="1"/>
          </p:nvPr>
        </p:nvSpPr>
        <p:spPr/>
        <p:txBody>
          <a:bodyPr/>
          <a:lstStyle/>
          <a:p>
            <a:pPr marL="76200" indent="0">
              <a:buNone/>
            </a:pPr>
            <a:endParaRPr lang="en-IN" dirty="0"/>
          </a:p>
        </p:txBody>
      </p:sp>
      <p:pic>
        <p:nvPicPr>
          <p:cNvPr id="3" name="Picture 2">
            <a:extLst>
              <a:ext uri="{FF2B5EF4-FFF2-40B4-BE49-F238E27FC236}">
                <a16:creationId xmlns:a16="http://schemas.microsoft.com/office/drawing/2014/main" id="{63E248E6-9A00-14E1-8D51-0FF300C8A029}"/>
              </a:ext>
            </a:extLst>
          </p:cNvPr>
          <p:cNvPicPr>
            <a:picLocks noChangeAspect="1"/>
          </p:cNvPicPr>
          <p:nvPr/>
        </p:nvPicPr>
        <p:blipFill>
          <a:blip r:embed="rId2"/>
          <a:stretch>
            <a:fillRect/>
          </a:stretch>
        </p:blipFill>
        <p:spPr>
          <a:xfrm>
            <a:off x="812800" y="1008354"/>
            <a:ext cx="4746920" cy="5001219"/>
          </a:xfrm>
          <a:prstGeom prst="rect">
            <a:avLst/>
          </a:prstGeom>
        </p:spPr>
      </p:pic>
      <p:pic>
        <p:nvPicPr>
          <p:cNvPr id="7" name="Picture 6">
            <a:extLst>
              <a:ext uri="{FF2B5EF4-FFF2-40B4-BE49-F238E27FC236}">
                <a16:creationId xmlns:a16="http://schemas.microsoft.com/office/drawing/2014/main" id="{481AB086-1465-5F36-0FD6-1B091BDAE038}"/>
              </a:ext>
            </a:extLst>
          </p:cNvPr>
          <p:cNvPicPr>
            <a:picLocks noChangeAspect="1"/>
          </p:cNvPicPr>
          <p:nvPr/>
        </p:nvPicPr>
        <p:blipFill>
          <a:blip r:embed="rId3"/>
          <a:stretch>
            <a:fillRect/>
          </a:stretch>
        </p:blipFill>
        <p:spPr>
          <a:xfrm>
            <a:off x="5559719" y="1458476"/>
            <a:ext cx="5745873" cy="3423637"/>
          </a:xfrm>
          <a:prstGeom prst="rect">
            <a:avLst/>
          </a:prstGeom>
        </p:spPr>
      </p:pic>
    </p:spTree>
    <p:extLst>
      <p:ext uri="{BB962C8B-B14F-4D97-AF65-F5344CB8AC3E}">
        <p14:creationId xmlns:p14="http://schemas.microsoft.com/office/powerpoint/2010/main" val="1475451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38C06-3DA3-3221-F7B8-9AC11EBBA80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8FEA198-6826-7104-E702-1B21DD5BFBDC}"/>
              </a:ext>
            </a:extLst>
          </p:cNvPr>
          <p:cNvSpPr>
            <a:spLocks noGrp="1"/>
          </p:cNvSpPr>
          <p:nvPr>
            <p:ph type="title"/>
          </p:nvPr>
        </p:nvSpPr>
        <p:spPr/>
        <p:txBody>
          <a:bodyPr/>
          <a:lstStyle/>
          <a:p>
            <a:r>
              <a:rPr lang="en-US" dirty="0"/>
              <a:t>System Design &amp;  Implementation</a:t>
            </a:r>
            <a:endParaRPr lang="en-IN" dirty="0"/>
          </a:p>
        </p:txBody>
      </p:sp>
      <p:sp>
        <p:nvSpPr>
          <p:cNvPr id="6" name="Text Placeholder 5">
            <a:extLst>
              <a:ext uri="{FF2B5EF4-FFF2-40B4-BE49-F238E27FC236}">
                <a16:creationId xmlns:a16="http://schemas.microsoft.com/office/drawing/2014/main" id="{7D7AE10E-4E47-BE3D-CA56-B8F1F8A4514A}"/>
              </a:ext>
            </a:extLst>
          </p:cNvPr>
          <p:cNvSpPr>
            <a:spLocks noGrp="1"/>
          </p:cNvSpPr>
          <p:nvPr>
            <p:ph type="body" idx="1"/>
          </p:nvPr>
        </p:nvSpPr>
        <p:spPr/>
        <p:txBody>
          <a:bodyPr/>
          <a:lstStyle/>
          <a:p>
            <a:pPr marL="76200" indent="0">
              <a:buNone/>
            </a:pPr>
            <a:endParaRPr lang="en-IN" dirty="0"/>
          </a:p>
        </p:txBody>
      </p:sp>
      <p:pic>
        <p:nvPicPr>
          <p:cNvPr id="3" name="Picture 2">
            <a:extLst>
              <a:ext uri="{FF2B5EF4-FFF2-40B4-BE49-F238E27FC236}">
                <a16:creationId xmlns:a16="http://schemas.microsoft.com/office/drawing/2014/main" id="{A66E4B3C-FFD0-65F1-AB25-32AB35D6D5D3}"/>
              </a:ext>
            </a:extLst>
          </p:cNvPr>
          <p:cNvPicPr>
            <a:picLocks noChangeAspect="1"/>
          </p:cNvPicPr>
          <p:nvPr/>
        </p:nvPicPr>
        <p:blipFill>
          <a:blip r:embed="rId2"/>
          <a:stretch>
            <a:fillRect/>
          </a:stretch>
        </p:blipFill>
        <p:spPr>
          <a:xfrm>
            <a:off x="711200" y="1143001"/>
            <a:ext cx="3642676" cy="4740051"/>
          </a:xfrm>
          <a:prstGeom prst="rect">
            <a:avLst/>
          </a:prstGeom>
        </p:spPr>
      </p:pic>
      <p:pic>
        <p:nvPicPr>
          <p:cNvPr id="7" name="Picture 6">
            <a:extLst>
              <a:ext uri="{FF2B5EF4-FFF2-40B4-BE49-F238E27FC236}">
                <a16:creationId xmlns:a16="http://schemas.microsoft.com/office/drawing/2014/main" id="{373B98AD-F5A9-1F59-1299-B792E023CE74}"/>
              </a:ext>
            </a:extLst>
          </p:cNvPr>
          <p:cNvPicPr>
            <a:picLocks noChangeAspect="1"/>
          </p:cNvPicPr>
          <p:nvPr/>
        </p:nvPicPr>
        <p:blipFill>
          <a:blip r:embed="rId3"/>
          <a:stretch>
            <a:fillRect/>
          </a:stretch>
        </p:blipFill>
        <p:spPr>
          <a:xfrm>
            <a:off x="4455476" y="1245807"/>
            <a:ext cx="4578516" cy="4195335"/>
          </a:xfrm>
          <a:prstGeom prst="rect">
            <a:avLst/>
          </a:prstGeom>
        </p:spPr>
      </p:pic>
      <p:pic>
        <p:nvPicPr>
          <p:cNvPr id="9" name="Picture 8">
            <a:extLst>
              <a:ext uri="{FF2B5EF4-FFF2-40B4-BE49-F238E27FC236}">
                <a16:creationId xmlns:a16="http://schemas.microsoft.com/office/drawing/2014/main" id="{342F4F75-C7AA-20A3-1FD5-CFEBE508CA26}"/>
              </a:ext>
            </a:extLst>
          </p:cNvPr>
          <p:cNvPicPr>
            <a:picLocks noChangeAspect="1"/>
          </p:cNvPicPr>
          <p:nvPr/>
        </p:nvPicPr>
        <p:blipFill>
          <a:blip r:embed="rId4"/>
          <a:stretch>
            <a:fillRect/>
          </a:stretch>
        </p:blipFill>
        <p:spPr>
          <a:xfrm>
            <a:off x="8030515" y="1732124"/>
            <a:ext cx="4073502" cy="3612874"/>
          </a:xfrm>
          <a:prstGeom prst="rect">
            <a:avLst/>
          </a:prstGeom>
        </p:spPr>
      </p:pic>
    </p:spTree>
    <p:extLst>
      <p:ext uri="{BB962C8B-B14F-4D97-AF65-F5344CB8AC3E}">
        <p14:creationId xmlns:p14="http://schemas.microsoft.com/office/powerpoint/2010/main" val="1766346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08FA7-01D6-3938-189B-F194F07EBF7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3145AA6-80F0-C5FD-A03E-1AEB8C0F570B}"/>
              </a:ext>
            </a:extLst>
          </p:cNvPr>
          <p:cNvSpPr>
            <a:spLocks noGrp="1"/>
          </p:cNvSpPr>
          <p:nvPr>
            <p:ph type="title"/>
          </p:nvPr>
        </p:nvSpPr>
        <p:spPr/>
        <p:txBody>
          <a:bodyPr/>
          <a:lstStyle/>
          <a:p>
            <a:r>
              <a:rPr lang="en-US" dirty="0"/>
              <a:t>System Design &amp;  Implementation</a:t>
            </a:r>
            <a:endParaRPr lang="en-IN" dirty="0"/>
          </a:p>
        </p:txBody>
      </p:sp>
      <p:sp>
        <p:nvSpPr>
          <p:cNvPr id="6" name="Text Placeholder 5">
            <a:extLst>
              <a:ext uri="{FF2B5EF4-FFF2-40B4-BE49-F238E27FC236}">
                <a16:creationId xmlns:a16="http://schemas.microsoft.com/office/drawing/2014/main" id="{E6091321-AD9F-26ED-8734-1F9B7DC0C7EA}"/>
              </a:ext>
            </a:extLst>
          </p:cNvPr>
          <p:cNvSpPr>
            <a:spLocks noGrp="1"/>
          </p:cNvSpPr>
          <p:nvPr>
            <p:ph type="body" idx="1"/>
          </p:nvPr>
        </p:nvSpPr>
        <p:spPr/>
        <p:txBody>
          <a:bodyPr/>
          <a:lstStyle/>
          <a:p>
            <a:pPr marL="76200" indent="0">
              <a:buNone/>
            </a:pPr>
            <a:endParaRPr lang="en-IN" dirty="0"/>
          </a:p>
        </p:txBody>
      </p:sp>
      <p:pic>
        <p:nvPicPr>
          <p:cNvPr id="3" name="Picture 2">
            <a:extLst>
              <a:ext uri="{FF2B5EF4-FFF2-40B4-BE49-F238E27FC236}">
                <a16:creationId xmlns:a16="http://schemas.microsoft.com/office/drawing/2014/main" id="{C0E88DDE-E928-5DC2-5B5E-C6D76E4C7FED}"/>
              </a:ext>
            </a:extLst>
          </p:cNvPr>
          <p:cNvPicPr>
            <a:picLocks noChangeAspect="1"/>
          </p:cNvPicPr>
          <p:nvPr/>
        </p:nvPicPr>
        <p:blipFill>
          <a:blip r:embed="rId2"/>
          <a:stretch>
            <a:fillRect/>
          </a:stretch>
        </p:blipFill>
        <p:spPr>
          <a:xfrm>
            <a:off x="753097" y="1143000"/>
            <a:ext cx="4991860" cy="4645057"/>
          </a:xfrm>
          <a:prstGeom prst="rect">
            <a:avLst/>
          </a:prstGeom>
        </p:spPr>
      </p:pic>
      <p:pic>
        <p:nvPicPr>
          <p:cNvPr id="7" name="Picture 6">
            <a:extLst>
              <a:ext uri="{FF2B5EF4-FFF2-40B4-BE49-F238E27FC236}">
                <a16:creationId xmlns:a16="http://schemas.microsoft.com/office/drawing/2014/main" id="{86DF57A0-3C1B-3D6A-C3E9-DF3666ECE137}"/>
              </a:ext>
            </a:extLst>
          </p:cNvPr>
          <p:cNvPicPr>
            <a:picLocks noChangeAspect="1"/>
          </p:cNvPicPr>
          <p:nvPr/>
        </p:nvPicPr>
        <p:blipFill>
          <a:blip r:embed="rId3"/>
          <a:stretch>
            <a:fillRect/>
          </a:stretch>
        </p:blipFill>
        <p:spPr>
          <a:xfrm>
            <a:off x="5635277" y="1211387"/>
            <a:ext cx="5535978" cy="4369281"/>
          </a:xfrm>
          <a:prstGeom prst="rect">
            <a:avLst/>
          </a:prstGeom>
        </p:spPr>
      </p:pic>
    </p:spTree>
    <p:extLst>
      <p:ext uri="{BB962C8B-B14F-4D97-AF65-F5344CB8AC3E}">
        <p14:creationId xmlns:p14="http://schemas.microsoft.com/office/powerpoint/2010/main" val="2643325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68ED8-FE81-F97F-CC5C-AEBF1EADC05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57171F4-A062-FE9D-CC19-EA6003B78B89}"/>
              </a:ext>
            </a:extLst>
          </p:cNvPr>
          <p:cNvSpPr>
            <a:spLocks noGrp="1"/>
          </p:cNvSpPr>
          <p:nvPr>
            <p:ph type="title"/>
          </p:nvPr>
        </p:nvSpPr>
        <p:spPr/>
        <p:txBody>
          <a:bodyPr/>
          <a:lstStyle/>
          <a:p>
            <a:r>
              <a:rPr lang="en-US" dirty="0"/>
              <a:t>System Design &amp;  Implementation</a:t>
            </a:r>
            <a:endParaRPr lang="en-IN" dirty="0"/>
          </a:p>
        </p:txBody>
      </p:sp>
      <p:sp>
        <p:nvSpPr>
          <p:cNvPr id="6" name="Text Placeholder 5">
            <a:extLst>
              <a:ext uri="{FF2B5EF4-FFF2-40B4-BE49-F238E27FC236}">
                <a16:creationId xmlns:a16="http://schemas.microsoft.com/office/drawing/2014/main" id="{7F0FF436-E472-BC31-9521-A3AC5FE4A253}"/>
              </a:ext>
            </a:extLst>
          </p:cNvPr>
          <p:cNvSpPr>
            <a:spLocks noGrp="1"/>
          </p:cNvSpPr>
          <p:nvPr>
            <p:ph type="body" idx="1"/>
          </p:nvPr>
        </p:nvSpPr>
        <p:spPr/>
        <p:txBody>
          <a:bodyPr/>
          <a:lstStyle/>
          <a:p>
            <a:pPr marL="76200" indent="0">
              <a:buNone/>
            </a:pPr>
            <a:endParaRPr lang="en-IN" dirty="0"/>
          </a:p>
        </p:txBody>
      </p:sp>
      <p:pic>
        <p:nvPicPr>
          <p:cNvPr id="3" name="Picture 2">
            <a:extLst>
              <a:ext uri="{FF2B5EF4-FFF2-40B4-BE49-F238E27FC236}">
                <a16:creationId xmlns:a16="http://schemas.microsoft.com/office/drawing/2014/main" id="{E4DBB2BD-7554-A8BE-BC00-2B862FAFB716}"/>
              </a:ext>
            </a:extLst>
          </p:cNvPr>
          <p:cNvPicPr>
            <a:picLocks noChangeAspect="1"/>
          </p:cNvPicPr>
          <p:nvPr/>
        </p:nvPicPr>
        <p:blipFill>
          <a:blip r:embed="rId2"/>
          <a:stretch>
            <a:fillRect/>
          </a:stretch>
        </p:blipFill>
        <p:spPr>
          <a:xfrm>
            <a:off x="711200" y="1035400"/>
            <a:ext cx="5280712" cy="4809219"/>
          </a:xfrm>
          <a:prstGeom prst="rect">
            <a:avLst/>
          </a:prstGeom>
        </p:spPr>
      </p:pic>
      <p:pic>
        <p:nvPicPr>
          <p:cNvPr id="7" name="Picture 6">
            <a:extLst>
              <a:ext uri="{FF2B5EF4-FFF2-40B4-BE49-F238E27FC236}">
                <a16:creationId xmlns:a16="http://schemas.microsoft.com/office/drawing/2014/main" id="{BE6CEC27-3892-3443-0868-B759CE4F87AA}"/>
              </a:ext>
            </a:extLst>
          </p:cNvPr>
          <p:cNvPicPr>
            <a:picLocks noChangeAspect="1"/>
          </p:cNvPicPr>
          <p:nvPr/>
        </p:nvPicPr>
        <p:blipFill>
          <a:blip r:embed="rId3"/>
          <a:stretch>
            <a:fillRect/>
          </a:stretch>
        </p:blipFill>
        <p:spPr>
          <a:xfrm>
            <a:off x="6093512" y="1605340"/>
            <a:ext cx="6045812" cy="3249463"/>
          </a:xfrm>
          <a:prstGeom prst="rect">
            <a:avLst/>
          </a:prstGeom>
        </p:spPr>
      </p:pic>
    </p:spTree>
    <p:extLst>
      <p:ext uri="{BB962C8B-B14F-4D97-AF65-F5344CB8AC3E}">
        <p14:creationId xmlns:p14="http://schemas.microsoft.com/office/powerpoint/2010/main" val="725682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0EFBDC-304F-B3FB-124C-D863E86E0E7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43323C2-E222-2B46-C820-1D9189E2ADC1}"/>
              </a:ext>
            </a:extLst>
          </p:cNvPr>
          <p:cNvSpPr>
            <a:spLocks noGrp="1"/>
          </p:cNvSpPr>
          <p:nvPr>
            <p:ph type="title"/>
          </p:nvPr>
        </p:nvSpPr>
        <p:spPr/>
        <p:txBody>
          <a:bodyPr/>
          <a:lstStyle/>
          <a:p>
            <a:r>
              <a:rPr lang="en-US" dirty="0"/>
              <a:t>System Design &amp;  Implementation</a:t>
            </a:r>
            <a:endParaRPr lang="en-IN" dirty="0"/>
          </a:p>
        </p:txBody>
      </p:sp>
      <p:sp>
        <p:nvSpPr>
          <p:cNvPr id="6" name="Text Placeholder 5">
            <a:extLst>
              <a:ext uri="{FF2B5EF4-FFF2-40B4-BE49-F238E27FC236}">
                <a16:creationId xmlns:a16="http://schemas.microsoft.com/office/drawing/2014/main" id="{B4067340-B7A1-4985-41EB-CAD7195C2539}"/>
              </a:ext>
            </a:extLst>
          </p:cNvPr>
          <p:cNvSpPr>
            <a:spLocks noGrp="1"/>
          </p:cNvSpPr>
          <p:nvPr>
            <p:ph type="body" idx="1"/>
          </p:nvPr>
        </p:nvSpPr>
        <p:spPr/>
        <p:txBody>
          <a:bodyPr/>
          <a:lstStyle/>
          <a:p>
            <a:pPr marL="76200" indent="0">
              <a:buNone/>
            </a:pPr>
            <a:endParaRPr lang="en-IN" dirty="0"/>
          </a:p>
        </p:txBody>
      </p:sp>
      <p:pic>
        <p:nvPicPr>
          <p:cNvPr id="3" name="Picture 2">
            <a:extLst>
              <a:ext uri="{FF2B5EF4-FFF2-40B4-BE49-F238E27FC236}">
                <a16:creationId xmlns:a16="http://schemas.microsoft.com/office/drawing/2014/main" id="{C2E64B79-7FB6-21D9-BD05-5AE970E7F836}"/>
              </a:ext>
            </a:extLst>
          </p:cNvPr>
          <p:cNvPicPr>
            <a:picLocks noChangeAspect="1"/>
          </p:cNvPicPr>
          <p:nvPr/>
        </p:nvPicPr>
        <p:blipFill>
          <a:blip r:embed="rId2"/>
          <a:stretch>
            <a:fillRect/>
          </a:stretch>
        </p:blipFill>
        <p:spPr>
          <a:xfrm>
            <a:off x="583957" y="995688"/>
            <a:ext cx="5507351" cy="4953000"/>
          </a:xfrm>
          <a:prstGeom prst="rect">
            <a:avLst/>
          </a:prstGeom>
        </p:spPr>
      </p:pic>
      <p:pic>
        <p:nvPicPr>
          <p:cNvPr id="7" name="Picture 6">
            <a:extLst>
              <a:ext uri="{FF2B5EF4-FFF2-40B4-BE49-F238E27FC236}">
                <a16:creationId xmlns:a16="http://schemas.microsoft.com/office/drawing/2014/main" id="{42125DE9-61C7-D6F0-F9C7-74EBF9A50CC6}"/>
              </a:ext>
            </a:extLst>
          </p:cNvPr>
          <p:cNvPicPr>
            <a:picLocks noChangeAspect="1"/>
          </p:cNvPicPr>
          <p:nvPr/>
        </p:nvPicPr>
        <p:blipFill>
          <a:blip r:embed="rId3"/>
          <a:stretch>
            <a:fillRect/>
          </a:stretch>
        </p:blipFill>
        <p:spPr>
          <a:xfrm>
            <a:off x="5118844" y="1611946"/>
            <a:ext cx="6406062" cy="3289991"/>
          </a:xfrm>
          <a:prstGeom prst="rect">
            <a:avLst/>
          </a:prstGeom>
        </p:spPr>
      </p:pic>
    </p:spTree>
    <p:extLst>
      <p:ext uri="{BB962C8B-B14F-4D97-AF65-F5344CB8AC3E}">
        <p14:creationId xmlns:p14="http://schemas.microsoft.com/office/powerpoint/2010/main" val="1864529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E55932-7005-D706-66CC-E9A7F8C812D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63E2D59-1CCE-E3DF-09EF-1EBC7A458BE3}"/>
              </a:ext>
            </a:extLst>
          </p:cNvPr>
          <p:cNvSpPr>
            <a:spLocks noGrp="1"/>
          </p:cNvSpPr>
          <p:nvPr>
            <p:ph type="title"/>
          </p:nvPr>
        </p:nvSpPr>
        <p:spPr/>
        <p:txBody>
          <a:bodyPr/>
          <a:lstStyle/>
          <a:p>
            <a:r>
              <a:rPr lang="en-US" dirty="0"/>
              <a:t>System Design &amp;  Implementation</a:t>
            </a:r>
            <a:endParaRPr lang="en-IN" dirty="0"/>
          </a:p>
        </p:txBody>
      </p:sp>
      <p:sp>
        <p:nvSpPr>
          <p:cNvPr id="6" name="Text Placeholder 5">
            <a:extLst>
              <a:ext uri="{FF2B5EF4-FFF2-40B4-BE49-F238E27FC236}">
                <a16:creationId xmlns:a16="http://schemas.microsoft.com/office/drawing/2014/main" id="{B2DF1128-F9A6-E993-0249-B59E548DE327}"/>
              </a:ext>
            </a:extLst>
          </p:cNvPr>
          <p:cNvSpPr>
            <a:spLocks noGrp="1"/>
          </p:cNvSpPr>
          <p:nvPr>
            <p:ph type="body" idx="1"/>
          </p:nvPr>
        </p:nvSpPr>
        <p:spPr/>
        <p:txBody>
          <a:bodyPr/>
          <a:lstStyle/>
          <a:p>
            <a:pPr marL="76200" indent="0">
              <a:buNone/>
            </a:pPr>
            <a:endParaRPr lang="en-IN" dirty="0"/>
          </a:p>
        </p:txBody>
      </p:sp>
      <p:pic>
        <p:nvPicPr>
          <p:cNvPr id="11" name="Picture 10">
            <a:extLst>
              <a:ext uri="{FF2B5EF4-FFF2-40B4-BE49-F238E27FC236}">
                <a16:creationId xmlns:a16="http://schemas.microsoft.com/office/drawing/2014/main" id="{2C2C9465-8181-25EE-CDF7-44932DA0259E}"/>
              </a:ext>
            </a:extLst>
          </p:cNvPr>
          <p:cNvPicPr>
            <a:picLocks noChangeAspect="1"/>
          </p:cNvPicPr>
          <p:nvPr/>
        </p:nvPicPr>
        <p:blipFill>
          <a:blip r:embed="rId2"/>
          <a:stretch>
            <a:fillRect/>
          </a:stretch>
        </p:blipFill>
        <p:spPr>
          <a:xfrm>
            <a:off x="711199" y="1143001"/>
            <a:ext cx="5448495" cy="4571998"/>
          </a:xfrm>
          <a:prstGeom prst="rect">
            <a:avLst/>
          </a:prstGeom>
        </p:spPr>
      </p:pic>
      <p:pic>
        <p:nvPicPr>
          <p:cNvPr id="13" name="Picture 12">
            <a:extLst>
              <a:ext uri="{FF2B5EF4-FFF2-40B4-BE49-F238E27FC236}">
                <a16:creationId xmlns:a16="http://schemas.microsoft.com/office/drawing/2014/main" id="{C0D21902-F8CC-C969-F85E-7FD1FEC1EF25}"/>
              </a:ext>
            </a:extLst>
          </p:cNvPr>
          <p:cNvPicPr>
            <a:picLocks noChangeAspect="1"/>
          </p:cNvPicPr>
          <p:nvPr/>
        </p:nvPicPr>
        <p:blipFill>
          <a:blip r:embed="rId3"/>
          <a:stretch>
            <a:fillRect/>
          </a:stretch>
        </p:blipFill>
        <p:spPr>
          <a:xfrm>
            <a:off x="6074003" y="1363801"/>
            <a:ext cx="5497273" cy="3217626"/>
          </a:xfrm>
          <a:prstGeom prst="rect">
            <a:avLst/>
          </a:prstGeom>
        </p:spPr>
      </p:pic>
    </p:spTree>
    <p:extLst>
      <p:ext uri="{BB962C8B-B14F-4D97-AF65-F5344CB8AC3E}">
        <p14:creationId xmlns:p14="http://schemas.microsoft.com/office/powerpoint/2010/main" val="2179444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44C8C7-AE0F-C803-9FE7-595BFB0805D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3B87E3E-7E77-DCA0-ABA1-29E3F9E7BAE5}"/>
              </a:ext>
            </a:extLst>
          </p:cNvPr>
          <p:cNvSpPr>
            <a:spLocks noGrp="1"/>
          </p:cNvSpPr>
          <p:nvPr>
            <p:ph type="title"/>
          </p:nvPr>
        </p:nvSpPr>
        <p:spPr/>
        <p:txBody>
          <a:bodyPr/>
          <a:lstStyle/>
          <a:p>
            <a:r>
              <a:rPr lang="en-US" dirty="0"/>
              <a:t>System Design &amp;  Implementation</a:t>
            </a:r>
            <a:endParaRPr lang="en-IN" dirty="0"/>
          </a:p>
        </p:txBody>
      </p:sp>
      <p:sp>
        <p:nvSpPr>
          <p:cNvPr id="6" name="Text Placeholder 5">
            <a:extLst>
              <a:ext uri="{FF2B5EF4-FFF2-40B4-BE49-F238E27FC236}">
                <a16:creationId xmlns:a16="http://schemas.microsoft.com/office/drawing/2014/main" id="{2D1BB21A-243D-E721-059C-9C307DC2F22F}"/>
              </a:ext>
            </a:extLst>
          </p:cNvPr>
          <p:cNvSpPr>
            <a:spLocks noGrp="1"/>
          </p:cNvSpPr>
          <p:nvPr>
            <p:ph type="body" idx="1"/>
          </p:nvPr>
        </p:nvSpPr>
        <p:spPr/>
        <p:txBody>
          <a:bodyPr/>
          <a:lstStyle/>
          <a:p>
            <a:pPr marL="76200" indent="0">
              <a:buNone/>
            </a:pPr>
            <a:endParaRPr lang="en-IN" dirty="0"/>
          </a:p>
        </p:txBody>
      </p:sp>
      <p:pic>
        <p:nvPicPr>
          <p:cNvPr id="3" name="Picture 2">
            <a:extLst>
              <a:ext uri="{FF2B5EF4-FFF2-40B4-BE49-F238E27FC236}">
                <a16:creationId xmlns:a16="http://schemas.microsoft.com/office/drawing/2014/main" id="{F4D9BBDA-855C-E347-730E-4060960DF32B}"/>
              </a:ext>
            </a:extLst>
          </p:cNvPr>
          <p:cNvPicPr>
            <a:picLocks noChangeAspect="1"/>
          </p:cNvPicPr>
          <p:nvPr/>
        </p:nvPicPr>
        <p:blipFill>
          <a:blip r:embed="rId2"/>
          <a:stretch>
            <a:fillRect/>
          </a:stretch>
        </p:blipFill>
        <p:spPr>
          <a:xfrm>
            <a:off x="476476" y="1143001"/>
            <a:ext cx="5251282" cy="4211424"/>
          </a:xfrm>
          <a:prstGeom prst="rect">
            <a:avLst/>
          </a:prstGeom>
        </p:spPr>
      </p:pic>
      <p:pic>
        <p:nvPicPr>
          <p:cNvPr id="7" name="Picture 6">
            <a:extLst>
              <a:ext uri="{FF2B5EF4-FFF2-40B4-BE49-F238E27FC236}">
                <a16:creationId xmlns:a16="http://schemas.microsoft.com/office/drawing/2014/main" id="{009AA133-5C74-5486-4FDE-172167825A46}"/>
              </a:ext>
            </a:extLst>
          </p:cNvPr>
          <p:cNvPicPr>
            <a:picLocks noChangeAspect="1"/>
          </p:cNvPicPr>
          <p:nvPr/>
        </p:nvPicPr>
        <p:blipFill>
          <a:blip r:embed="rId3"/>
          <a:stretch>
            <a:fillRect/>
          </a:stretch>
        </p:blipFill>
        <p:spPr>
          <a:xfrm>
            <a:off x="5727757" y="1503575"/>
            <a:ext cx="5227799" cy="4020532"/>
          </a:xfrm>
          <a:prstGeom prst="rect">
            <a:avLst/>
          </a:prstGeom>
        </p:spPr>
      </p:pic>
    </p:spTree>
    <p:extLst>
      <p:ext uri="{BB962C8B-B14F-4D97-AF65-F5344CB8AC3E}">
        <p14:creationId xmlns:p14="http://schemas.microsoft.com/office/powerpoint/2010/main" val="1371222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A4B3F-1234-EB85-42EB-B9D90CFB27EC}"/>
              </a:ext>
            </a:extLst>
          </p:cNvPr>
          <p:cNvSpPr>
            <a:spLocks noGrp="1"/>
          </p:cNvSpPr>
          <p:nvPr>
            <p:ph type="title"/>
          </p:nvPr>
        </p:nvSpPr>
        <p:spPr/>
        <p:txBody>
          <a:bodyPr/>
          <a:lstStyle/>
          <a:p>
            <a:r>
              <a:rPr lang="en-GB" dirty="0">
                <a:latin typeface="Cambria" panose="02040503050406030204" pitchFamily="18" charset="0"/>
                <a:ea typeface="Cambria" panose="02040503050406030204" pitchFamily="18" charset="0"/>
              </a:rPr>
              <a:t>1.INTRODUCTION</a:t>
            </a:r>
            <a:endParaRPr lang="en-IN" dirty="0"/>
          </a:p>
        </p:txBody>
      </p:sp>
      <p:sp>
        <p:nvSpPr>
          <p:cNvPr id="3" name="Text Placeholder 2">
            <a:extLst>
              <a:ext uri="{FF2B5EF4-FFF2-40B4-BE49-F238E27FC236}">
                <a16:creationId xmlns:a16="http://schemas.microsoft.com/office/drawing/2014/main" id="{D463F986-F047-A687-DEA3-340BED6F48B7}"/>
              </a:ext>
            </a:extLst>
          </p:cNvPr>
          <p:cNvSpPr>
            <a:spLocks noGrp="1"/>
          </p:cNvSpPr>
          <p:nvPr>
            <p:ph type="body" idx="1"/>
          </p:nvPr>
        </p:nvSpPr>
        <p:spPr/>
        <p:txBody>
          <a:bodyPr/>
          <a:lstStyle/>
          <a:p>
            <a:pPr marL="469265" lvl="1" indent="-228600">
              <a:lnSpc>
                <a:spcPts val="1410"/>
              </a:lnSpc>
              <a:spcBef>
                <a:spcPts val="1340"/>
              </a:spcBef>
              <a:buSzPct val="83333"/>
              <a:buFont typeface="Symbol"/>
              <a:buChar char=""/>
              <a:tabLst>
                <a:tab pos="469265" algn="l"/>
                <a:tab pos="469900" algn="l"/>
              </a:tabLst>
            </a:pPr>
            <a:r>
              <a:rPr lang="en-US" sz="1800" b="1" dirty="0">
                <a:solidFill>
                  <a:schemeClr val="tx1"/>
                </a:solidFill>
                <a:latin typeface="+mn-lt"/>
                <a:ea typeface="Cambria" panose="02040503050406030204" pitchFamily="18" charset="0"/>
              </a:rPr>
              <a:t>Project Overview:</a:t>
            </a:r>
          </a:p>
          <a:p>
            <a:pPr marL="469265" lvl="1" indent="-228600">
              <a:lnSpc>
                <a:spcPts val="1410"/>
              </a:lnSpc>
              <a:spcBef>
                <a:spcPts val="1340"/>
              </a:spcBef>
              <a:buSzPct val="83333"/>
              <a:buFont typeface="Symbol"/>
              <a:buChar char=""/>
              <a:tabLst>
                <a:tab pos="469265" algn="l"/>
                <a:tab pos="469900" algn="l"/>
              </a:tabLst>
            </a:pPr>
            <a:endParaRPr lang="en-US" sz="2800" b="1" dirty="0">
              <a:solidFill>
                <a:schemeClr val="tx1"/>
              </a:solidFill>
              <a:latin typeface="+mn-lt"/>
              <a:ea typeface="Cambria" panose="02040503050406030204" pitchFamily="18" charset="0"/>
            </a:endParaRPr>
          </a:p>
          <a:p>
            <a:pPr marL="926465" marR="63500" lvl="2" indent="-228600">
              <a:lnSpc>
                <a:spcPts val="1380"/>
              </a:lnSpc>
              <a:spcBef>
                <a:spcPts val="65"/>
              </a:spcBef>
              <a:buSzPct val="83333"/>
              <a:buFont typeface="Courier New"/>
              <a:buChar char="o"/>
              <a:tabLst>
                <a:tab pos="926465" algn="l"/>
                <a:tab pos="927100" algn="l"/>
              </a:tabLst>
            </a:pPr>
            <a:r>
              <a:rPr lang="en-US" sz="1600" spc="-5" dirty="0">
                <a:solidFill>
                  <a:schemeClr val="tx1"/>
                </a:solidFill>
                <a:latin typeface="+mn-lt"/>
                <a:cs typeface="Times New Roman"/>
              </a:rPr>
              <a:t>Development</a:t>
            </a:r>
            <a:r>
              <a:rPr lang="en-US" sz="1600" spc="10" dirty="0">
                <a:solidFill>
                  <a:schemeClr val="tx1"/>
                </a:solidFill>
                <a:latin typeface="+mn-lt"/>
                <a:cs typeface="Times New Roman"/>
              </a:rPr>
              <a:t> </a:t>
            </a:r>
            <a:r>
              <a:rPr lang="en-US" sz="1600" dirty="0">
                <a:solidFill>
                  <a:schemeClr val="tx1"/>
                </a:solidFill>
                <a:latin typeface="+mn-lt"/>
                <a:cs typeface="Times New Roman"/>
              </a:rPr>
              <a:t>of</a:t>
            </a:r>
            <a:r>
              <a:rPr lang="en-US" sz="1600" spc="10" dirty="0">
                <a:solidFill>
                  <a:schemeClr val="tx1"/>
                </a:solidFill>
                <a:latin typeface="+mn-lt"/>
                <a:cs typeface="Times New Roman"/>
              </a:rPr>
              <a:t> </a:t>
            </a:r>
            <a:r>
              <a:rPr lang="en-US" sz="1600" spc="-5" dirty="0">
                <a:solidFill>
                  <a:schemeClr val="tx1"/>
                </a:solidFill>
                <a:latin typeface="+mn-lt"/>
                <a:cs typeface="Times New Roman"/>
              </a:rPr>
              <a:t>an</a:t>
            </a:r>
            <a:r>
              <a:rPr lang="en-US" sz="1600" spc="25" dirty="0">
                <a:solidFill>
                  <a:schemeClr val="tx1"/>
                </a:solidFill>
                <a:latin typeface="+mn-lt"/>
                <a:cs typeface="Times New Roman"/>
              </a:rPr>
              <a:t> </a:t>
            </a:r>
            <a:r>
              <a:rPr lang="en-US" sz="1600" spc="-5" dirty="0">
                <a:solidFill>
                  <a:schemeClr val="tx1"/>
                </a:solidFill>
                <a:latin typeface="+mn-lt"/>
                <a:cs typeface="Times New Roman"/>
              </a:rPr>
              <a:t>AI-powered</a:t>
            </a:r>
            <a:r>
              <a:rPr lang="en-US" sz="1600" spc="20" dirty="0">
                <a:solidFill>
                  <a:schemeClr val="tx1"/>
                </a:solidFill>
                <a:latin typeface="+mn-lt"/>
                <a:cs typeface="Times New Roman"/>
              </a:rPr>
              <a:t> </a:t>
            </a:r>
            <a:r>
              <a:rPr lang="en-US" sz="1600" spc="-5" dirty="0">
                <a:solidFill>
                  <a:schemeClr val="tx1"/>
                </a:solidFill>
                <a:latin typeface="+mn-lt"/>
                <a:cs typeface="Times New Roman"/>
              </a:rPr>
              <a:t>chatbot</a:t>
            </a:r>
            <a:r>
              <a:rPr lang="en-US" sz="1600" spc="10" dirty="0">
                <a:solidFill>
                  <a:schemeClr val="tx1"/>
                </a:solidFill>
                <a:latin typeface="+mn-lt"/>
                <a:cs typeface="Times New Roman"/>
              </a:rPr>
              <a:t> </a:t>
            </a:r>
            <a:r>
              <a:rPr lang="en-US" sz="1600" spc="-5" dirty="0">
                <a:solidFill>
                  <a:schemeClr val="tx1"/>
                </a:solidFill>
                <a:latin typeface="+mn-lt"/>
                <a:cs typeface="Times New Roman"/>
              </a:rPr>
              <a:t>designed</a:t>
            </a:r>
            <a:r>
              <a:rPr lang="en-US" sz="1600" spc="20" dirty="0">
                <a:solidFill>
                  <a:schemeClr val="tx1"/>
                </a:solidFill>
                <a:latin typeface="+mn-lt"/>
                <a:cs typeface="Times New Roman"/>
              </a:rPr>
              <a:t> </a:t>
            </a:r>
            <a:r>
              <a:rPr lang="en-US" sz="1600" dirty="0">
                <a:solidFill>
                  <a:schemeClr val="tx1"/>
                </a:solidFill>
                <a:latin typeface="+mn-lt"/>
                <a:cs typeface="Times New Roman"/>
              </a:rPr>
              <a:t>for </a:t>
            </a:r>
            <a:r>
              <a:rPr lang="en-US" sz="1600" spc="-5" dirty="0">
                <a:solidFill>
                  <a:schemeClr val="tx1"/>
                </a:solidFill>
                <a:latin typeface="+mn-lt"/>
                <a:cs typeface="Times New Roman"/>
              </a:rPr>
              <a:t>company</a:t>
            </a:r>
            <a:r>
              <a:rPr lang="en-US" sz="1600" spc="10" dirty="0">
                <a:solidFill>
                  <a:schemeClr val="tx1"/>
                </a:solidFill>
                <a:latin typeface="+mn-lt"/>
                <a:cs typeface="Times New Roman"/>
              </a:rPr>
              <a:t> </a:t>
            </a:r>
            <a:r>
              <a:rPr lang="en-US" sz="1600" dirty="0">
                <a:solidFill>
                  <a:schemeClr val="tx1"/>
                </a:solidFill>
                <a:latin typeface="+mn-lt"/>
                <a:cs typeface="Times New Roman"/>
              </a:rPr>
              <a:t>or</a:t>
            </a:r>
            <a:r>
              <a:rPr lang="en-US" sz="1600" spc="15" dirty="0">
                <a:solidFill>
                  <a:schemeClr val="tx1"/>
                </a:solidFill>
                <a:latin typeface="+mn-lt"/>
                <a:cs typeface="Times New Roman"/>
              </a:rPr>
              <a:t> </a:t>
            </a:r>
            <a:r>
              <a:rPr lang="en-US" sz="1600" spc="-5" dirty="0">
                <a:solidFill>
                  <a:schemeClr val="tx1"/>
                </a:solidFill>
                <a:latin typeface="+mn-lt"/>
                <a:cs typeface="Times New Roman"/>
              </a:rPr>
              <a:t>institutional </a:t>
            </a:r>
            <a:r>
              <a:rPr lang="en-US" sz="1600" spc="-285" dirty="0">
                <a:solidFill>
                  <a:schemeClr val="tx1"/>
                </a:solidFill>
                <a:latin typeface="+mn-lt"/>
                <a:cs typeface="Times New Roman"/>
              </a:rPr>
              <a:t> </a:t>
            </a:r>
            <a:r>
              <a:rPr lang="en-US" sz="1600" spc="-5" dirty="0">
                <a:solidFill>
                  <a:schemeClr val="tx1"/>
                </a:solidFill>
                <a:latin typeface="+mn-lt"/>
                <a:cs typeface="Times New Roman"/>
              </a:rPr>
              <a:t>use.</a:t>
            </a:r>
            <a:endParaRPr lang="en-US" sz="1600" dirty="0">
              <a:solidFill>
                <a:schemeClr val="tx1"/>
              </a:solidFill>
              <a:latin typeface="+mn-lt"/>
              <a:cs typeface="Times New Roman"/>
            </a:endParaRPr>
          </a:p>
          <a:p>
            <a:pPr marL="926465" marR="5080" lvl="2" indent="-228600">
              <a:lnSpc>
                <a:spcPts val="1380"/>
              </a:lnSpc>
              <a:buSzPct val="83333"/>
              <a:buFont typeface="Courier New"/>
              <a:buChar char="o"/>
              <a:tabLst>
                <a:tab pos="926465" algn="l"/>
                <a:tab pos="927100" algn="l"/>
              </a:tabLst>
            </a:pPr>
            <a:r>
              <a:rPr lang="en-US" sz="1600" spc="-5" dirty="0">
                <a:solidFill>
                  <a:schemeClr val="tx1"/>
                </a:solidFill>
                <a:latin typeface="+mn-lt"/>
                <a:cs typeface="Times New Roman"/>
              </a:rPr>
              <a:t>Primary</a:t>
            </a:r>
            <a:r>
              <a:rPr lang="en-US" sz="1600" spc="10" dirty="0">
                <a:solidFill>
                  <a:schemeClr val="tx1"/>
                </a:solidFill>
                <a:latin typeface="+mn-lt"/>
                <a:cs typeface="Times New Roman"/>
              </a:rPr>
              <a:t> </a:t>
            </a:r>
            <a:r>
              <a:rPr lang="en-US" sz="1600" spc="-5" dirty="0">
                <a:solidFill>
                  <a:schemeClr val="tx1"/>
                </a:solidFill>
                <a:latin typeface="+mn-lt"/>
                <a:cs typeface="Times New Roman"/>
              </a:rPr>
              <a:t>function:</a:t>
            </a:r>
            <a:r>
              <a:rPr lang="en-US" sz="1600" spc="15" dirty="0">
                <a:solidFill>
                  <a:schemeClr val="tx1"/>
                </a:solidFill>
                <a:latin typeface="+mn-lt"/>
                <a:cs typeface="Times New Roman"/>
              </a:rPr>
              <a:t> </a:t>
            </a:r>
            <a:r>
              <a:rPr lang="en-US" sz="1600" spc="-5" dirty="0">
                <a:solidFill>
                  <a:schemeClr val="tx1"/>
                </a:solidFill>
                <a:latin typeface="+mn-lt"/>
                <a:cs typeface="Times New Roman"/>
              </a:rPr>
              <a:t>Efficiently</a:t>
            </a:r>
            <a:r>
              <a:rPr lang="en-US" sz="1600" spc="15" dirty="0">
                <a:solidFill>
                  <a:schemeClr val="tx1"/>
                </a:solidFill>
                <a:latin typeface="+mn-lt"/>
                <a:cs typeface="Times New Roman"/>
              </a:rPr>
              <a:t> </a:t>
            </a:r>
            <a:r>
              <a:rPr lang="en-US" sz="1600" spc="-5" dirty="0">
                <a:solidFill>
                  <a:schemeClr val="tx1"/>
                </a:solidFill>
                <a:latin typeface="+mn-lt"/>
                <a:cs typeface="Times New Roman"/>
              </a:rPr>
              <a:t>manage</a:t>
            </a:r>
            <a:r>
              <a:rPr lang="en-US" sz="1600" spc="5" dirty="0">
                <a:solidFill>
                  <a:schemeClr val="tx1"/>
                </a:solidFill>
                <a:latin typeface="+mn-lt"/>
                <a:cs typeface="Times New Roman"/>
              </a:rPr>
              <a:t> </a:t>
            </a:r>
            <a:r>
              <a:rPr lang="en-US" sz="1600" spc="-5" dirty="0">
                <a:solidFill>
                  <a:schemeClr val="tx1"/>
                </a:solidFill>
                <a:latin typeface="+mn-lt"/>
                <a:cs typeface="Times New Roman"/>
              </a:rPr>
              <a:t>employee</a:t>
            </a:r>
            <a:r>
              <a:rPr lang="en-US" sz="1600" spc="20" dirty="0">
                <a:solidFill>
                  <a:schemeClr val="tx1"/>
                </a:solidFill>
                <a:latin typeface="+mn-lt"/>
                <a:cs typeface="Times New Roman"/>
              </a:rPr>
              <a:t> </a:t>
            </a:r>
            <a:r>
              <a:rPr lang="en-US" sz="1600" spc="-5" dirty="0">
                <a:solidFill>
                  <a:schemeClr val="tx1"/>
                </a:solidFill>
                <a:latin typeface="+mn-lt"/>
                <a:cs typeface="Times New Roman"/>
              </a:rPr>
              <a:t>records</a:t>
            </a:r>
            <a:r>
              <a:rPr lang="en-US" sz="1600" spc="15" dirty="0">
                <a:solidFill>
                  <a:schemeClr val="tx1"/>
                </a:solidFill>
                <a:latin typeface="+mn-lt"/>
                <a:cs typeface="Times New Roman"/>
              </a:rPr>
              <a:t> </a:t>
            </a:r>
            <a:r>
              <a:rPr lang="en-US" sz="1600" spc="-5" dirty="0">
                <a:solidFill>
                  <a:schemeClr val="tx1"/>
                </a:solidFill>
                <a:latin typeface="+mn-lt"/>
                <a:cs typeface="Times New Roman"/>
              </a:rPr>
              <a:t>and</a:t>
            </a:r>
            <a:r>
              <a:rPr lang="en-US" sz="1600" spc="10" dirty="0">
                <a:solidFill>
                  <a:schemeClr val="tx1"/>
                </a:solidFill>
                <a:latin typeface="+mn-lt"/>
                <a:cs typeface="Times New Roman"/>
              </a:rPr>
              <a:t> </a:t>
            </a:r>
            <a:r>
              <a:rPr lang="en-US" sz="1600" dirty="0">
                <a:solidFill>
                  <a:schemeClr val="tx1"/>
                </a:solidFill>
                <a:latin typeface="+mn-lt"/>
                <a:cs typeface="Times New Roman"/>
              </a:rPr>
              <a:t>respond</a:t>
            </a:r>
            <a:r>
              <a:rPr lang="en-US" sz="1600" spc="15" dirty="0">
                <a:solidFill>
                  <a:schemeClr val="tx1"/>
                </a:solidFill>
                <a:latin typeface="+mn-lt"/>
                <a:cs typeface="Times New Roman"/>
              </a:rPr>
              <a:t> </a:t>
            </a:r>
            <a:r>
              <a:rPr lang="en-US" sz="1600" dirty="0">
                <a:solidFill>
                  <a:schemeClr val="tx1"/>
                </a:solidFill>
                <a:latin typeface="+mn-lt"/>
                <a:cs typeface="Times New Roman"/>
              </a:rPr>
              <a:t>to</a:t>
            </a:r>
            <a:r>
              <a:rPr lang="en-US" sz="1600" spc="15" dirty="0">
                <a:solidFill>
                  <a:schemeClr val="tx1"/>
                </a:solidFill>
                <a:latin typeface="+mn-lt"/>
                <a:cs typeface="Times New Roman"/>
              </a:rPr>
              <a:t> </a:t>
            </a:r>
            <a:r>
              <a:rPr lang="en-US" sz="1600" spc="-5" dirty="0">
                <a:solidFill>
                  <a:schemeClr val="tx1"/>
                </a:solidFill>
                <a:latin typeface="+mn-lt"/>
                <a:cs typeface="Times New Roman"/>
              </a:rPr>
              <a:t>queries </a:t>
            </a:r>
            <a:r>
              <a:rPr lang="en-US" sz="1600" spc="-285" dirty="0">
                <a:solidFill>
                  <a:schemeClr val="tx1"/>
                </a:solidFill>
                <a:latin typeface="+mn-lt"/>
                <a:cs typeface="Times New Roman"/>
              </a:rPr>
              <a:t> </a:t>
            </a:r>
            <a:r>
              <a:rPr lang="en-US" sz="1600" dirty="0">
                <a:solidFill>
                  <a:schemeClr val="tx1"/>
                </a:solidFill>
                <a:latin typeface="+mn-lt"/>
                <a:cs typeface="Times New Roman"/>
              </a:rPr>
              <a:t>in </a:t>
            </a:r>
            <a:r>
              <a:rPr lang="en-US" sz="1600" spc="-5" dirty="0">
                <a:solidFill>
                  <a:schemeClr val="tx1"/>
                </a:solidFill>
                <a:latin typeface="+mn-lt"/>
                <a:cs typeface="Times New Roman"/>
              </a:rPr>
              <a:t>real</a:t>
            </a:r>
            <a:r>
              <a:rPr lang="en-US" sz="1600" dirty="0">
                <a:solidFill>
                  <a:schemeClr val="tx1"/>
                </a:solidFill>
                <a:latin typeface="+mn-lt"/>
                <a:cs typeface="Times New Roman"/>
              </a:rPr>
              <a:t> time</a:t>
            </a:r>
            <a:r>
              <a:rPr lang="en-US" sz="1600" spc="-5" dirty="0">
                <a:solidFill>
                  <a:schemeClr val="tx1"/>
                </a:solidFill>
                <a:latin typeface="+mn-lt"/>
                <a:cs typeface="Times New Roman"/>
              </a:rPr>
              <a:t> </a:t>
            </a:r>
            <a:r>
              <a:rPr lang="en-US" sz="1600" dirty="0">
                <a:solidFill>
                  <a:schemeClr val="tx1"/>
                </a:solidFill>
                <a:latin typeface="+mn-lt"/>
                <a:cs typeface="Times New Roman"/>
              </a:rPr>
              <a:t>using </a:t>
            </a:r>
            <a:r>
              <a:rPr lang="en-US" sz="1600" spc="-5" dirty="0">
                <a:solidFill>
                  <a:schemeClr val="tx1"/>
                </a:solidFill>
                <a:latin typeface="+mn-lt"/>
                <a:cs typeface="Times New Roman"/>
              </a:rPr>
              <a:t>natural</a:t>
            </a:r>
            <a:r>
              <a:rPr lang="en-US" sz="1600" spc="10" dirty="0">
                <a:solidFill>
                  <a:schemeClr val="tx1"/>
                </a:solidFill>
                <a:latin typeface="+mn-lt"/>
                <a:cs typeface="Times New Roman"/>
              </a:rPr>
              <a:t> </a:t>
            </a:r>
            <a:r>
              <a:rPr lang="en-US" sz="1600" spc="-5" dirty="0">
                <a:solidFill>
                  <a:schemeClr val="tx1"/>
                </a:solidFill>
                <a:latin typeface="+mn-lt"/>
                <a:cs typeface="Times New Roman"/>
              </a:rPr>
              <a:t>language processing</a:t>
            </a:r>
            <a:r>
              <a:rPr lang="en-US" sz="1600" spc="10" dirty="0">
                <a:solidFill>
                  <a:schemeClr val="tx1"/>
                </a:solidFill>
                <a:latin typeface="+mn-lt"/>
                <a:cs typeface="Times New Roman"/>
              </a:rPr>
              <a:t> </a:t>
            </a:r>
            <a:r>
              <a:rPr lang="en-US" sz="1600" spc="-5" dirty="0">
                <a:solidFill>
                  <a:schemeClr val="tx1"/>
                </a:solidFill>
                <a:latin typeface="+mn-lt"/>
                <a:cs typeface="Times New Roman"/>
              </a:rPr>
              <a:t>(NLP).</a:t>
            </a:r>
          </a:p>
          <a:p>
            <a:pPr marL="926465" marR="5080" lvl="2" indent="-228600">
              <a:lnSpc>
                <a:spcPts val="1380"/>
              </a:lnSpc>
              <a:buSzPct val="83333"/>
              <a:buFont typeface="Courier New"/>
              <a:buChar char="o"/>
              <a:tabLst>
                <a:tab pos="926465" algn="l"/>
                <a:tab pos="927100" algn="l"/>
              </a:tabLst>
            </a:pPr>
            <a:endParaRPr lang="en-US" sz="1600" spc="-5" dirty="0">
              <a:solidFill>
                <a:schemeClr val="tx1"/>
              </a:solidFill>
              <a:latin typeface="+mn-lt"/>
              <a:cs typeface="Times New Roman"/>
            </a:endParaRPr>
          </a:p>
          <a:p>
            <a:pPr marL="469265" lvl="1" indent="-228600">
              <a:lnSpc>
                <a:spcPts val="1410"/>
              </a:lnSpc>
              <a:spcBef>
                <a:spcPts val="1340"/>
              </a:spcBef>
              <a:buSzPct val="83333"/>
              <a:buFont typeface="Symbol"/>
              <a:buChar char=""/>
              <a:tabLst>
                <a:tab pos="469265" algn="l"/>
                <a:tab pos="469900" algn="l"/>
              </a:tabLst>
            </a:pPr>
            <a:r>
              <a:rPr lang="en-US" sz="1800" b="1" dirty="0">
                <a:solidFill>
                  <a:schemeClr val="tx1"/>
                </a:solidFill>
                <a:latin typeface="+mn-lt"/>
                <a:ea typeface="Cambria" panose="02040503050406030204" pitchFamily="18" charset="0"/>
              </a:rPr>
              <a:t>Problem Statement:</a:t>
            </a:r>
          </a:p>
          <a:p>
            <a:pPr marL="469265" lvl="1" indent="-228600">
              <a:lnSpc>
                <a:spcPts val="1315"/>
              </a:lnSpc>
              <a:buSzPct val="83333"/>
              <a:buFont typeface="Symbol"/>
              <a:buChar char=""/>
              <a:tabLst>
                <a:tab pos="469265" algn="l"/>
                <a:tab pos="469900" algn="l"/>
              </a:tabLst>
            </a:pPr>
            <a:endParaRPr lang="en-US" sz="2800" b="1" dirty="0">
              <a:solidFill>
                <a:schemeClr val="tx1"/>
              </a:solidFill>
              <a:latin typeface="+mn-lt"/>
              <a:ea typeface="Cambria" panose="02040503050406030204" pitchFamily="18" charset="0"/>
            </a:endParaRPr>
          </a:p>
          <a:p>
            <a:pPr marL="926465" marR="358775" lvl="2" indent="-228600">
              <a:lnSpc>
                <a:spcPts val="1380"/>
              </a:lnSpc>
              <a:spcBef>
                <a:spcPts val="65"/>
              </a:spcBef>
              <a:buSzPct val="83333"/>
              <a:buFont typeface="Courier New"/>
              <a:buChar char="o"/>
              <a:tabLst>
                <a:tab pos="926465" algn="l"/>
                <a:tab pos="927100" algn="l"/>
              </a:tabLst>
            </a:pPr>
            <a:r>
              <a:rPr lang="en-US" sz="1600" spc="-5" dirty="0">
                <a:solidFill>
                  <a:schemeClr val="tx1"/>
                </a:solidFill>
                <a:latin typeface="+mn-lt"/>
                <a:cs typeface="Times New Roman"/>
              </a:rPr>
              <a:t>Traditional employee management systems are labor-intensive, requiring  manual lookups, prone to delays, and susceptible to human errors.</a:t>
            </a:r>
          </a:p>
          <a:p>
            <a:pPr marL="926465" marR="351155" lvl="2" indent="-228600">
              <a:lnSpc>
                <a:spcPts val="1380"/>
              </a:lnSpc>
              <a:buSzPct val="83333"/>
              <a:buFont typeface="Courier New"/>
              <a:buChar char="o"/>
              <a:tabLst>
                <a:tab pos="926465" algn="l"/>
                <a:tab pos="927100" algn="l"/>
              </a:tabLst>
            </a:pPr>
            <a:r>
              <a:rPr lang="en-US" sz="1600" spc="-5" dirty="0">
                <a:solidFill>
                  <a:schemeClr val="tx1"/>
                </a:solidFill>
                <a:latin typeface="+mn-lt"/>
                <a:cs typeface="Times New Roman"/>
              </a:rPr>
              <a:t>Organizations face inefficiencies due to outdated systems, which impacts  productivity and information accessibility.</a:t>
            </a:r>
          </a:p>
          <a:p>
            <a:pPr marL="76200" indent="0">
              <a:buNone/>
            </a:pPr>
            <a:endParaRPr lang="en-IN" dirty="0"/>
          </a:p>
        </p:txBody>
      </p:sp>
    </p:spTree>
    <p:extLst>
      <p:ext uri="{BB962C8B-B14F-4D97-AF65-F5344CB8AC3E}">
        <p14:creationId xmlns:p14="http://schemas.microsoft.com/office/powerpoint/2010/main" val="3756139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16D047-C744-5C81-FF3D-D58D54F2DF8F}"/>
              </a:ext>
            </a:extLst>
          </p:cNvPr>
          <p:cNvSpPr>
            <a:spLocks noGrp="1"/>
          </p:cNvSpPr>
          <p:nvPr>
            <p:ph type="title"/>
          </p:nvPr>
        </p:nvSpPr>
        <p:spPr/>
        <p:txBody>
          <a:bodyPr/>
          <a:lstStyle/>
          <a:p>
            <a:r>
              <a:rPr lang="en-US" dirty="0"/>
              <a:t>Hardware &amp; Software Components</a:t>
            </a:r>
            <a:endParaRPr lang="en-IN" dirty="0"/>
          </a:p>
        </p:txBody>
      </p:sp>
      <p:sp>
        <p:nvSpPr>
          <p:cNvPr id="6" name="Text Placeholder 5">
            <a:extLst>
              <a:ext uri="{FF2B5EF4-FFF2-40B4-BE49-F238E27FC236}">
                <a16:creationId xmlns:a16="http://schemas.microsoft.com/office/drawing/2014/main" id="{0945E1D9-0594-18E0-AEC6-38A757CE7FD3}"/>
              </a:ext>
            </a:extLst>
          </p:cNvPr>
          <p:cNvSpPr>
            <a:spLocks noGrp="1"/>
          </p:cNvSpPr>
          <p:nvPr>
            <p:ph type="body" idx="1"/>
          </p:nvPr>
        </p:nvSpPr>
        <p:spPr/>
        <p:txBody>
          <a:bodyPr/>
          <a:lstStyle/>
          <a:p>
            <a:pPr marL="76200" indent="0">
              <a:buNone/>
            </a:pPr>
            <a:endParaRPr lang="en-US" sz="900" b="1" dirty="0"/>
          </a:p>
          <a:p>
            <a:pPr marL="469265" lvl="1" indent="-228600">
              <a:lnSpc>
                <a:spcPts val="1410"/>
              </a:lnSpc>
              <a:spcBef>
                <a:spcPts val="1335"/>
              </a:spcBef>
              <a:buSzPct val="83333"/>
              <a:buFont typeface="Symbol"/>
              <a:buChar char=""/>
              <a:tabLst>
                <a:tab pos="469265" algn="l"/>
                <a:tab pos="469900" algn="l"/>
              </a:tabLst>
            </a:pPr>
            <a:r>
              <a:rPr lang="en-IN" sz="1600" b="1" spc="-5" dirty="0">
                <a:solidFill>
                  <a:schemeClr val="tx1"/>
                </a:solidFill>
                <a:latin typeface="+mn-lt"/>
                <a:cs typeface="Times New Roman"/>
              </a:rPr>
              <a:t>Hardware Requirements:</a:t>
            </a:r>
          </a:p>
          <a:p>
            <a:pPr marL="240665" lvl="1" indent="0">
              <a:lnSpc>
                <a:spcPts val="1410"/>
              </a:lnSpc>
              <a:spcBef>
                <a:spcPts val="1335"/>
              </a:spcBef>
              <a:buSzPct val="83333"/>
              <a:buNone/>
              <a:tabLst>
                <a:tab pos="469265" algn="l"/>
                <a:tab pos="469900" algn="l"/>
              </a:tabLst>
            </a:pPr>
            <a:endParaRPr lang="en-IN" sz="1600" b="1" spc="-5" dirty="0">
              <a:solidFill>
                <a:schemeClr val="tx1"/>
              </a:solidFill>
              <a:latin typeface="+mn-lt"/>
              <a:cs typeface="Times New Roman"/>
            </a:endParaRPr>
          </a:p>
          <a:p>
            <a:pPr marL="926465" marR="83820" lvl="2" indent="-228600">
              <a:lnSpc>
                <a:spcPts val="1380"/>
              </a:lnSpc>
              <a:spcBef>
                <a:spcPts val="70"/>
              </a:spcBef>
              <a:buSzPct val="83333"/>
              <a:buFont typeface="Courier New"/>
              <a:buChar char="o"/>
              <a:tabLst>
                <a:tab pos="926465" algn="l"/>
                <a:tab pos="927100" algn="l"/>
              </a:tabLst>
            </a:pPr>
            <a:r>
              <a:rPr lang="en-IN" sz="1400" spc="-5" dirty="0">
                <a:solidFill>
                  <a:schemeClr val="tx1"/>
                </a:solidFill>
                <a:latin typeface="+mn-lt"/>
                <a:cs typeface="Times New Roman"/>
              </a:rPr>
              <a:t>Standard computing device (PC/laptop) with enough processing power to run  Python scripts and AI models.</a:t>
            </a:r>
          </a:p>
          <a:p>
            <a:pPr marL="926465" marR="83820" lvl="2" indent="-228600">
              <a:lnSpc>
                <a:spcPts val="1380"/>
              </a:lnSpc>
              <a:spcBef>
                <a:spcPts val="70"/>
              </a:spcBef>
              <a:buSzPct val="83333"/>
              <a:buFont typeface="Courier New"/>
              <a:buChar char="o"/>
              <a:tabLst>
                <a:tab pos="926465" algn="l"/>
                <a:tab pos="927100" algn="l"/>
              </a:tabLst>
            </a:pPr>
            <a:endParaRPr lang="en-IN" sz="1600" spc="-5" dirty="0">
              <a:solidFill>
                <a:schemeClr val="tx1"/>
              </a:solidFill>
              <a:latin typeface="+mn-lt"/>
              <a:cs typeface="Times New Roman"/>
            </a:endParaRPr>
          </a:p>
          <a:p>
            <a:pPr marL="469265" lvl="1" indent="-228600">
              <a:lnSpc>
                <a:spcPts val="1315"/>
              </a:lnSpc>
              <a:buSzPct val="83333"/>
              <a:buFont typeface="Symbol"/>
              <a:buChar char=""/>
              <a:tabLst>
                <a:tab pos="469265" algn="l"/>
                <a:tab pos="469900" algn="l"/>
              </a:tabLst>
            </a:pPr>
            <a:r>
              <a:rPr lang="en-IN" sz="1600" b="1" spc="-5" dirty="0">
                <a:solidFill>
                  <a:schemeClr val="tx1"/>
                </a:solidFill>
                <a:latin typeface="+mn-lt"/>
                <a:cs typeface="Times New Roman"/>
              </a:rPr>
              <a:t>Software Components:</a:t>
            </a:r>
          </a:p>
          <a:p>
            <a:pPr marL="469265" lvl="1" indent="-228600">
              <a:lnSpc>
                <a:spcPts val="1315"/>
              </a:lnSpc>
              <a:buSzPct val="83333"/>
              <a:buFont typeface="Symbol"/>
              <a:buChar char=""/>
              <a:tabLst>
                <a:tab pos="469265" algn="l"/>
                <a:tab pos="469900" algn="l"/>
              </a:tabLst>
            </a:pPr>
            <a:endParaRPr lang="en-IN" sz="1600" b="1" spc="-5" dirty="0">
              <a:solidFill>
                <a:schemeClr val="tx1"/>
              </a:solidFill>
              <a:latin typeface="+mn-lt"/>
              <a:cs typeface="Times New Roman"/>
            </a:endParaRPr>
          </a:p>
          <a:p>
            <a:pPr marL="926465" lvl="2" indent="-229235">
              <a:lnSpc>
                <a:spcPts val="1380"/>
              </a:lnSpc>
              <a:buSzPct val="83333"/>
              <a:buFont typeface="Courier New"/>
              <a:buChar char="o"/>
              <a:tabLst>
                <a:tab pos="926465" algn="l"/>
                <a:tab pos="927100" algn="l"/>
              </a:tabLst>
            </a:pPr>
            <a:r>
              <a:rPr lang="en-IN" sz="1400" spc="-5" dirty="0">
                <a:solidFill>
                  <a:schemeClr val="tx1"/>
                </a:solidFill>
                <a:latin typeface="+mn-lt"/>
                <a:cs typeface="Times New Roman"/>
              </a:rPr>
              <a:t>Programming Language: Python for backend development.</a:t>
            </a:r>
          </a:p>
          <a:p>
            <a:pPr marL="926465" lvl="2" indent="-229235">
              <a:lnSpc>
                <a:spcPts val="1380"/>
              </a:lnSpc>
              <a:buSzPct val="83333"/>
              <a:buFont typeface="Courier New"/>
              <a:buChar char="o"/>
              <a:tabLst>
                <a:tab pos="926465" algn="l"/>
                <a:tab pos="927100" algn="l"/>
              </a:tabLst>
            </a:pPr>
            <a:r>
              <a:rPr lang="en-IN" sz="1400" spc="-5" dirty="0">
                <a:solidFill>
                  <a:schemeClr val="tx1"/>
                </a:solidFill>
                <a:latin typeface="+mn-lt"/>
                <a:cs typeface="Times New Roman"/>
              </a:rPr>
              <a:t>NLP Libraries: NLTK, spa-Cy for natural language understanding.</a:t>
            </a:r>
          </a:p>
          <a:p>
            <a:pPr marL="926465" marR="297180" lvl="2" indent="-228600">
              <a:lnSpc>
                <a:spcPts val="1380"/>
              </a:lnSpc>
              <a:spcBef>
                <a:spcPts val="65"/>
              </a:spcBef>
              <a:buSzPct val="83333"/>
              <a:buFont typeface="Courier New"/>
              <a:buChar char="o"/>
              <a:tabLst>
                <a:tab pos="926465" algn="l"/>
                <a:tab pos="927100" algn="l"/>
              </a:tabLst>
            </a:pPr>
            <a:r>
              <a:rPr lang="en-IN" sz="1400" spc="-5" dirty="0">
                <a:solidFill>
                  <a:schemeClr val="tx1"/>
                </a:solidFill>
                <a:latin typeface="+mn-lt"/>
                <a:cs typeface="Times New Roman"/>
              </a:rPr>
              <a:t>AI Framework: Tensor Flow for building and training the neural network  model.</a:t>
            </a:r>
          </a:p>
          <a:p>
            <a:pPr marL="926465" lvl="2" indent="-229235">
              <a:lnSpc>
                <a:spcPts val="1315"/>
              </a:lnSpc>
              <a:buSzPct val="83333"/>
              <a:buFont typeface="Courier New"/>
              <a:buChar char="o"/>
              <a:tabLst>
                <a:tab pos="926465" algn="l"/>
                <a:tab pos="927100" algn="l"/>
              </a:tabLst>
            </a:pPr>
            <a:r>
              <a:rPr lang="en-IN" sz="1400" spc="-5" dirty="0">
                <a:solidFill>
                  <a:schemeClr val="tx1"/>
                </a:solidFill>
                <a:latin typeface="+mn-lt"/>
                <a:cs typeface="Times New Roman"/>
              </a:rPr>
              <a:t>Database: CSV for initial data storage (scalable to SQL/NoSQL databases).</a:t>
            </a:r>
          </a:p>
          <a:p>
            <a:pPr marL="926465" lvl="2" indent="-229235">
              <a:lnSpc>
                <a:spcPts val="1380"/>
              </a:lnSpc>
              <a:buSzPct val="83333"/>
              <a:buFont typeface="Courier New"/>
              <a:buChar char="o"/>
              <a:tabLst>
                <a:tab pos="926465" algn="l"/>
                <a:tab pos="927100" algn="l"/>
              </a:tabLst>
            </a:pPr>
            <a:r>
              <a:rPr lang="en-IN" sz="1400" spc="-5" dirty="0">
                <a:solidFill>
                  <a:schemeClr val="tx1"/>
                </a:solidFill>
                <a:latin typeface="+mn-lt"/>
                <a:cs typeface="Times New Roman"/>
              </a:rPr>
              <a:t>Frontend Development: React for creating the chat-bot interface.</a:t>
            </a:r>
          </a:p>
          <a:p>
            <a:pPr marL="926465" marR="776605" lvl="2" indent="-228600">
              <a:lnSpc>
                <a:spcPts val="1380"/>
              </a:lnSpc>
              <a:spcBef>
                <a:spcPts val="65"/>
              </a:spcBef>
              <a:buSzPct val="83333"/>
              <a:buFont typeface="Courier New"/>
              <a:buChar char="o"/>
              <a:tabLst>
                <a:tab pos="926465" algn="l"/>
                <a:tab pos="927100" algn="l"/>
              </a:tabLst>
            </a:pPr>
            <a:r>
              <a:rPr lang="en-IN" sz="1400" spc="-5" dirty="0">
                <a:solidFill>
                  <a:schemeClr val="tx1"/>
                </a:solidFill>
                <a:latin typeface="+mn-lt"/>
                <a:cs typeface="Times New Roman"/>
              </a:rPr>
              <a:t>Other Tools: Git for version control, Docker for deployment, and  authentication mechanisms like OAuth for security.</a:t>
            </a:r>
          </a:p>
          <a:p>
            <a:pPr marL="76200" indent="0">
              <a:buNone/>
            </a:pPr>
            <a:endParaRPr lang="en-IN" dirty="0"/>
          </a:p>
        </p:txBody>
      </p:sp>
    </p:spTree>
    <p:extLst>
      <p:ext uri="{BB962C8B-B14F-4D97-AF65-F5344CB8AC3E}">
        <p14:creationId xmlns:p14="http://schemas.microsoft.com/office/powerpoint/2010/main" val="4103382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5C6E1A-5F89-2E66-4C0B-22A9F1DA1C4C}"/>
              </a:ext>
            </a:extLst>
          </p:cNvPr>
          <p:cNvSpPr>
            <a:spLocks noGrp="1"/>
          </p:cNvSpPr>
          <p:nvPr>
            <p:ph type="title"/>
          </p:nvPr>
        </p:nvSpPr>
        <p:spPr/>
        <p:txBody>
          <a:bodyPr/>
          <a:lstStyle/>
          <a:p>
            <a:r>
              <a:rPr lang="en-IN" spc="-5" dirty="0">
                <a:latin typeface="Times New Roman"/>
                <a:cs typeface="Times New Roman"/>
              </a:rPr>
              <a:t>Timeline</a:t>
            </a:r>
            <a:r>
              <a:rPr lang="en-IN" spc="-20" dirty="0">
                <a:latin typeface="Times New Roman"/>
                <a:cs typeface="Times New Roman"/>
              </a:rPr>
              <a:t> </a:t>
            </a:r>
            <a:r>
              <a:rPr lang="en-IN" spc="-5" dirty="0">
                <a:latin typeface="Times New Roman"/>
                <a:cs typeface="Times New Roman"/>
              </a:rPr>
              <a:t>of</a:t>
            </a:r>
            <a:r>
              <a:rPr lang="en-IN" spc="-15" dirty="0">
                <a:latin typeface="Times New Roman"/>
                <a:cs typeface="Times New Roman"/>
              </a:rPr>
              <a:t> </a:t>
            </a:r>
            <a:r>
              <a:rPr lang="en-IN" spc="-5" dirty="0">
                <a:latin typeface="Times New Roman"/>
                <a:cs typeface="Times New Roman"/>
              </a:rPr>
              <a:t>Project</a:t>
            </a:r>
            <a:endParaRPr lang="en-IN" dirty="0"/>
          </a:p>
        </p:txBody>
      </p:sp>
      <p:sp>
        <p:nvSpPr>
          <p:cNvPr id="6" name="Text Placeholder 5">
            <a:extLst>
              <a:ext uri="{FF2B5EF4-FFF2-40B4-BE49-F238E27FC236}">
                <a16:creationId xmlns:a16="http://schemas.microsoft.com/office/drawing/2014/main" id="{AF810CF2-4CFE-50E6-BF39-F2DB02A8D3CB}"/>
              </a:ext>
            </a:extLst>
          </p:cNvPr>
          <p:cNvSpPr>
            <a:spLocks noGrp="1"/>
          </p:cNvSpPr>
          <p:nvPr>
            <p:ph type="body" idx="1"/>
          </p:nvPr>
        </p:nvSpPr>
        <p:spPr>
          <a:xfrm>
            <a:off x="605410" y="1179611"/>
            <a:ext cx="10668000" cy="4953000"/>
          </a:xfrm>
        </p:spPr>
        <p:txBody>
          <a:bodyPr>
            <a:normAutofit/>
          </a:bodyPr>
          <a:lstStyle/>
          <a:p>
            <a:pPr marL="469265" marR="725170" lvl="1" indent="-228600">
              <a:lnSpc>
                <a:spcPts val="1380"/>
              </a:lnSpc>
              <a:buSzPct val="83333"/>
              <a:buFont typeface="Symbol"/>
              <a:buChar char=""/>
              <a:tabLst>
                <a:tab pos="469265" algn="l"/>
                <a:tab pos="469900" algn="l"/>
              </a:tabLst>
            </a:pPr>
            <a:r>
              <a:rPr lang="en-US" b="1" spc="-5" dirty="0">
                <a:solidFill>
                  <a:srgbClr val="17365D"/>
                </a:solidFill>
                <a:latin typeface="Times New Roman"/>
                <a:cs typeface="Times New Roman"/>
              </a:rPr>
              <a:t>Week 1: </a:t>
            </a:r>
            <a:r>
              <a:rPr lang="en-US" spc="-5" dirty="0">
                <a:solidFill>
                  <a:srgbClr val="17365D"/>
                </a:solidFill>
                <a:latin typeface="Times New Roman"/>
                <a:cs typeface="Times New Roman"/>
              </a:rPr>
              <a:t>Conduct Literature Review, generate datasets, and start with data  </a:t>
            </a:r>
          </a:p>
          <a:p>
            <a:pPr marL="0" marR="725170" lvl="1" indent="0">
              <a:lnSpc>
                <a:spcPts val="1380"/>
              </a:lnSpc>
              <a:buSzPct val="83333"/>
              <a:buNone/>
              <a:tabLst>
                <a:tab pos="469265" algn="l"/>
                <a:tab pos="469900" algn="l"/>
              </a:tabLst>
            </a:pPr>
            <a:r>
              <a:rPr lang="en-US" spc="-5" dirty="0">
                <a:solidFill>
                  <a:srgbClr val="17365D"/>
                </a:solidFill>
                <a:latin typeface="Times New Roman"/>
                <a:cs typeface="Times New Roman"/>
              </a:rPr>
              <a:t>        preprocessing.</a:t>
            </a:r>
          </a:p>
          <a:p>
            <a:pPr marL="583565" marR="725170" lvl="1" indent="-342900">
              <a:lnSpc>
                <a:spcPts val="1380"/>
              </a:lnSpc>
              <a:buSzPct val="83333"/>
              <a:tabLst>
                <a:tab pos="469265" algn="l"/>
                <a:tab pos="469900" algn="l"/>
              </a:tabLst>
            </a:pPr>
            <a:endParaRPr lang="en-US" spc="-5" dirty="0">
              <a:solidFill>
                <a:srgbClr val="17365D"/>
              </a:solidFill>
              <a:latin typeface="Times New Roman"/>
              <a:cs typeface="Times New Roman"/>
            </a:endParaRPr>
          </a:p>
          <a:p>
            <a:pPr marL="469265" marR="725170" lvl="1" indent="-228600">
              <a:lnSpc>
                <a:spcPts val="1380"/>
              </a:lnSpc>
              <a:buSzPct val="83333"/>
              <a:buFont typeface="Symbol"/>
              <a:buChar char=""/>
              <a:tabLst>
                <a:tab pos="469265" algn="l"/>
                <a:tab pos="469900" algn="l"/>
              </a:tabLst>
            </a:pPr>
            <a:r>
              <a:rPr lang="en-US" b="1" spc="-5" dirty="0">
                <a:solidFill>
                  <a:srgbClr val="17365D"/>
                </a:solidFill>
                <a:latin typeface="Times New Roman"/>
                <a:cs typeface="Times New Roman"/>
              </a:rPr>
              <a:t>Week 2</a:t>
            </a:r>
            <a:r>
              <a:rPr lang="en-US" spc="-5" dirty="0">
                <a:solidFill>
                  <a:srgbClr val="17365D"/>
                </a:solidFill>
                <a:latin typeface="Times New Roman"/>
                <a:cs typeface="Times New Roman"/>
              </a:rPr>
              <a:t>: Develop the QA dataset and refine the data using NLP techniques.</a:t>
            </a:r>
          </a:p>
          <a:p>
            <a:pPr marL="583565" lvl="1" indent="-342900">
              <a:lnSpc>
                <a:spcPts val="1315"/>
              </a:lnSpc>
              <a:buSzPct val="83333"/>
              <a:tabLst>
                <a:tab pos="469265" algn="l"/>
                <a:tab pos="469900" algn="l"/>
              </a:tabLst>
            </a:pPr>
            <a:endParaRPr lang="en-US" spc="-5" dirty="0">
              <a:solidFill>
                <a:srgbClr val="17365D"/>
              </a:solidFill>
              <a:latin typeface="Times New Roman"/>
              <a:cs typeface="Times New Roman"/>
            </a:endParaRPr>
          </a:p>
          <a:p>
            <a:pPr marL="469265" marR="725170" lvl="1" indent="-228600">
              <a:lnSpc>
                <a:spcPts val="1380"/>
              </a:lnSpc>
              <a:buSzPct val="83333"/>
              <a:buFont typeface="Symbol"/>
              <a:buChar char=""/>
              <a:tabLst>
                <a:tab pos="469265" algn="l"/>
                <a:tab pos="469900" algn="l"/>
              </a:tabLst>
            </a:pPr>
            <a:r>
              <a:rPr lang="en-US" b="1" spc="-5" dirty="0">
                <a:solidFill>
                  <a:srgbClr val="17365D"/>
                </a:solidFill>
                <a:latin typeface="Times New Roman"/>
                <a:cs typeface="Times New Roman"/>
              </a:rPr>
              <a:t>Week 3: </a:t>
            </a:r>
            <a:r>
              <a:rPr lang="en-US" spc="-5" dirty="0">
                <a:solidFill>
                  <a:srgbClr val="17365D"/>
                </a:solidFill>
                <a:latin typeface="Times New Roman"/>
                <a:cs typeface="Times New Roman"/>
              </a:rPr>
              <a:t>Train and test the chat-bot model using Tensor Flow; implement  </a:t>
            </a:r>
          </a:p>
          <a:p>
            <a:pPr marL="0" marR="725170" lvl="1" indent="0">
              <a:lnSpc>
                <a:spcPts val="1380"/>
              </a:lnSpc>
              <a:buSzPct val="83333"/>
              <a:buNone/>
              <a:tabLst>
                <a:tab pos="469265" algn="l"/>
                <a:tab pos="469900" algn="l"/>
              </a:tabLst>
            </a:pPr>
            <a:r>
              <a:rPr lang="en-US" spc="-5" dirty="0">
                <a:solidFill>
                  <a:srgbClr val="17365D"/>
                </a:solidFill>
                <a:latin typeface="Times New Roman"/>
                <a:cs typeface="Times New Roman"/>
              </a:rPr>
              <a:t>        improvements based on test results.</a:t>
            </a:r>
          </a:p>
          <a:p>
            <a:pPr marL="583565" marR="725170" lvl="1" indent="-342900">
              <a:lnSpc>
                <a:spcPts val="1380"/>
              </a:lnSpc>
              <a:buSzPct val="83333"/>
              <a:tabLst>
                <a:tab pos="469265" algn="l"/>
                <a:tab pos="469900" algn="l"/>
              </a:tabLst>
            </a:pPr>
            <a:endParaRPr lang="en-US" b="1" spc="-5" dirty="0">
              <a:solidFill>
                <a:srgbClr val="17365D"/>
              </a:solidFill>
              <a:latin typeface="Times New Roman"/>
              <a:cs typeface="Times New Roman"/>
            </a:endParaRPr>
          </a:p>
          <a:p>
            <a:pPr marL="469265" marR="725170" lvl="1" indent="-228600">
              <a:lnSpc>
                <a:spcPts val="1380"/>
              </a:lnSpc>
              <a:buSzPct val="83333"/>
              <a:buFont typeface="Symbol"/>
              <a:buChar char=""/>
              <a:tabLst>
                <a:tab pos="469265" algn="l"/>
                <a:tab pos="469900" algn="l"/>
              </a:tabLst>
            </a:pPr>
            <a:r>
              <a:rPr lang="en-US" b="1" spc="-5" dirty="0">
                <a:solidFill>
                  <a:srgbClr val="17365D"/>
                </a:solidFill>
                <a:latin typeface="Times New Roman"/>
                <a:cs typeface="Times New Roman"/>
              </a:rPr>
              <a:t>Week 4: </a:t>
            </a:r>
            <a:r>
              <a:rPr lang="en-US" spc="-5" dirty="0">
                <a:solidFill>
                  <a:srgbClr val="17365D"/>
                </a:solidFill>
                <a:latin typeface="Times New Roman"/>
                <a:cs typeface="Times New Roman"/>
              </a:rPr>
              <a:t>Design and integrate the frontend UI, ensuring compatibility with the </a:t>
            </a:r>
            <a:r>
              <a:rPr lang="en-US" spc="-5" dirty="0" err="1">
                <a:solidFill>
                  <a:srgbClr val="17365D"/>
                </a:solidFill>
                <a:latin typeface="Times New Roman"/>
                <a:cs typeface="Times New Roman"/>
              </a:rPr>
              <a:t>modeland</a:t>
            </a:r>
            <a:r>
              <a:rPr lang="en-US" spc="-5" dirty="0">
                <a:solidFill>
                  <a:srgbClr val="17365D"/>
                </a:solidFill>
                <a:latin typeface="Times New Roman"/>
                <a:cs typeface="Times New Roman"/>
              </a:rPr>
              <a:t> database.</a:t>
            </a:r>
          </a:p>
          <a:p>
            <a:pPr marL="583565" marR="50800" lvl="1" indent="-342900">
              <a:lnSpc>
                <a:spcPts val="1380"/>
              </a:lnSpc>
              <a:buSzPct val="83333"/>
              <a:tabLst>
                <a:tab pos="469265" algn="l"/>
                <a:tab pos="469900" algn="l"/>
              </a:tabLst>
            </a:pPr>
            <a:endParaRPr lang="en-US" b="1" spc="-5" dirty="0">
              <a:solidFill>
                <a:srgbClr val="17365D"/>
              </a:solidFill>
              <a:latin typeface="Times New Roman"/>
              <a:cs typeface="Times New Roman"/>
            </a:endParaRPr>
          </a:p>
          <a:p>
            <a:pPr marL="469265" marR="725170" lvl="1" indent="-228600">
              <a:lnSpc>
                <a:spcPts val="1380"/>
              </a:lnSpc>
              <a:buSzPct val="83333"/>
              <a:buFont typeface="Symbol"/>
              <a:buChar char=""/>
              <a:tabLst>
                <a:tab pos="469265" algn="l"/>
                <a:tab pos="469900" algn="l"/>
              </a:tabLst>
            </a:pPr>
            <a:r>
              <a:rPr lang="en-US" b="1" spc="-5" dirty="0">
                <a:solidFill>
                  <a:srgbClr val="17365D"/>
                </a:solidFill>
                <a:latin typeface="Times New Roman"/>
                <a:cs typeface="Times New Roman"/>
              </a:rPr>
              <a:t>Week 5</a:t>
            </a:r>
            <a:r>
              <a:rPr lang="en-US" spc="-5" dirty="0">
                <a:solidFill>
                  <a:srgbClr val="17365D"/>
                </a:solidFill>
                <a:latin typeface="Times New Roman"/>
                <a:cs typeface="Times New Roman"/>
              </a:rPr>
              <a:t>: Perform integration tests and evaluate chat-bot performance;  troubleshoot issues.</a:t>
            </a:r>
          </a:p>
          <a:p>
            <a:pPr marL="240665" marR="725170" lvl="1" indent="0">
              <a:lnSpc>
                <a:spcPts val="1380"/>
              </a:lnSpc>
              <a:buSzPct val="83333"/>
              <a:buNone/>
              <a:tabLst>
                <a:tab pos="469265" algn="l"/>
                <a:tab pos="469900" algn="l"/>
              </a:tabLst>
            </a:pPr>
            <a:endParaRPr lang="en-US" spc="-5" dirty="0">
              <a:solidFill>
                <a:srgbClr val="17365D"/>
              </a:solidFill>
              <a:latin typeface="Times New Roman"/>
              <a:cs typeface="Times New Roman"/>
            </a:endParaRPr>
          </a:p>
          <a:p>
            <a:pPr marL="469265" marR="725170" lvl="1" indent="-228600">
              <a:lnSpc>
                <a:spcPts val="1380"/>
              </a:lnSpc>
              <a:buSzPct val="83333"/>
              <a:buFont typeface="Symbol"/>
              <a:buChar char=""/>
              <a:tabLst>
                <a:tab pos="469265" algn="l"/>
                <a:tab pos="469900" algn="l"/>
              </a:tabLst>
            </a:pPr>
            <a:r>
              <a:rPr lang="en-US" sz="2000" b="1" spc="-5" dirty="0">
                <a:solidFill>
                  <a:srgbClr val="17365D"/>
                </a:solidFill>
                <a:latin typeface="Times New Roman"/>
                <a:cs typeface="Times New Roman"/>
              </a:rPr>
              <a:t> Week 6</a:t>
            </a:r>
            <a:r>
              <a:rPr lang="en-US" sz="2000" spc="-5" dirty="0">
                <a:solidFill>
                  <a:srgbClr val="17365D"/>
                </a:solidFill>
                <a:latin typeface="Times New Roman"/>
                <a:cs typeface="Times New Roman"/>
              </a:rPr>
              <a:t>: Final deployment, documentation preparation, and presentation of outcomes.</a:t>
            </a:r>
          </a:p>
          <a:p>
            <a:pPr marL="469265" marR="725170" lvl="1" indent="-228600">
              <a:lnSpc>
                <a:spcPts val="1380"/>
              </a:lnSpc>
              <a:buSzPct val="83333"/>
              <a:buFont typeface="Symbol"/>
              <a:buChar char=""/>
              <a:tabLst>
                <a:tab pos="469265" algn="l"/>
                <a:tab pos="469900" algn="l"/>
              </a:tabLst>
            </a:pPr>
            <a:endParaRPr lang="en-US" spc="-5" dirty="0">
              <a:solidFill>
                <a:srgbClr val="17365D"/>
              </a:solidFill>
              <a:latin typeface="Times New Roman"/>
              <a:cs typeface="Times New Roman"/>
            </a:endParaRPr>
          </a:p>
        </p:txBody>
      </p:sp>
    </p:spTree>
    <p:extLst>
      <p:ext uri="{BB962C8B-B14F-4D97-AF65-F5344CB8AC3E}">
        <p14:creationId xmlns:p14="http://schemas.microsoft.com/office/powerpoint/2010/main" val="4029385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C0A2917-81E7-8132-7710-E90F6EE1D6A0}"/>
              </a:ext>
            </a:extLst>
          </p:cNvPr>
          <p:cNvSpPr>
            <a:spLocks noGrp="1"/>
          </p:cNvSpPr>
          <p:nvPr>
            <p:ph type="title"/>
          </p:nvPr>
        </p:nvSpPr>
        <p:spPr/>
        <p:txBody>
          <a:bodyPr/>
          <a:lstStyle/>
          <a:p>
            <a:r>
              <a:rPr lang="en-US" dirty="0"/>
              <a:t>Architecture</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827" y="1425661"/>
            <a:ext cx="10058400" cy="4243387"/>
          </a:xfrm>
          <a:prstGeom prst="rect">
            <a:avLst/>
          </a:prstGeom>
        </p:spPr>
      </p:pic>
    </p:spTree>
    <p:extLst>
      <p:ext uri="{BB962C8B-B14F-4D97-AF65-F5344CB8AC3E}">
        <p14:creationId xmlns:p14="http://schemas.microsoft.com/office/powerpoint/2010/main" val="3156712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6EEF46-173C-447D-45ED-939E1F5EC657}"/>
              </a:ext>
            </a:extLst>
          </p:cNvPr>
          <p:cNvSpPr>
            <a:spLocks noGrp="1"/>
          </p:cNvSpPr>
          <p:nvPr>
            <p:ph type="title"/>
          </p:nvPr>
        </p:nvSpPr>
        <p:spPr/>
        <p:txBody>
          <a:bodyPr/>
          <a:lstStyle/>
          <a:p>
            <a:r>
              <a:rPr lang="en-US" dirty="0"/>
              <a:t>Results / Outcomes obtained</a:t>
            </a:r>
            <a:endParaRPr lang="en-IN" dirty="0"/>
          </a:p>
        </p:txBody>
      </p:sp>
      <p:sp>
        <p:nvSpPr>
          <p:cNvPr id="8" name="Rectangle 2">
            <a:extLst>
              <a:ext uri="{FF2B5EF4-FFF2-40B4-BE49-F238E27FC236}">
                <a16:creationId xmlns:a16="http://schemas.microsoft.com/office/drawing/2014/main" id="{1E273C58-F667-E477-E32C-3BE19EBC4120}"/>
              </a:ext>
            </a:extLst>
          </p:cNvPr>
          <p:cNvSpPr>
            <a:spLocks noGrp="1" noChangeArrowheads="1"/>
          </p:cNvSpPr>
          <p:nvPr>
            <p:ph type="body" idx="1"/>
          </p:nvPr>
        </p:nvSpPr>
        <p:spPr bwMode="auto">
          <a:xfrm>
            <a:off x="812800" y="1006541"/>
            <a:ext cx="102362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AI-driven chatbot successfully streamlined employee information management by automating repetitive HR tasks and providing real-time, conversational responses to queries. Integrated with secure SQL/NoSQL databases, it ensured role-based access and compliance with data protection standards like GDPR. The chatbot achieved an average response time of less than 2 seconds and an accuracy rate exceeding 90%, significantly reducing manual errors and enhancing reliability. Employees benefited from a self-service model, minimizing dependency on HR teams and enabling faster access to critical information. Scalability and performance were optimized using caching and parallel processing, allowing the chatbot to handle high user volumes efficiently. Its adaptable design also makes it suitable for deployment in diverse industries, ensuring long-term usability and growth potential.</a:t>
            </a:r>
          </a:p>
        </p:txBody>
      </p:sp>
    </p:spTree>
    <p:extLst>
      <p:ext uri="{BB962C8B-B14F-4D97-AF65-F5344CB8AC3E}">
        <p14:creationId xmlns:p14="http://schemas.microsoft.com/office/powerpoint/2010/main" val="938891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61B0A-9B4E-F324-1013-E6D7E051145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658FD99-C2FA-85C1-DE9F-EFE81C5B70BC}"/>
              </a:ext>
            </a:extLst>
          </p:cNvPr>
          <p:cNvSpPr>
            <a:spLocks noGrp="1"/>
          </p:cNvSpPr>
          <p:nvPr>
            <p:ph type="title"/>
          </p:nvPr>
        </p:nvSpPr>
        <p:spPr/>
        <p:txBody>
          <a:bodyPr/>
          <a:lstStyle/>
          <a:p>
            <a:r>
              <a:rPr lang="en-US" dirty="0"/>
              <a:t>Results / Outcomes obtained </a:t>
            </a:r>
            <a:r>
              <a:rPr lang="en-IN" spc="-5" dirty="0">
                <a:latin typeface="Times New Roman"/>
                <a:cs typeface="Times New Roman"/>
              </a:rPr>
              <a:t>(continued…)</a:t>
            </a:r>
            <a:endParaRPr lang="en-IN" dirty="0"/>
          </a:p>
        </p:txBody>
      </p:sp>
      <p:sp>
        <p:nvSpPr>
          <p:cNvPr id="8" name="Rectangle 2">
            <a:extLst>
              <a:ext uri="{FF2B5EF4-FFF2-40B4-BE49-F238E27FC236}">
                <a16:creationId xmlns:a16="http://schemas.microsoft.com/office/drawing/2014/main" id="{5B22999D-A695-9388-379F-AF595C8977CD}"/>
              </a:ext>
            </a:extLst>
          </p:cNvPr>
          <p:cNvSpPr>
            <a:spLocks noGrp="1" noChangeArrowheads="1"/>
          </p:cNvSpPr>
          <p:nvPr>
            <p:ph type="body" idx="1"/>
          </p:nvPr>
        </p:nvSpPr>
        <p:spPr bwMode="auto">
          <a:xfrm>
            <a:off x="812800" y="2545423"/>
            <a:ext cx="10236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A14D4E3E-7F3E-77B9-B56B-D07376B3316E}"/>
              </a:ext>
            </a:extLst>
          </p:cNvPr>
          <p:cNvPicPr>
            <a:picLocks noChangeAspect="1"/>
          </p:cNvPicPr>
          <p:nvPr/>
        </p:nvPicPr>
        <p:blipFill>
          <a:blip r:embed="rId2"/>
          <a:stretch>
            <a:fillRect/>
          </a:stretch>
        </p:blipFill>
        <p:spPr>
          <a:xfrm>
            <a:off x="4832676" y="1152889"/>
            <a:ext cx="2196447" cy="4552222"/>
          </a:xfrm>
          <a:prstGeom prst="rect">
            <a:avLst/>
          </a:prstGeom>
        </p:spPr>
      </p:pic>
      <p:pic>
        <p:nvPicPr>
          <p:cNvPr id="12" name="Picture 11">
            <a:extLst>
              <a:ext uri="{FF2B5EF4-FFF2-40B4-BE49-F238E27FC236}">
                <a16:creationId xmlns:a16="http://schemas.microsoft.com/office/drawing/2014/main" id="{06211229-DD97-D8A5-C9B9-B6A955387B8B}"/>
              </a:ext>
            </a:extLst>
          </p:cNvPr>
          <p:cNvPicPr>
            <a:picLocks noChangeAspect="1"/>
          </p:cNvPicPr>
          <p:nvPr/>
        </p:nvPicPr>
        <p:blipFill>
          <a:blip r:embed="rId3"/>
          <a:stretch>
            <a:fillRect/>
          </a:stretch>
        </p:blipFill>
        <p:spPr>
          <a:xfrm>
            <a:off x="207390" y="1152889"/>
            <a:ext cx="4625286" cy="4552222"/>
          </a:xfrm>
          <a:prstGeom prst="rect">
            <a:avLst/>
          </a:prstGeom>
        </p:spPr>
      </p:pic>
      <p:pic>
        <p:nvPicPr>
          <p:cNvPr id="14" name="Picture 13">
            <a:extLst>
              <a:ext uri="{FF2B5EF4-FFF2-40B4-BE49-F238E27FC236}">
                <a16:creationId xmlns:a16="http://schemas.microsoft.com/office/drawing/2014/main" id="{A603AE92-8EA5-264D-2715-3F707DE81334}"/>
              </a:ext>
            </a:extLst>
          </p:cNvPr>
          <p:cNvPicPr>
            <a:picLocks noChangeAspect="1"/>
          </p:cNvPicPr>
          <p:nvPr/>
        </p:nvPicPr>
        <p:blipFill>
          <a:blip r:embed="rId4"/>
          <a:stretch>
            <a:fillRect/>
          </a:stretch>
        </p:blipFill>
        <p:spPr>
          <a:xfrm>
            <a:off x="7841924" y="1152890"/>
            <a:ext cx="2185066" cy="4552222"/>
          </a:xfrm>
          <a:prstGeom prst="rect">
            <a:avLst/>
          </a:prstGeom>
        </p:spPr>
      </p:pic>
    </p:spTree>
    <p:extLst>
      <p:ext uri="{BB962C8B-B14F-4D97-AF65-F5344CB8AC3E}">
        <p14:creationId xmlns:p14="http://schemas.microsoft.com/office/powerpoint/2010/main" val="4128465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14F7F-97D5-8CC2-AB85-D110F3F4B22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E4AD076-28AE-978A-BE22-090A2D3DB8EC}"/>
              </a:ext>
            </a:extLst>
          </p:cNvPr>
          <p:cNvSpPr>
            <a:spLocks noGrp="1"/>
          </p:cNvSpPr>
          <p:nvPr>
            <p:ph type="title"/>
          </p:nvPr>
        </p:nvSpPr>
        <p:spPr/>
        <p:txBody>
          <a:bodyPr/>
          <a:lstStyle/>
          <a:p>
            <a:r>
              <a:rPr lang="en-US" dirty="0"/>
              <a:t>Results / Outcomes obtained </a:t>
            </a:r>
            <a:r>
              <a:rPr lang="en-IN" spc="-5" dirty="0">
                <a:latin typeface="Times New Roman"/>
                <a:cs typeface="Times New Roman"/>
              </a:rPr>
              <a:t>(continued…)</a:t>
            </a:r>
            <a:endParaRPr lang="en-IN" dirty="0"/>
          </a:p>
        </p:txBody>
      </p:sp>
      <p:sp>
        <p:nvSpPr>
          <p:cNvPr id="8" name="Rectangle 2">
            <a:extLst>
              <a:ext uri="{FF2B5EF4-FFF2-40B4-BE49-F238E27FC236}">
                <a16:creationId xmlns:a16="http://schemas.microsoft.com/office/drawing/2014/main" id="{B908C44C-B6CC-A34F-A275-138D0AF16F8B}"/>
              </a:ext>
            </a:extLst>
          </p:cNvPr>
          <p:cNvSpPr>
            <a:spLocks noGrp="1" noChangeArrowheads="1"/>
          </p:cNvSpPr>
          <p:nvPr>
            <p:ph type="body" idx="1"/>
          </p:nvPr>
        </p:nvSpPr>
        <p:spPr bwMode="auto">
          <a:xfrm>
            <a:off x="812800" y="2545423"/>
            <a:ext cx="10236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35A9ECBD-1A52-77E1-0AF9-9DEF5D583B30}"/>
              </a:ext>
            </a:extLst>
          </p:cNvPr>
          <p:cNvPicPr>
            <a:picLocks noChangeAspect="1"/>
          </p:cNvPicPr>
          <p:nvPr/>
        </p:nvPicPr>
        <p:blipFill>
          <a:blip r:embed="rId2"/>
          <a:stretch>
            <a:fillRect/>
          </a:stretch>
        </p:blipFill>
        <p:spPr>
          <a:xfrm>
            <a:off x="812800" y="1006311"/>
            <a:ext cx="2334866" cy="4845377"/>
          </a:xfrm>
          <a:prstGeom prst="rect">
            <a:avLst/>
          </a:prstGeom>
        </p:spPr>
      </p:pic>
      <p:pic>
        <p:nvPicPr>
          <p:cNvPr id="9" name="Picture 8">
            <a:extLst>
              <a:ext uri="{FF2B5EF4-FFF2-40B4-BE49-F238E27FC236}">
                <a16:creationId xmlns:a16="http://schemas.microsoft.com/office/drawing/2014/main" id="{50AC975D-BB29-5684-73F5-527728781FD6}"/>
              </a:ext>
            </a:extLst>
          </p:cNvPr>
          <p:cNvPicPr>
            <a:picLocks noChangeAspect="1"/>
          </p:cNvPicPr>
          <p:nvPr/>
        </p:nvPicPr>
        <p:blipFill>
          <a:blip r:embed="rId3"/>
          <a:stretch>
            <a:fillRect/>
          </a:stretch>
        </p:blipFill>
        <p:spPr>
          <a:xfrm>
            <a:off x="3632091" y="1006311"/>
            <a:ext cx="2322753" cy="4845377"/>
          </a:xfrm>
          <a:prstGeom prst="rect">
            <a:avLst/>
          </a:prstGeom>
        </p:spPr>
      </p:pic>
      <p:pic>
        <p:nvPicPr>
          <p:cNvPr id="11" name="Picture 10">
            <a:extLst>
              <a:ext uri="{FF2B5EF4-FFF2-40B4-BE49-F238E27FC236}">
                <a16:creationId xmlns:a16="http://schemas.microsoft.com/office/drawing/2014/main" id="{6625B20D-F05F-4F4C-7C9D-0EF63BA7CE55}"/>
              </a:ext>
            </a:extLst>
          </p:cNvPr>
          <p:cNvPicPr>
            <a:picLocks noChangeAspect="1"/>
          </p:cNvPicPr>
          <p:nvPr/>
        </p:nvPicPr>
        <p:blipFill>
          <a:blip r:embed="rId4"/>
          <a:stretch>
            <a:fillRect/>
          </a:stretch>
        </p:blipFill>
        <p:spPr>
          <a:xfrm>
            <a:off x="6305467" y="1006311"/>
            <a:ext cx="2234930" cy="4845377"/>
          </a:xfrm>
          <a:prstGeom prst="rect">
            <a:avLst/>
          </a:prstGeom>
        </p:spPr>
      </p:pic>
      <p:pic>
        <p:nvPicPr>
          <p:cNvPr id="13" name="Picture 12">
            <a:extLst>
              <a:ext uri="{FF2B5EF4-FFF2-40B4-BE49-F238E27FC236}">
                <a16:creationId xmlns:a16="http://schemas.microsoft.com/office/drawing/2014/main" id="{50E07174-8D7A-5A5D-D675-6A01341356ED}"/>
              </a:ext>
            </a:extLst>
          </p:cNvPr>
          <p:cNvPicPr>
            <a:picLocks noChangeAspect="1"/>
          </p:cNvPicPr>
          <p:nvPr/>
        </p:nvPicPr>
        <p:blipFill>
          <a:blip r:embed="rId5"/>
          <a:stretch>
            <a:fillRect/>
          </a:stretch>
        </p:blipFill>
        <p:spPr>
          <a:xfrm>
            <a:off x="8891020" y="1006311"/>
            <a:ext cx="2331838" cy="4845377"/>
          </a:xfrm>
          <a:prstGeom prst="rect">
            <a:avLst/>
          </a:prstGeom>
        </p:spPr>
      </p:pic>
    </p:spTree>
    <p:extLst>
      <p:ext uri="{BB962C8B-B14F-4D97-AF65-F5344CB8AC3E}">
        <p14:creationId xmlns:p14="http://schemas.microsoft.com/office/powerpoint/2010/main" val="3221814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62782E-85DC-D40B-BC33-2B3B614818CE}"/>
              </a:ext>
            </a:extLst>
          </p:cNvPr>
          <p:cNvSpPr>
            <a:spLocks noGrp="1"/>
          </p:cNvSpPr>
          <p:nvPr>
            <p:ph type="title"/>
          </p:nvPr>
        </p:nvSpPr>
        <p:spPr/>
        <p:txBody>
          <a:bodyPr/>
          <a:lstStyle/>
          <a:p>
            <a:r>
              <a:rPr lang="en-US" dirty="0"/>
              <a:t>Conclusion</a:t>
            </a:r>
            <a:endParaRPr lang="en-IN" dirty="0"/>
          </a:p>
        </p:txBody>
      </p:sp>
      <p:sp>
        <p:nvSpPr>
          <p:cNvPr id="6" name="Text Placeholder 5">
            <a:extLst>
              <a:ext uri="{FF2B5EF4-FFF2-40B4-BE49-F238E27FC236}">
                <a16:creationId xmlns:a16="http://schemas.microsoft.com/office/drawing/2014/main" id="{B991C763-5700-BF00-38B9-BCC76A43D8FE}"/>
              </a:ext>
            </a:extLst>
          </p:cNvPr>
          <p:cNvSpPr>
            <a:spLocks noGrp="1"/>
          </p:cNvSpPr>
          <p:nvPr>
            <p:ph type="body" idx="1"/>
          </p:nvPr>
        </p:nvSpPr>
        <p:spPr/>
        <p:txBody>
          <a:bodyPr>
            <a:normAutofit/>
          </a:bodyPr>
          <a:lstStyle/>
          <a:p>
            <a:pPr marL="76200" indent="0">
              <a:buNone/>
            </a:pPr>
            <a:r>
              <a:rPr lang="en-US" sz="2000" dirty="0">
                <a:latin typeface="+mn-lt"/>
              </a:rPr>
              <a:t>The AI-driven chatbot has effectively addressed the inefficiencies of traditional employee management systems by automating the retrieval, updating, and management of employee records through a conversational interface. By leveraging advanced Natural Language Processing (NLP) and machine learning techniques, the chatbot delivers real-time, personalized responses to employee queries, significantly reducing response times and manual errors. Its seamless integration with secure databases ensures that sensitive data is managed responsibly, adhering to compliance standards like GDPR. The chatbot has also minimized reliance on HR teams by enabling a self-service model, allowing employees to independently access critical information. Furthermore, its scalable and adaptable architecture positions it as a versatile solution for industries beyond HR, such as healthcare and finance. This project demonstrates the potential of AI-powered solutions in transforming organizational efficiency while paving the way for future advancements like predictive analytics and enhanced HR functionalities.</a:t>
            </a:r>
            <a:endParaRPr lang="en-IN" sz="2000" dirty="0">
              <a:latin typeface="+mn-lt"/>
            </a:endParaRPr>
          </a:p>
        </p:txBody>
      </p:sp>
    </p:spTree>
    <p:extLst>
      <p:ext uri="{BB962C8B-B14F-4D97-AF65-F5344CB8AC3E}">
        <p14:creationId xmlns:p14="http://schemas.microsoft.com/office/powerpoint/2010/main" val="98882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B0C52D-D00B-2619-6023-FA5A6B808D22}"/>
              </a:ext>
            </a:extLst>
          </p:cNvPr>
          <p:cNvSpPr>
            <a:spLocks noGrp="1"/>
          </p:cNvSpPr>
          <p:nvPr>
            <p:ph type="title"/>
          </p:nvPr>
        </p:nvSpPr>
        <p:spPr/>
        <p:txBody>
          <a:bodyPr/>
          <a:lstStyle/>
          <a:p>
            <a:r>
              <a:rPr lang="en-US" dirty="0" err="1"/>
              <a:t>Github</a:t>
            </a:r>
            <a:r>
              <a:rPr lang="en-US" dirty="0"/>
              <a:t>-Link</a:t>
            </a:r>
            <a:endParaRPr lang="en-IN" dirty="0"/>
          </a:p>
        </p:txBody>
      </p:sp>
      <p:sp>
        <p:nvSpPr>
          <p:cNvPr id="6" name="Text Placeholder 5">
            <a:extLst>
              <a:ext uri="{FF2B5EF4-FFF2-40B4-BE49-F238E27FC236}">
                <a16:creationId xmlns:a16="http://schemas.microsoft.com/office/drawing/2014/main" id="{2F827EA1-B74E-EA4E-01B8-4A0865DC639E}"/>
              </a:ext>
            </a:extLst>
          </p:cNvPr>
          <p:cNvSpPr>
            <a:spLocks noGrp="1"/>
          </p:cNvSpPr>
          <p:nvPr>
            <p:ph type="body" idx="1"/>
          </p:nvPr>
        </p:nvSpPr>
        <p:spPr/>
        <p:txBody>
          <a:bodyPr/>
          <a:lstStyle/>
          <a:p>
            <a:pPr marL="342900" indent="-190500" algn="ctr">
              <a:spcBef>
                <a:spcPts val="0"/>
              </a:spcBef>
              <a:buSzPct val="100000"/>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ctr">
              <a:spcBef>
                <a:spcPts val="0"/>
              </a:spcBef>
              <a:buSzPct val="100000"/>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ctr">
              <a:spcBef>
                <a:spcPts val="0"/>
              </a:spcBef>
              <a:buSzPct val="100000"/>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ctr">
              <a:spcBef>
                <a:spcPts val="0"/>
              </a:spcBef>
              <a:buSzPct val="100000"/>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spcBef>
                <a:spcPts val="0"/>
              </a:spcBef>
              <a:buSzPct val="100000"/>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spcBef>
                <a:spcPts val="0"/>
              </a:spcBef>
              <a:buSzPct val="100000"/>
              <a:buNone/>
            </a:pPr>
            <a:endParaRPr lang="en-US" dirty="0">
              <a:latin typeface="Cambria" panose="02040503050406030204" pitchFamily="18" charset="0"/>
              <a:ea typeface="Cambria" panose="02040503050406030204" pitchFamily="18" charset="0"/>
            </a:endParaRPr>
          </a:p>
          <a:p>
            <a:pPr marL="342900" indent="-190500">
              <a:lnSpc>
                <a:spcPct val="200000"/>
              </a:lnSpc>
              <a:spcBef>
                <a:spcPts val="0"/>
              </a:spcBef>
              <a:buSzPct val="100000"/>
              <a:buNone/>
            </a:pPr>
            <a:r>
              <a:rPr lang="en-US" b="1" dirty="0">
                <a:solidFill>
                  <a:schemeClr val="accent1">
                    <a:lumMod val="50000"/>
                  </a:schemeClr>
                </a:solidFill>
                <a:latin typeface="Cambria" panose="02040503050406030204" pitchFamily="18" charset="0"/>
                <a:ea typeface="Cambria" panose="02040503050406030204" pitchFamily="18" charset="0"/>
              </a:rPr>
              <a:t>https://github.com/ayeshakhanum24/self_learning-chatbot</a:t>
            </a:r>
            <a:endParaRPr lang="en-IN" b="1" dirty="0"/>
          </a:p>
        </p:txBody>
      </p:sp>
    </p:spTree>
    <p:extLst>
      <p:ext uri="{BB962C8B-B14F-4D97-AF65-F5344CB8AC3E}">
        <p14:creationId xmlns:p14="http://schemas.microsoft.com/office/powerpoint/2010/main" val="538797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4748A5-F45F-FC3C-AB45-844F01D7C701}"/>
              </a:ext>
            </a:extLst>
          </p:cNvPr>
          <p:cNvSpPr>
            <a:spLocks noGrp="1"/>
          </p:cNvSpPr>
          <p:nvPr>
            <p:ph type="title"/>
          </p:nvPr>
        </p:nvSpPr>
        <p:spPr/>
        <p:txBody>
          <a:bodyPr/>
          <a:lstStyle/>
          <a:p>
            <a:r>
              <a:rPr lang="en-US" dirty="0" smtClean="0"/>
              <a:t>References</a:t>
            </a:r>
            <a:endParaRPr lang="en-IN" dirty="0"/>
          </a:p>
        </p:txBody>
      </p:sp>
      <p:sp>
        <p:nvSpPr>
          <p:cNvPr id="6" name="Text Placeholder 5">
            <a:extLst>
              <a:ext uri="{FF2B5EF4-FFF2-40B4-BE49-F238E27FC236}">
                <a16:creationId xmlns:a16="http://schemas.microsoft.com/office/drawing/2014/main" id="{4E869376-7177-A609-62B6-CAF07A442B42}"/>
              </a:ext>
            </a:extLst>
          </p:cNvPr>
          <p:cNvSpPr>
            <a:spLocks noGrp="1"/>
          </p:cNvSpPr>
          <p:nvPr>
            <p:ph type="body" idx="1"/>
          </p:nvPr>
        </p:nvSpPr>
        <p:spPr/>
        <p:txBody>
          <a:bodyPr>
            <a:normAutofit fontScale="47500" lnSpcReduction="20000"/>
          </a:bodyPr>
          <a:lstStyle/>
          <a:p>
            <a:r>
              <a:rPr lang="en-US" b="1" u="sng" dirty="0">
                <a:hlinkClick r:id="rId2"/>
              </a:rPr>
              <a:t>https://www.researchgate.net/publication/351228837_Design_and_Development_of_CHATBOT_A_Review</a:t>
            </a:r>
            <a:endParaRPr lang="en-US" b="1" u="sng" dirty="0"/>
          </a:p>
          <a:p>
            <a:endParaRPr lang="en-IN" sz="2800" b="1" u="sng" dirty="0">
              <a:hlinkClick r:id="rId3"/>
            </a:endParaRPr>
          </a:p>
          <a:p>
            <a:r>
              <a:rPr lang="en-US" b="1" u="sng" dirty="0">
                <a:hlinkClick r:id="rId3"/>
              </a:rPr>
              <a:t>https://www.researchgate.net/publication/367369151_Chatbots_Development_Using_Natural_Language_Processing_A_Review</a:t>
            </a:r>
            <a:endParaRPr lang="en-IN" b="1" dirty="0"/>
          </a:p>
          <a:p>
            <a:endParaRPr lang="en-IN" b="1" u="sng" dirty="0">
              <a:hlinkClick r:id="rId4"/>
            </a:endParaRPr>
          </a:p>
          <a:p>
            <a:r>
              <a:rPr lang="en-US" b="1" u="sng" dirty="0">
                <a:hlinkClick r:id="rId4"/>
              </a:rPr>
              <a:t>https://www.researchgate.net/publication/365049624_Live_support_by_chatbots_wit_h_artificial_intelligence_A_future_research_agenda</a:t>
            </a:r>
            <a:endParaRPr lang="en-IN" b="1" dirty="0"/>
          </a:p>
          <a:p>
            <a:endParaRPr lang="en-IN" b="1" u="sng" dirty="0">
              <a:hlinkClick r:id="rId5"/>
            </a:endParaRPr>
          </a:p>
          <a:p>
            <a:r>
              <a:rPr lang="en-US" b="1" u="sng" dirty="0">
                <a:hlinkClick r:id="rId5"/>
              </a:rPr>
              <a:t>https://www.researchgate.net/publication/365049624_Live_support_by_chatbots_with_artificial_intelligence_A_future_research_agenda</a:t>
            </a:r>
            <a:endParaRPr lang="en-IN" b="1" dirty="0"/>
          </a:p>
          <a:p>
            <a:endParaRPr lang="en-IN" b="1" u="sng" dirty="0">
              <a:hlinkClick r:id="rId6"/>
            </a:endParaRPr>
          </a:p>
          <a:p>
            <a:r>
              <a:rPr lang="en-US" b="1" u="sng" dirty="0">
                <a:hlinkClick r:id="rId6"/>
              </a:rPr>
              <a:t>https://www.mdpi.com/1424-8220/21/24/8448</a:t>
            </a:r>
            <a:endParaRPr lang="en-IN" b="1" dirty="0"/>
          </a:p>
          <a:p>
            <a:endParaRPr lang="en-IN" b="1" dirty="0"/>
          </a:p>
          <a:p>
            <a:r>
              <a:rPr lang="en-US" b="1" u="sng" dirty="0">
                <a:hlinkClick r:id="rId7"/>
              </a:rPr>
              <a:t>https://www.technologyreview.com/2023/04/03/1070893/three-ways-ai-chatbots-are-a-security-disaster</a:t>
            </a:r>
            <a:endParaRPr lang="en-IN" b="1" dirty="0"/>
          </a:p>
          <a:p>
            <a:pPr marL="76200" indent="0">
              <a:buNone/>
            </a:pPr>
            <a:r>
              <a:rPr lang="en-US" b="1" dirty="0"/>
              <a:t> </a:t>
            </a:r>
            <a:endParaRPr lang="en-IN" b="1" dirty="0"/>
          </a:p>
          <a:p>
            <a:r>
              <a:rPr lang="en-US" b="1" u="sng" dirty="0">
                <a:hlinkClick r:id="rId8"/>
              </a:rPr>
              <a:t>https://www.researchgate.net/publication/342842655_The_Impact_of_Chatbots_on_Customer_Service_Performance</a:t>
            </a:r>
            <a:endParaRPr lang="en-IN" b="1" dirty="0"/>
          </a:p>
          <a:p>
            <a:pPr marL="76200" indent="0">
              <a:buNone/>
            </a:pPr>
            <a:r>
              <a:rPr lang="en-US" b="1" dirty="0"/>
              <a:t> </a:t>
            </a:r>
            <a:endParaRPr lang="en-IN" b="1" dirty="0"/>
          </a:p>
          <a:p>
            <a:r>
              <a:rPr lang="en-US" b="1" u="sng" dirty="0">
                <a:hlinkClick r:id="rId9"/>
              </a:rPr>
              <a:t>https://www.sciencedirect.com/science/article/pii/S1877050921013417</a:t>
            </a:r>
            <a:endParaRPr lang="en-IN" b="1" dirty="0"/>
          </a:p>
          <a:p>
            <a:pPr marL="76200" indent="0">
              <a:buNone/>
            </a:pPr>
            <a:r>
              <a:rPr lang="en-US" b="1" dirty="0"/>
              <a:t> </a:t>
            </a:r>
            <a:endParaRPr lang="en-IN" b="1" dirty="0"/>
          </a:p>
          <a:p>
            <a:r>
              <a:rPr lang="en-US" b="1" u="sng" dirty="0">
                <a:hlinkClick r:id="rId10"/>
              </a:rPr>
              <a:t>https://www.researchgate.net/publication/365419934_Artificial_intelligence_for_the_improvement_of_records_management_activities_at_the_Council_for_Scientific_and_Industrial_Research</a:t>
            </a:r>
            <a:r>
              <a:rPr lang="en-US" b="1" dirty="0"/>
              <a:t> </a:t>
            </a:r>
          </a:p>
          <a:p>
            <a:endParaRPr lang="en-IN" b="1" dirty="0"/>
          </a:p>
          <a:p>
            <a:r>
              <a:rPr lang="en-US" b="1" u="sng" dirty="0">
                <a:hlinkClick r:id="rId11"/>
              </a:rPr>
              <a:t>https://www.mdpi.com/2071-1050/15/5/4012</a:t>
            </a:r>
            <a:endParaRPr lang="en-IN" b="1" dirty="0"/>
          </a:p>
          <a:p>
            <a:pPr marL="76200" indent="0">
              <a:buNone/>
            </a:pPr>
            <a:endParaRPr lang="en-IN" dirty="0"/>
          </a:p>
        </p:txBody>
      </p:sp>
    </p:spTree>
    <p:extLst>
      <p:ext uri="{BB962C8B-B14F-4D97-AF65-F5344CB8AC3E}">
        <p14:creationId xmlns:p14="http://schemas.microsoft.com/office/powerpoint/2010/main" val="2374993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F10F93-A4C3-7026-28F5-3CFF6AF1B9AC}"/>
              </a:ext>
            </a:extLst>
          </p:cNvPr>
          <p:cNvSpPr>
            <a:spLocks noGrp="1"/>
          </p:cNvSpPr>
          <p:nvPr>
            <p:ph type="title"/>
          </p:nvPr>
        </p:nvSpPr>
        <p:spPr>
          <a:xfrm>
            <a:off x="812800" y="266400"/>
            <a:ext cx="10668000" cy="487500"/>
          </a:xfrm>
        </p:spPr>
        <p:txBody>
          <a:bodyPr/>
          <a:lstStyle/>
          <a:p>
            <a:r>
              <a:rPr lang="en-US" dirty="0" err="1" smtClean="0"/>
              <a:t>Publlication</a:t>
            </a:r>
            <a:r>
              <a:rPr lang="en-US" dirty="0"/>
              <a:t> </a:t>
            </a:r>
            <a:r>
              <a:rPr lang="en-US" dirty="0" smtClean="0"/>
              <a:t>details.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1215" y="1093574"/>
            <a:ext cx="9965769" cy="4878858"/>
          </a:xfrm>
          <a:prstGeom prst="rect">
            <a:avLst/>
          </a:prstGeom>
        </p:spPr>
      </p:pic>
    </p:spTree>
    <p:extLst>
      <p:ext uri="{BB962C8B-B14F-4D97-AF65-F5344CB8AC3E}">
        <p14:creationId xmlns:p14="http://schemas.microsoft.com/office/powerpoint/2010/main" val="819439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3EA82-654B-A04B-8637-60501ACFF6E8}"/>
              </a:ext>
            </a:extLst>
          </p:cNvPr>
          <p:cNvSpPr>
            <a:spLocks noGrp="1"/>
          </p:cNvSpPr>
          <p:nvPr>
            <p:ph type="title"/>
          </p:nvPr>
        </p:nvSpPr>
        <p:spPr/>
        <p:txBody>
          <a:bodyPr/>
          <a:lstStyle/>
          <a:p>
            <a:r>
              <a:rPr lang="en-US" spc="-5" dirty="0">
                <a:latin typeface="Times New Roman"/>
                <a:cs typeface="Times New Roman"/>
              </a:rPr>
              <a:t>2.Literature</a:t>
            </a:r>
            <a:r>
              <a:rPr lang="en-US" spc="-10" dirty="0">
                <a:latin typeface="Times New Roman"/>
                <a:cs typeface="Times New Roman"/>
              </a:rPr>
              <a:t> </a:t>
            </a:r>
            <a:r>
              <a:rPr lang="en-US" spc="-5" dirty="0">
                <a:latin typeface="Times New Roman"/>
                <a:cs typeface="Times New Roman"/>
              </a:rPr>
              <a:t>Review</a:t>
            </a:r>
            <a:r>
              <a:rPr lang="en-US" spc="-10" dirty="0">
                <a:latin typeface="Times New Roman"/>
                <a:cs typeface="Times New Roman"/>
              </a:rPr>
              <a:t> </a:t>
            </a:r>
            <a:r>
              <a:rPr lang="en-US" dirty="0">
                <a:latin typeface="Times New Roman"/>
                <a:cs typeface="Times New Roman"/>
              </a:rPr>
              <a:t>(Summary</a:t>
            </a:r>
            <a:r>
              <a:rPr lang="en-US" spc="-10" dirty="0">
                <a:latin typeface="Times New Roman"/>
                <a:cs typeface="Times New Roman"/>
              </a:rPr>
              <a:t> </a:t>
            </a:r>
            <a:r>
              <a:rPr lang="en-US" spc="-5" dirty="0">
                <a:latin typeface="Times New Roman"/>
                <a:cs typeface="Times New Roman"/>
              </a:rPr>
              <a:t>of</a:t>
            </a:r>
            <a:r>
              <a:rPr lang="en-US" dirty="0">
                <a:latin typeface="Times New Roman"/>
                <a:cs typeface="Times New Roman"/>
              </a:rPr>
              <a:t> </a:t>
            </a:r>
            <a:r>
              <a:rPr lang="en-US" spc="-5" dirty="0">
                <a:latin typeface="Times New Roman"/>
                <a:cs typeface="Times New Roman"/>
              </a:rPr>
              <a:t>Research</a:t>
            </a:r>
            <a:r>
              <a:rPr lang="en-US" dirty="0">
                <a:latin typeface="Times New Roman"/>
                <a:cs typeface="Times New Roman"/>
              </a:rPr>
              <a:t> Papers)</a:t>
            </a:r>
            <a:endParaRPr lang="en-IN" dirty="0"/>
          </a:p>
        </p:txBody>
      </p:sp>
      <p:sp>
        <p:nvSpPr>
          <p:cNvPr id="3" name="Text Placeholder 2">
            <a:extLst>
              <a:ext uri="{FF2B5EF4-FFF2-40B4-BE49-F238E27FC236}">
                <a16:creationId xmlns:a16="http://schemas.microsoft.com/office/drawing/2014/main" id="{ACC3D6C6-7CC9-D20F-E1F7-312B3C603154}"/>
              </a:ext>
            </a:extLst>
          </p:cNvPr>
          <p:cNvSpPr>
            <a:spLocks noGrp="1"/>
          </p:cNvSpPr>
          <p:nvPr>
            <p:ph type="body" idx="1"/>
          </p:nvPr>
        </p:nvSpPr>
        <p:spPr/>
        <p:txBody>
          <a:bodyPr/>
          <a:lstStyle/>
          <a:p>
            <a:pPr marL="184785" indent="-172720">
              <a:spcBef>
                <a:spcPts val="1330"/>
              </a:spcBef>
              <a:buClr>
                <a:srgbClr val="2E5395"/>
              </a:buClr>
              <a:buSzPct val="112500"/>
              <a:buFont typeface="Times New Roman"/>
              <a:buAutoNum type="arabicPeriod"/>
              <a:tabLst>
                <a:tab pos="185420" algn="l"/>
              </a:tabLst>
            </a:pPr>
            <a:r>
              <a:rPr lang="en-US" sz="1400" b="1" spc="-5" dirty="0">
                <a:solidFill>
                  <a:schemeClr val="tx1"/>
                </a:solidFill>
                <a:latin typeface="+mn-lt"/>
                <a:cs typeface="Times New Roman"/>
              </a:rPr>
              <a:t>Design and Development of CHAT-BOT A Review</a:t>
            </a:r>
          </a:p>
          <a:p>
            <a:pPr>
              <a:spcBef>
                <a:spcPts val="5"/>
              </a:spcBef>
              <a:buClr>
                <a:srgbClr val="2E5395"/>
              </a:buClr>
              <a:buFont typeface="Times New Roman"/>
              <a:buAutoNum type="arabicPeriod"/>
            </a:pPr>
            <a:endParaRPr lang="en-US" sz="1300" dirty="0">
              <a:solidFill>
                <a:schemeClr val="tx1"/>
              </a:solidFill>
              <a:latin typeface="+mn-lt"/>
              <a:cs typeface="Roboto"/>
            </a:endParaRPr>
          </a:p>
          <a:p>
            <a:pPr marL="469265" marR="41275" lvl="1" indent="-228600">
              <a:lnSpc>
                <a:spcPts val="1380"/>
              </a:lnSpc>
              <a:buSzPct val="83333"/>
              <a:buFont typeface="Symbol"/>
              <a:buChar char=""/>
              <a:tabLst>
                <a:tab pos="469265" algn="l"/>
                <a:tab pos="469900" algn="l"/>
              </a:tabLst>
            </a:pPr>
            <a:r>
              <a:rPr lang="en-US" sz="1200" b="1" spc="-5" dirty="0">
                <a:solidFill>
                  <a:schemeClr val="tx1"/>
                </a:solidFill>
                <a:latin typeface="+mn-lt"/>
                <a:cs typeface="Times New Roman"/>
              </a:rPr>
              <a:t>Summary</a:t>
            </a:r>
            <a:r>
              <a:rPr lang="en-US" sz="1200" spc="-5" dirty="0">
                <a:solidFill>
                  <a:schemeClr val="tx1"/>
                </a:solidFill>
                <a:latin typeface="+mn-lt"/>
                <a:cs typeface="Times New Roman"/>
              </a:rPr>
              <a:t>:</a:t>
            </a:r>
            <a:r>
              <a:rPr lang="en-US" sz="1200" spc="5" dirty="0">
                <a:solidFill>
                  <a:schemeClr val="tx1"/>
                </a:solidFill>
                <a:latin typeface="+mn-lt"/>
                <a:cs typeface="Times New Roman"/>
              </a:rPr>
              <a:t> </a:t>
            </a:r>
            <a:r>
              <a:rPr lang="en-US" sz="1200" spc="-5" dirty="0">
                <a:solidFill>
                  <a:schemeClr val="tx1"/>
                </a:solidFill>
                <a:latin typeface="+mn-lt"/>
                <a:cs typeface="Times New Roman"/>
              </a:rPr>
              <a:t>This</a:t>
            </a:r>
            <a:r>
              <a:rPr lang="en-US" sz="1200" spc="5" dirty="0">
                <a:solidFill>
                  <a:schemeClr val="tx1"/>
                </a:solidFill>
                <a:latin typeface="+mn-lt"/>
                <a:cs typeface="Times New Roman"/>
              </a:rPr>
              <a:t> </a:t>
            </a:r>
            <a:r>
              <a:rPr lang="en-US" sz="1200" spc="-5" dirty="0">
                <a:solidFill>
                  <a:schemeClr val="tx1"/>
                </a:solidFill>
                <a:latin typeface="+mn-lt"/>
                <a:cs typeface="Times New Roman"/>
              </a:rPr>
              <a:t>paper</a:t>
            </a:r>
            <a:r>
              <a:rPr lang="en-US" sz="1200" spc="5" dirty="0">
                <a:solidFill>
                  <a:schemeClr val="tx1"/>
                </a:solidFill>
                <a:latin typeface="+mn-lt"/>
                <a:cs typeface="Times New Roman"/>
              </a:rPr>
              <a:t> </a:t>
            </a:r>
            <a:r>
              <a:rPr lang="en-US" sz="1200" spc="-5" dirty="0">
                <a:solidFill>
                  <a:schemeClr val="tx1"/>
                </a:solidFill>
                <a:latin typeface="+mn-lt"/>
                <a:cs typeface="Times New Roman"/>
              </a:rPr>
              <a:t>explores</a:t>
            </a:r>
            <a:r>
              <a:rPr lang="en-US" sz="1200" spc="10" dirty="0">
                <a:solidFill>
                  <a:schemeClr val="tx1"/>
                </a:solidFill>
                <a:latin typeface="+mn-lt"/>
                <a:cs typeface="Times New Roman"/>
              </a:rPr>
              <a:t> </a:t>
            </a:r>
            <a:r>
              <a:rPr lang="en-US" sz="1200" dirty="0">
                <a:solidFill>
                  <a:schemeClr val="tx1"/>
                </a:solidFill>
                <a:latin typeface="+mn-lt"/>
                <a:cs typeface="Times New Roman"/>
              </a:rPr>
              <a:t>the</a:t>
            </a:r>
            <a:r>
              <a:rPr lang="en-US" sz="1200" spc="5" dirty="0">
                <a:solidFill>
                  <a:schemeClr val="tx1"/>
                </a:solidFill>
                <a:latin typeface="+mn-lt"/>
                <a:cs typeface="Times New Roman"/>
              </a:rPr>
              <a:t> </a:t>
            </a:r>
            <a:r>
              <a:rPr lang="en-US" sz="1200" spc="-5" dirty="0">
                <a:solidFill>
                  <a:schemeClr val="tx1"/>
                </a:solidFill>
                <a:latin typeface="+mn-lt"/>
                <a:cs typeface="Times New Roman"/>
              </a:rPr>
              <a:t>various</a:t>
            </a:r>
            <a:r>
              <a:rPr lang="en-US" sz="1200" spc="5" dirty="0">
                <a:solidFill>
                  <a:schemeClr val="tx1"/>
                </a:solidFill>
                <a:latin typeface="+mn-lt"/>
                <a:cs typeface="Times New Roman"/>
              </a:rPr>
              <a:t> </a:t>
            </a:r>
            <a:r>
              <a:rPr lang="en-US" sz="1200" spc="-5" dirty="0">
                <a:solidFill>
                  <a:schemeClr val="tx1"/>
                </a:solidFill>
                <a:latin typeface="+mn-lt"/>
                <a:cs typeface="Times New Roman"/>
              </a:rPr>
              <a:t>applications</a:t>
            </a:r>
            <a:r>
              <a:rPr lang="en-US" sz="1200" spc="5" dirty="0">
                <a:solidFill>
                  <a:schemeClr val="tx1"/>
                </a:solidFill>
                <a:latin typeface="+mn-lt"/>
                <a:cs typeface="Times New Roman"/>
              </a:rPr>
              <a:t> </a:t>
            </a:r>
            <a:r>
              <a:rPr lang="en-US" sz="1200" dirty="0">
                <a:solidFill>
                  <a:schemeClr val="tx1"/>
                </a:solidFill>
                <a:latin typeface="+mn-lt"/>
                <a:cs typeface="Times New Roman"/>
              </a:rPr>
              <a:t>of</a:t>
            </a:r>
            <a:r>
              <a:rPr lang="en-US" sz="1200" spc="10" dirty="0">
                <a:solidFill>
                  <a:schemeClr val="tx1"/>
                </a:solidFill>
                <a:latin typeface="+mn-lt"/>
                <a:cs typeface="Times New Roman"/>
              </a:rPr>
              <a:t> </a:t>
            </a:r>
            <a:r>
              <a:rPr lang="en-US" sz="1200" spc="-5" dirty="0">
                <a:solidFill>
                  <a:schemeClr val="tx1"/>
                </a:solidFill>
                <a:latin typeface="+mn-lt"/>
                <a:cs typeface="Times New Roman"/>
              </a:rPr>
              <a:t>chatbots</a:t>
            </a:r>
            <a:r>
              <a:rPr lang="en-US" sz="1200" spc="5" dirty="0">
                <a:solidFill>
                  <a:schemeClr val="tx1"/>
                </a:solidFill>
                <a:latin typeface="+mn-lt"/>
                <a:cs typeface="Times New Roman"/>
              </a:rPr>
              <a:t> </a:t>
            </a:r>
            <a:r>
              <a:rPr lang="en-US" sz="1200" dirty="0">
                <a:solidFill>
                  <a:schemeClr val="tx1"/>
                </a:solidFill>
                <a:latin typeface="+mn-lt"/>
                <a:cs typeface="Times New Roman"/>
              </a:rPr>
              <a:t>in</a:t>
            </a:r>
            <a:r>
              <a:rPr lang="en-US" sz="1200" spc="5" dirty="0">
                <a:solidFill>
                  <a:schemeClr val="tx1"/>
                </a:solidFill>
                <a:latin typeface="+mn-lt"/>
                <a:cs typeface="Times New Roman"/>
              </a:rPr>
              <a:t> </a:t>
            </a:r>
            <a:r>
              <a:rPr lang="en-US" sz="1200" spc="-5" dirty="0">
                <a:solidFill>
                  <a:schemeClr val="tx1"/>
                </a:solidFill>
                <a:latin typeface="+mn-lt"/>
                <a:cs typeface="Times New Roman"/>
              </a:rPr>
              <a:t>different </a:t>
            </a:r>
            <a:r>
              <a:rPr lang="en-US" sz="1200" dirty="0">
                <a:solidFill>
                  <a:schemeClr val="tx1"/>
                </a:solidFill>
                <a:latin typeface="+mn-lt"/>
                <a:cs typeface="Times New Roman"/>
              </a:rPr>
              <a:t> </a:t>
            </a:r>
            <a:r>
              <a:rPr lang="en-US" sz="1200" spc="-5" dirty="0">
                <a:solidFill>
                  <a:schemeClr val="tx1"/>
                </a:solidFill>
                <a:latin typeface="+mn-lt"/>
                <a:cs typeface="Times New Roman"/>
              </a:rPr>
              <a:t>industries,</a:t>
            </a:r>
            <a:r>
              <a:rPr lang="en-US" sz="1200" dirty="0">
                <a:solidFill>
                  <a:schemeClr val="tx1"/>
                </a:solidFill>
                <a:latin typeface="+mn-lt"/>
                <a:cs typeface="Times New Roman"/>
              </a:rPr>
              <a:t> including </a:t>
            </a:r>
            <a:r>
              <a:rPr lang="en-US" sz="1200" spc="-5" dirty="0">
                <a:solidFill>
                  <a:schemeClr val="tx1"/>
                </a:solidFill>
                <a:latin typeface="+mn-lt"/>
                <a:cs typeface="Times New Roman"/>
              </a:rPr>
              <a:t>healthcare,</a:t>
            </a:r>
            <a:r>
              <a:rPr lang="en-US" sz="1200" spc="15" dirty="0">
                <a:solidFill>
                  <a:schemeClr val="tx1"/>
                </a:solidFill>
                <a:latin typeface="+mn-lt"/>
                <a:cs typeface="Times New Roman"/>
              </a:rPr>
              <a:t> </a:t>
            </a:r>
            <a:r>
              <a:rPr lang="en-US" sz="1200" spc="-5" dirty="0">
                <a:solidFill>
                  <a:schemeClr val="tx1"/>
                </a:solidFill>
                <a:latin typeface="+mn-lt"/>
                <a:cs typeface="Times New Roman"/>
              </a:rPr>
              <a:t>finance,</a:t>
            </a:r>
            <a:r>
              <a:rPr lang="en-US" sz="1200" dirty="0">
                <a:solidFill>
                  <a:schemeClr val="tx1"/>
                </a:solidFill>
                <a:latin typeface="+mn-lt"/>
                <a:cs typeface="Times New Roman"/>
              </a:rPr>
              <a:t> </a:t>
            </a:r>
            <a:r>
              <a:rPr lang="en-US" sz="1200" spc="-5" dirty="0">
                <a:solidFill>
                  <a:schemeClr val="tx1"/>
                </a:solidFill>
                <a:latin typeface="+mn-lt"/>
                <a:cs typeface="Times New Roman"/>
              </a:rPr>
              <a:t>and</a:t>
            </a:r>
            <a:r>
              <a:rPr lang="en-US" sz="1200" dirty="0">
                <a:solidFill>
                  <a:schemeClr val="tx1"/>
                </a:solidFill>
                <a:latin typeface="+mn-lt"/>
                <a:cs typeface="Times New Roman"/>
              </a:rPr>
              <a:t> business</a:t>
            </a:r>
            <a:r>
              <a:rPr lang="en-US" sz="1200" spc="5" dirty="0">
                <a:solidFill>
                  <a:schemeClr val="tx1"/>
                </a:solidFill>
                <a:latin typeface="+mn-lt"/>
                <a:cs typeface="Times New Roman"/>
              </a:rPr>
              <a:t> </a:t>
            </a:r>
            <a:r>
              <a:rPr lang="en-US" sz="1200" dirty="0">
                <a:solidFill>
                  <a:schemeClr val="tx1"/>
                </a:solidFill>
                <a:latin typeface="+mn-lt"/>
                <a:cs typeface="Times New Roman"/>
              </a:rPr>
              <a:t>automation. </a:t>
            </a:r>
            <a:r>
              <a:rPr lang="en-US" sz="1200" spc="-10" dirty="0">
                <a:solidFill>
                  <a:schemeClr val="tx1"/>
                </a:solidFill>
                <a:latin typeface="+mn-lt"/>
                <a:cs typeface="Times New Roman"/>
              </a:rPr>
              <a:t>It</a:t>
            </a:r>
            <a:r>
              <a:rPr lang="en-US" sz="1200" spc="5" dirty="0">
                <a:solidFill>
                  <a:schemeClr val="tx1"/>
                </a:solidFill>
                <a:latin typeface="+mn-lt"/>
                <a:cs typeface="Times New Roman"/>
              </a:rPr>
              <a:t> </a:t>
            </a:r>
            <a:r>
              <a:rPr lang="en-US" sz="1200" dirty="0">
                <a:solidFill>
                  <a:schemeClr val="tx1"/>
                </a:solidFill>
                <a:latin typeface="+mn-lt"/>
                <a:cs typeface="Times New Roman"/>
              </a:rPr>
              <a:t>discusses the </a:t>
            </a:r>
            <a:r>
              <a:rPr lang="en-US" sz="1200" spc="5" dirty="0">
                <a:solidFill>
                  <a:schemeClr val="tx1"/>
                </a:solidFill>
                <a:latin typeface="+mn-lt"/>
                <a:cs typeface="Times New Roman"/>
              </a:rPr>
              <a:t> </a:t>
            </a:r>
            <a:r>
              <a:rPr lang="en-US" sz="1200" spc="-5" dirty="0">
                <a:solidFill>
                  <a:schemeClr val="tx1"/>
                </a:solidFill>
                <a:latin typeface="+mn-lt"/>
                <a:cs typeface="Times New Roman"/>
              </a:rPr>
              <a:t>evolution</a:t>
            </a:r>
            <a:r>
              <a:rPr lang="en-US" sz="1200" spc="5" dirty="0">
                <a:solidFill>
                  <a:schemeClr val="tx1"/>
                </a:solidFill>
                <a:latin typeface="+mn-lt"/>
                <a:cs typeface="Times New Roman"/>
              </a:rPr>
              <a:t> </a:t>
            </a:r>
            <a:r>
              <a:rPr lang="en-US" sz="1200" dirty="0">
                <a:solidFill>
                  <a:schemeClr val="tx1"/>
                </a:solidFill>
                <a:latin typeface="+mn-lt"/>
                <a:cs typeface="Times New Roman"/>
              </a:rPr>
              <a:t>of</a:t>
            </a:r>
            <a:r>
              <a:rPr lang="en-US" sz="1200" spc="10" dirty="0">
                <a:solidFill>
                  <a:schemeClr val="tx1"/>
                </a:solidFill>
                <a:latin typeface="+mn-lt"/>
                <a:cs typeface="Times New Roman"/>
              </a:rPr>
              <a:t> </a:t>
            </a:r>
            <a:r>
              <a:rPr lang="en-US" sz="1200" spc="-5" dirty="0">
                <a:solidFill>
                  <a:schemeClr val="tx1"/>
                </a:solidFill>
                <a:latin typeface="+mn-lt"/>
                <a:cs typeface="Times New Roman"/>
              </a:rPr>
              <a:t>chat-bot</a:t>
            </a:r>
            <a:r>
              <a:rPr lang="en-US" sz="1200" spc="5" dirty="0">
                <a:solidFill>
                  <a:schemeClr val="tx1"/>
                </a:solidFill>
                <a:latin typeface="+mn-lt"/>
                <a:cs typeface="Times New Roman"/>
              </a:rPr>
              <a:t> </a:t>
            </a:r>
            <a:r>
              <a:rPr lang="en-US" sz="1200" dirty="0">
                <a:solidFill>
                  <a:schemeClr val="tx1"/>
                </a:solidFill>
                <a:latin typeface="+mn-lt"/>
                <a:cs typeface="Times New Roman"/>
              </a:rPr>
              <a:t>technology,</a:t>
            </a:r>
            <a:r>
              <a:rPr lang="en-US" sz="1200" spc="10" dirty="0">
                <a:solidFill>
                  <a:schemeClr val="tx1"/>
                </a:solidFill>
                <a:latin typeface="+mn-lt"/>
                <a:cs typeface="Times New Roman"/>
              </a:rPr>
              <a:t> </a:t>
            </a:r>
            <a:r>
              <a:rPr lang="en-US" sz="1200" spc="-5" dirty="0">
                <a:solidFill>
                  <a:schemeClr val="tx1"/>
                </a:solidFill>
                <a:latin typeface="+mn-lt"/>
                <a:cs typeface="Times New Roman"/>
              </a:rPr>
              <a:t>from</a:t>
            </a:r>
            <a:r>
              <a:rPr lang="en-US" sz="1200" spc="5" dirty="0">
                <a:solidFill>
                  <a:schemeClr val="tx1"/>
                </a:solidFill>
                <a:latin typeface="+mn-lt"/>
                <a:cs typeface="Times New Roman"/>
              </a:rPr>
              <a:t> </a:t>
            </a:r>
            <a:r>
              <a:rPr lang="en-US" sz="1200" dirty="0">
                <a:solidFill>
                  <a:schemeClr val="tx1"/>
                </a:solidFill>
                <a:latin typeface="+mn-lt"/>
                <a:cs typeface="Times New Roman"/>
              </a:rPr>
              <a:t>rule-based</a:t>
            </a:r>
            <a:r>
              <a:rPr lang="en-US" sz="1200" spc="20" dirty="0">
                <a:solidFill>
                  <a:schemeClr val="tx1"/>
                </a:solidFill>
                <a:latin typeface="+mn-lt"/>
                <a:cs typeface="Times New Roman"/>
              </a:rPr>
              <a:t> </a:t>
            </a:r>
            <a:r>
              <a:rPr lang="en-US" sz="1200" spc="-5" dirty="0">
                <a:solidFill>
                  <a:schemeClr val="tx1"/>
                </a:solidFill>
                <a:latin typeface="+mn-lt"/>
                <a:cs typeface="Times New Roman"/>
              </a:rPr>
              <a:t>systems</a:t>
            </a:r>
            <a:r>
              <a:rPr lang="en-US" sz="1200" spc="10" dirty="0">
                <a:solidFill>
                  <a:schemeClr val="tx1"/>
                </a:solidFill>
                <a:latin typeface="+mn-lt"/>
                <a:cs typeface="Times New Roman"/>
              </a:rPr>
              <a:t> </a:t>
            </a:r>
            <a:r>
              <a:rPr lang="en-US" sz="1200" dirty="0">
                <a:solidFill>
                  <a:schemeClr val="tx1"/>
                </a:solidFill>
                <a:latin typeface="+mn-lt"/>
                <a:cs typeface="Times New Roman"/>
              </a:rPr>
              <a:t>to</a:t>
            </a:r>
            <a:r>
              <a:rPr lang="en-US" sz="1200" spc="10" dirty="0">
                <a:solidFill>
                  <a:schemeClr val="tx1"/>
                </a:solidFill>
                <a:latin typeface="+mn-lt"/>
                <a:cs typeface="Times New Roman"/>
              </a:rPr>
              <a:t> </a:t>
            </a:r>
            <a:r>
              <a:rPr lang="en-US" sz="1200" spc="-5" dirty="0">
                <a:solidFill>
                  <a:schemeClr val="tx1"/>
                </a:solidFill>
                <a:latin typeface="+mn-lt"/>
                <a:cs typeface="Times New Roman"/>
              </a:rPr>
              <a:t>AI-driven</a:t>
            </a:r>
            <a:r>
              <a:rPr lang="en-US" sz="1200" spc="10" dirty="0">
                <a:solidFill>
                  <a:schemeClr val="tx1"/>
                </a:solidFill>
                <a:latin typeface="+mn-lt"/>
                <a:cs typeface="Times New Roman"/>
              </a:rPr>
              <a:t> </a:t>
            </a:r>
            <a:r>
              <a:rPr lang="en-US" sz="1200" spc="-5" dirty="0">
                <a:solidFill>
                  <a:schemeClr val="tx1"/>
                </a:solidFill>
                <a:latin typeface="+mn-lt"/>
                <a:cs typeface="Times New Roman"/>
              </a:rPr>
              <a:t>conversational </a:t>
            </a:r>
            <a:r>
              <a:rPr lang="en-US" sz="1200" spc="-285" dirty="0">
                <a:solidFill>
                  <a:schemeClr val="tx1"/>
                </a:solidFill>
                <a:latin typeface="+mn-lt"/>
                <a:cs typeface="Times New Roman"/>
              </a:rPr>
              <a:t> </a:t>
            </a:r>
            <a:r>
              <a:rPr lang="en-US" sz="1200" spc="-5" dirty="0">
                <a:solidFill>
                  <a:schemeClr val="tx1"/>
                </a:solidFill>
                <a:latin typeface="+mn-lt"/>
                <a:cs typeface="Times New Roman"/>
              </a:rPr>
              <a:t>agents.</a:t>
            </a:r>
            <a:r>
              <a:rPr lang="en-US" sz="1200" dirty="0">
                <a:solidFill>
                  <a:schemeClr val="tx1"/>
                </a:solidFill>
                <a:latin typeface="+mn-lt"/>
                <a:cs typeface="Times New Roman"/>
              </a:rPr>
              <a:t> The </a:t>
            </a:r>
            <a:r>
              <a:rPr lang="en-US" sz="1200" spc="-5" dirty="0">
                <a:solidFill>
                  <a:schemeClr val="tx1"/>
                </a:solidFill>
                <a:latin typeface="+mn-lt"/>
                <a:cs typeface="Times New Roman"/>
              </a:rPr>
              <a:t>paper</a:t>
            </a:r>
            <a:r>
              <a:rPr lang="en-US" sz="1200" dirty="0">
                <a:solidFill>
                  <a:schemeClr val="tx1"/>
                </a:solidFill>
                <a:latin typeface="+mn-lt"/>
                <a:cs typeface="Times New Roman"/>
              </a:rPr>
              <a:t> highlights</a:t>
            </a:r>
            <a:r>
              <a:rPr lang="en-US" sz="1200" spc="5" dirty="0">
                <a:solidFill>
                  <a:schemeClr val="tx1"/>
                </a:solidFill>
                <a:latin typeface="+mn-lt"/>
                <a:cs typeface="Times New Roman"/>
              </a:rPr>
              <a:t> </a:t>
            </a:r>
            <a:r>
              <a:rPr lang="en-US" sz="1200" dirty="0">
                <a:solidFill>
                  <a:schemeClr val="tx1"/>
                </a:solidFill>
                <a:latin typeface="+mn-lt"/>
                <a:cs typeface="Times New Roman"/>
              </a:rPr>
              <a:t>the</a:t>
            </a:r>
            <a:r>
              <a:rPr lang="en-US" sz="1200" spc="-5" dirty="0">
                <a:solidFill>
                  <a:schemeClr val="tx1"/>
                </a:solidFill>
                <a:latin typeface="+mn-lt"/>
                <a:cs typeface="Times New Roman"/>
              </a:rPr>
              <a:t> effectiveness</a:t>
            </a:r>
            <a:r>
              <a:rPr lang="en-US" sz="1200" dirty="0">
                <a:solidFill>
                  <a:schemeClr val="tx1"/>
                </a:solidFill>
                <a:latin typeface="+mn-lt"/>
                <a:cs typeface="Times New Roman"/>
              </a:rPr>
              <a:t> of AI </a:t>
            </a:r>
            <a:r>
              <a:rPr lang="en-US" sz="1200" spc="-5" dirty="0">
                <a:solidFill>
                  <a:schemeClr val="tx1"/>
                </a:solidFill>
                <a:latin typeface="+mn-lt"/>
                <a:cs typeface="Times New Roman"/>
              </a:rPr>
              <a:t>chatbots</a:t>
            </a:r>
            <a:r>
              <a:rPr lang="en-US" sz="1200" dirty="0">
                <a:solidFill>
                  <a:schemeClr val="tx1"/>
                </a:solidFill>
                <a:latin typeface="+mn-lt"/>
                <a:cs typeface="Times New Roman"/>
              </a:rPr>
              <a:t> in improving customer </a:t>
            </a:r>
            <a:r>
              <a:rPr lang="en-US" sz="1200" spc="5" dirty="0">
                <a:solidFill>
                  <a:schemeClr val="tx1"/>
                </a:solidFill>
                <a:latin typeface="+mn-lt"/>
                <a:cs typeface="Times New Roman"/>
              </a:rPr>
              <a:t> </a:t>
            </a:r>
            <a:r>
              <a:rPr lang="en-US" sz="1200" spc="-5" dirty="0">
                <a:solidFill>
                  <a:schemeClr val="tx1"/>
                </a:solidFill>
                <a:latin typeface="+mn-lt"/>
                <a:cs typeface="Times New Roman"/>
              </a:rPr>
              <a:t>service,</a:t>
            </a:r>
            <a:r>
              <a:rPr lang="en-US" sz="1200" spc="10" dirty="0">
                <a:solidFill>
                  <a:schemeClr val="tx1"/>
                </a:solidFill>
                <a:latin typeface="+mn-lt"/>
                <a:cs typeface="Times New Roman"/>
              </a:rPr>
              <a:t> </a:t>
            </a:r>
            <a:r>
              <a:rPr lang="en-US" sz="1200" spc="-5" dirty="0">
                <a:solidFill>
                  <a:schemeClr val="tx1"/>
                </a:solidFill>
                <a:latin typeface="+mn-lt"/>
                <a:cs typeface="Times New Roman"/>
              </a:rPr>
              <a:t>automating</a:t>
            </a:r>
            <a:r>
              <a:rPr lang="en-US" sz="1200" spc="5" dirty="0">
                <a:solidFill>
                  <a:schemeClr val="tx1"/>
                </a:solidFill>
                <a:latin typeface="+mn-lt"/>
                <a:cs typeface="Times New Roman"/>
              </a:rPr>
              <a:t> </a:t>
            </a:r>
            <a:r>
              <a:rPr lang="en-US" sz="1200" spc="-5" dirty="0">
                <a:solidFill>
                  <a:schemeClr val="tx1"/>
                </a:solidFill>
                <a:latin typeface="+mn-lt"/>
                <a:cs typeface="Times New Roman"/>
              </a:rPr>
              <a:t>routine</a:t>
            </a:r>
            <a:r>
              <a:rPr lang="en-US" sz="1200" dirty="0">
                <a:solidFill>
                  <a:schemeClr val="tx1"/>
                </a:solidFill>
                <a:latin typeface="+mn-lt"/>
                <a:cs typeface="Times New Roman"/>
              </a:rPr>
              <a:t> </a:t>
            </a:r>
            <a:r>
              <a:rPr lang="en-US" sz="1200" spc="-5" dirty="0">
                <a:solidFill>
                  <a:schemeClr val="tx1"/>
                </a:solidFill>
                <a:latin typeface="+mn-lt"/>
                <a:cs typeface="Times New Roman"/>
              </a:rPr>
              <a:t>tasks,</a:t>
            </a:r>
            <a:r>
              <a:rPr lang="en-US" sz="1200" dirty="0">
                <a:solidFill>
                  <a:schemeClr val="tx1"/>
                </a:solidFill>
                <a:latin typeface="+mn-lt"/>
                <a:cs typeface="Times New Roman"/>
              </a:rPr>
              <a:t> </a:t>
            </a:r>
            <a:r>
              <a:rPr lang="en-US" sz="1200" spc="-5" dirty="0">
                <a:solidFill>
                  <a:schemeClr val="tx1"/>
                </a:solidFill>
                <a:latin typeface="+mn-lt"/>
                <a:cs typeface="Times New Roman"/>
              </a:rPr>
              <a:t>and</a:t>
            </a:r>
            <a:r>
              <a:rPr lang="en-US" sz="1200" spc="5" dirty="0">
                <a:solidFill>
                  <a:schemeClr val="tx1"/>
                </a:solidFill>
                <a:latin typeface="+mn-lt"/>
                <a:cs typeface="Times New Roman"/>
              </a:rPr>
              <a:t> </a:t>
            </a:r>
            <a:r>
              <a:rPr lang="en-US" sz="1200" spc="-5" dirty="0">
                <a:solidFill>
                  <a:schemeClr val="tx1"/>
                </a:solidFill>
                <a:latin typeface="+mn-lt"/>
                <a:cs typeface="Times New Roman"/>
              </a:rPr>
              <a:t>enhancing</a:t>
            </a:r>
            <a:r>
              <a:rPr lang="en-US" sz="1200" spc="15" dirty="0">
                <a:solidFill>
                  <a:schemeClr val="tx1"/>
                </a:solidFill>
                <a:latin typeface="+mn-lt"/>
                <a:cs typeface="Times New Roman"/>
              </a:rPr>
              <a:t> </a:t>
            </a:r>
            <a:r>
              <a:rPr lang="en-US" sz="1200" spc="-5" dirty="0">
                <a:solidFill>
                  <a:schemeClr val="tx1"/>
                </a:solidFill>
                <a:latin typeface="+mn-lt"/>
                <a:cs typeface="Times New Roman"/>
              </a:rPr>
              <a:t>user</a:t>
            </a:r>
            <a:r>
              <a:rPr lang="en-US" sz="1200" dirty="0">
                <a:solidFill>
                  <a:schemeClr val="tx1"/>
                </a:solidFill>
                <a:latin typeface="+mn-lt"/>
                <a:cs typeface="Times New Roman"/>
              </a:rPr>
              <a:t> </a:t>
            </a:r>
            <a:r>
              <a:rPr lang="en-US" sz="1200" spc="-5" dirty="0">
                <a:solidFill>
                  <a:schemeClr val="tx1"/>
                </a:solidFill>
                <a:latin typeface="+mn-lt"/>
                <a:cs typeface="Times New Roman"/>
              </a:rPr>
              <a:t>engagement.</a:t>
            </a:r>
          </a:p>
          <a:p>
            <a:pPr marL="469265" marR="41275" lvl="1" indent="-228600">
              <a:lnSpc>
                <a:spcPts val="1380"/>
              </a:lnSpc>
              <a:buSzPct val="83333"/>
              <a:buFont typeface="Symbol"/>
              <a:buChar char=""/>
              <a:tabLst>
                <a:tab pos="469265" algn="l"/>
                <a:tab pos="469900" algn="l"/>
              </a:tabLst>
            </a:pPr>
            <a:r>
              <a:rPr lang="en-US" sz="1200" b="1" dirty="0">
                <a:solidFill>
                  <a:schemeClr val="tx1"/>
                </a:solidFill>
                <a:latin typeface="+mn-lt"/>
                <a:cs typeface="Times New Roman"/>
              </a:rPr>
              <a:t>Link</a:t>
            </a:r>
            <a:r>
              <a:rPr lang="en-US" sz="1200" dirty="0">
                <a:solidFill>
                  <a:schemeClr val="tx1"/>
                </a:solidFill>
                <a:latin typeface="+mn-lt"/>
                <a:cs typeface="Times New Roman"/>
              </a:rPr>
              <a:t>: </a:t>
            </a:r>
            <a:r>
              <a:rPr lang="en-US" sz="1200" spc="5" dirty="0">
                <a:solidFill>
                  <a:schemeClr val="tx1"/>
                </a:solidFill>
                <a:latin typeface="+mn-lt"/>
                <a:cs typeface="Times New Roman"/>
              </a:rPr>
              <a:t> </a:t>
            </a:r>
            <a:r>
              <a:rPr lang="en-US" sz="1100" u="sng" dirty="0">
                <a:solidFill>
                  <a:schemeClr val="tx1"/>
                </a:solidFill>
                <a:latin typeface="+mn-lt"/>
                <a:hlinkClick r:id="rId2">
                  <a:extLst>
                    <a:ext uri="{A12FA001-AC4F-418D-AE19-62706E023703}">
                      <ahyp:hlinkClr xmlns="" xmlns:ahyp="http://schemas.microsoft.com/office/drawing/2018/hyperlinkcolor" val="tx"/>
                    </a:ext>
                  </a:extLst>
                </a:hlinkClick>
              </a:rPr>
              <a:t>https://www.researchgate.net/publication/351228837_Design_and_Development_of_CHATBOT_A_Review</a:t>
            </a:r>
            <a:endParaRPr lang="en-US" sz="1100" u="sng" dirty="0">
              <a:solidFill>
                <a:schemeClr val="tx1"/>
              </a:solidFill>
              <a:latin typeface="+mn-lt"/>
            </a:endParaRPr>
          </a:p>
          <a:p>
            <a:pPr marL="12065" indent="0">
              <a:spcBef>
                <a:spcPts val="1330"/>
              </a:spcBef>
              <a:buClr>
                <a:srgbClr val="2E5395"/>
              </a:buClr>
              <a:buSzPct val="112500"/>
              <a:buNone/>
              <a:tabLst>
                <a:tab pos="185420" algn="l"/>
              </a:tabLst>
            </a:pPr>
            <a:endParaRPr lang="en-US" sz="1400" b="1" spc="-5" dirty="0">
              <a:solidFill>
                <a:schemeClr val="tx1"/>
              </a:solidFill>
              <a:latin typeface="+mn-lt"/>
              <a:cs typeface="Times New Roman"/>
            </a:endParaRPr>
          </a:p>
          <a:p>
            <a:pPr marL="12065" indent="0">
              <a:spcBef>
                <a:spcPts val="1330"/>
              </a:spcBef>
              <a:buClr>
                <a:srgbClr val="2E5395"/>
              </a:buClr>
              <a:buSzPct val="112500"/>
              <a:buNone/>
              <a:tabLst>
                <a:tab pos="185420" algn="l"/>
              </a:tabLst>
            </a:pPr>
            <a:r>
              <a:rPr lang="en-US" sz="1400" b="1" spc="-5" dirty="0">
                <a:solidFill>
                  <a:schemeClr val="tx1"/>
                </a:solidFill>
                <a:latin typeface="+mn-lt"/>
                <a:cs typeface="Times New Roman"/>
              </a:rPr>
              <a:t>2</a:t>
            </a:r>
            <a:r>
              <a:rPr lang="en-US" sz="1200" b="1" dirty="0">
                <a:solidFill>
                  <a:schemeClr val="tx1"/>
                </a:solidFill>
                <a:latin typeface="+mn-lt"/>
                <a:cs typeface="Times New Roman"/>
              </a:rPr>
              <a:t>. </a:t>
            </a:r>
            <a:r>
              <a:rPr lang="en-US" sz="1400" b="1" spc="-5" dirty="0">
                <a:solidFill>
                  <a:schemeClr val="tx1"/>
                </a:solidFill>
                <a:latin typeface="+mn-lt"/>
                <a:cs typeface="Times New Roman"/>
              </a:rPr>
              <a:t>Chatbots Development Using Natural Language Processing: A Review</a:t>
            </a:r>
          </a:p>
          <a:p>
            <a:pPr marL="12065" indent="-228600">
              <a:spcBef>
                <a:spcPts val="1330"/>
              </a:spcBef>
              <a:buSzPct val="83333"/>
              <a:buNone/>
              <a:tabLst>
                <a:tab pos="185420" algn="l"/>
              </a:tabLst>
            </a:pPr>
            <a:r>
              <a:rPr lang="en-US" sz="1200" b="1" spc="-5" dirty="0">
                <a:solidFill>
                  <a:schemeClr val="tx1"/>
                </a:solidFill>
                <a:latin typeface="+mn-lt"/>
                <a:cs typeface="Times New Roman"/>
              </a:rPr>
              <a:t>Summary: </a:t>
            </a:r>
            <a:r>
              <a:rPr lang="en-US" sz="1200" spc="-5" dirty="0">
                <a:solidFill>
                  <a:schemeClr val="tx1"/>
                </a:solidFill>
                <a:latin typeface="+mn-lt"/>
                <a:cs typeface="Times New Roman"/>
              </a:rPr>
              <a:t>This review paper focuses on various NLP techniques like tokenization,  sentiment analysis, named entity recognition (NER), and machine learning models used to  enhance chat-bot performance. It emphasizes the importance of understanding and processing  natural language input to deliver accurate and context-aware responses.</a:t>
            </a:r>
          </a:p>
          <a:p>
            <a:pPr indent="-228600">
              <a:spcBef>
                <a:spcPts val="20"/>
              </a:spcBef>
              <a:buSzPct val="83333"/>
            </a:pPr>
            <a:endParaRPr lang="en-US" sz="1200" b="1" spc="-5" dirty="0">
              <a:solidFill>
                <a:schemeClr val="tx1"/>
              </a:solidFill>
              <a:latin typeface="+mn-lt"/>
              <a:cs typeface="Times New Roman"/>
            </a:endParaRPr>
          </a:p>
          <a:p>
            <a:pPr marL="469265" marR="5080" lvl="1" indent="-228600">
              <a:lnSpc>
                <a:spcPts val="1380"/>
              </a:lnSpc>
              <a:buSzPct val="83333"/>
              <a:buFont typeface="Symbol"/>
              <a:buChar char=""/>
              <a:tabLst>
                <a:tab pos="469265" algn="l"/>
                <a:tab pos="469900" algn="l"/>
              </a:tabLst>
            </a:pPr>
            <a:r>
              <a:rPr lang="en-US" sz="1200" b="1" spc="-5" dirty="0">
                <a:solidFill>
                  <a:schemeClr val="tx1"/>
                </a:solidFill>
                <a:latin typeface="+mn-lt"/>
                <a:cs typeface="Times New Roman"/>
              </a:rPr>
              <a:t>Link: </a:t>
            </a:r>
            <a:r>
              <a:rPr lang="en-IN" sz="1200" spc="-5" dirty="0">
                <a:solidFill>
                  <a:schemeClr val="tx1"/>
                </a:solidFill>
                <a:latin typeface="+mn-lt"/>
                <a:cs typeface="Times New Roman"/>
              </a:rPr>
              <a:t> </a:t>
            </a:r>
            <a:r>
              <a:rPr lang="en-US" sz="1100" u="sng" dirty="0">
                <a:solidFill>
                  <a:schemeClr val="tx1"/>
                </a:solidFill>
                <a:latin typeface="+mn-lt"/>
                <a:hlinkClick r:id="rId3">
                  <a:extLst>
                    <a:ext uri="{A12FA001-AC4F-418D-AE19-62706E023703}">
                      <ahyp:hlinkClr xmlns="" xmlns:ahyp="http://schemas.microsoft.com/office/drawing/2018/hyperlinkcolor" val="tx"/>
                    </a:ext>
                  </a:extLst>
                </a:hlinkClick>
              </a:rPr>
              <a:t>https://www.researchgate.net/publication/367369151_Chatbots_Development_Using_Natural_Language_Processing_A_Review</a:t>
            </a:r>
            <a:endParaRPr lang="en-IN" sz="1100" dirty="0">
              <a:solidFill>
                <a:schemeClr val="tx1"/>
              </a:solidFill>
              <a:latin typeface="+mn-lt"/>
            </a:endParaRPr>
          </a:p>
          <a:p>
            <a:pPr marL="76200" indent="0">
              <a:buNone/>
            </a:pPr>
            <a:endParaRPr lang="en-IN" dirty="0"/>
          </a:p>
        </p:txBody>
      </p:sp>
    </p:spTree>
    <p:extLst>
      <p:ext uri="{BB962C8B-B14F-4D97-AF65-F5344CB8AC3E}">
        <p14:creationId xmlns:p14="http://schemas.microsoft.com/office/powerpoint/2010/main" val="10377243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C986E4-64C2-0517-79CC-13842F8E853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F5235D1-1F52-F160-EFA8-4CACA89ADE6C}"/>
              </a:ext>
            </a:extLst>
          </p:cNvPr>
          <p:cNvSpPr>
            <a:spLocks noGrp="1"/>
          </p:cNvSpPr>
          <p:nvPr>
            <p:ph type="title"/>
          </p:nvPr>
        </p:nvSpPr>
        <p:spPr/>
        <p:txBody>
          <a:bodyPr/>
          <a:lstStyle/>
          <a:p>
            <a:r>
              <a:rPr lang="en-US" dirty="0" smtClean="0"/>
              <a:t>SDG</a:t>
            </a:r>
            <a:endParaRPr lang="en-IN" dirty="0"/>
          </a:p>
        </p:txBody>
      </p:sp>
      <p:sp>
        <p:nvSpPr>
          <p:cNvPr id="6" name="Text Placeholder 5">
            <a:extLst>
              <a:ext uri="{FF2B5EF4-FFF2-40B4-BE49-F238E27FC236}">
                <a16:creationId xmlns:a16="http://schemas.microsoft.com/office/drawing/2014/main" id="{E7DF5545-F204-A602-5D2B-DDC43C4227A5}"/>
              </a:ext>
            </a:extLst>
          </p:cNvPr>
          <p:cNvSpPr>
            <a:spLocks noGrp="1"/>
          </p:cNvSpPr>
          <p:nvPr>
            <p:ph type="body" idx="1"/>
          </p:nvPr>
        </p:nvSpPr>
        <p:spPr/>
        <p:txBody>
          <a:bodyPr>
            <a:normAutofit/>
          </a:bodyPr>
          <a:lstStyle/>
          <a:p>
            <a:pPr marL="76200" indent="0" algn="just">
              <a:buNone/>
            </a:pPr>
            <a:endParaRPr lang="en-US" sz="1000" b="1" dirty="0">
              <a:solidFill>
                <a:schemeClr val="accent1">
                  <a:lumMod val="75000"/>
                </a:schemeClr>
              </a:solidFill>
              <a:latin typeface="+mn-lt"/>
              <a:cs typeface="Times New Roman"/>
            </a:endParaRPr>
          </a:p>
          <a:p>
            <a:pPr marL="76200" indent="0" algn="just">
              <a:buNone/>
            </a:pPr>
            <a:endParaRPr lang="en-US" sz="1000" b="1" dirty="0">
              <a:solidFill>
                <a:schemeClr val="accent1">
                  <a:lumMod val="75000"/>
                </a:schemeClr>
              </a:solidFill>
              <a:latin typeface="+mn-lt"/>
              <a:cs typeface="Times New Roman"/>
            </a:endParaRPr>
          </a:p>
          <a:p>
            <a:pPr marL="76200" indent="0" algn="just">
              <a:buNone/>
            </a:pPr>
            <a:endParaRPr lang="en-US" sz="1000" b="1" dirty="0">
              <a:solidFill>
                <a:schemeClr val="accent1">
                  <a:lumMod val="75000"/>
                </a:schemeClr>
              </a:solidFill>
              <a:latin typeface="+mn-lt"/>
              <a:cs typeface="Times New Roman"/>
            </a:endParaRPr>
          </a:p>
          <a:p>
            <a:pPr marL="76200" indent="0" algn="just">
              <a:buNone/>
            </a:pPr>
            <a:endParaRPr lang="en-US" sz="1000" b="1" dirty="0">
              <a:solidFill>
                <a:schemeClr val="accent1">
                  <a:lumMod val="75000"/>
                </a:schemeClr>
              </a:solidFill>
              <a:latin typeface="+mn-lt"/>
              <a:cs typeface="Times New Roman"/>
            </a:endParaRPr>
          </a:p>
          <a:p>
            <a:pPr marL="76200" indent="0" algn="just">
              <a:buNone/>
            </a:pPr>
            <a:endParaRPr lang="en-US" sz="1000" b="1" dirty="0">
              <a:solidFill>
                <a:schemeClr val="accent1">
                  <a:lumMod val="75000"/>
                </a:schemeClr>
              </a:solidFill>
              <a:latin typeface="+mn-lt"/>
              <a:cs typeface="Times New Roman"/>
            </a:endParaRPr>
          </a:p>
          <a:p>
            <a:pPr marL="76200" indent="0" algn="just">
              <a:buNone/>
            </a:pPr>
            <a:endParaRPr lang="en-US" sz="1000" b="1" dirty="0">
              <a:solidFill>
                <a:schemeClr val="accent1">
                  <a:lumMod val="75000"/>
                </a:schemeClr>
              </a:solidFill>
              <a:latin typeface="+mn-lt"/>
              <a:cs typeface="Times New Roman"/>
            </a:endParaRPr>
          </a:p>
          <a:p>
            <a:pPr marL="76200" indent="0" algn="just">
              <a:buNone/>
            </a:pPr>
            <a:endParaRPr lang="en-US" sz="1000" b="1" dirty="0">
              <a:solidFill>
                <a:schemeClr val="accent1">
                  <a:lumMod val="75000"/>
                </a:schemeClr>
              </a:solidFill>
              <a:latin typeface="+mn-lt"/>
              <a:cs typeface="Times New Roman"/>
            </a:endParaRPr>
          </a:p>
          <a:p>
            <a:pPr marL="76200" indent="0" algn="just">
              <a:buNone/>
            </a:pPr>
            <a:endParaRPr lang="en-US" sz="1000" b="1" dirty="0">
              <a:solidFill>
                <a:schemeClr val="accent1">
                  <a:lumMod val="75000"/>
                </a:schemeClr>
              </a:solidFill>
              <a:latin typeface="+mn-lt"/>
              <a:cs typeface="Times New Roman"/>
            </a:endParaRPr>
          </a:p>
          <a:p>
            <a:pPr marL="76200" indent="0" algn="just">
              <a:buNone/>
            </a:pPr>
            <a:endParaRPr lang="en-US" sz="1000" b="1" dirty="0">
              <a:solidFill>
                <a:schemeClr val="accent1">
                  <a:lumMod val="75000"/>
                </a:schemeClr>
              </a:solidFill>
              <a:latin typeface="+mn-lt"/>
              <a:cs typeface="Times New Roman"/>
            </a:endParaRPr>
          </a:p>
          <a:p>
            <a:pPr marL="76200" indent="0" algn="just">
              <a:buNone/>
            </a:pPr>
            <a:endParaRPr lang="en-US" sz="1000" b="1" dirty="0">
              <a:solidFill>
                <a:schemeClr val="accent1">
                  <a:lumMod val="75000"/>
                </a:schemeClr>
              </a:solidFill>
              <a:latin typeface="+mn-lt"/>
              <a:cs typeface="Times New Roman"/>
            </a:endParaRPr>
          </a:p>
          <a:p>
            <a:pPr marL="76200" indent="0" algn="just">
              <a:buNone/>
            </a:pPr>
            <a:endParaRPr lang="en-US" sz="1000" b="1" dirty="0">
              <a:solidFill>
                <a:schemeClr val="accent1">
                  <a:lumMod val="75000"/>
                </a:schemeClr>
              </a:solidFill>
              <a:latin typeface="+mn-lt"/>
              <a:cs typeface="Times New Roman"/>
            </a:endParaRPr>
          </a:p>
          <a:p>
            <a:pPr marL="76200" indent="0" algn="just">
              <a:buNone/>
            </a:pPr>
            <a:endParaRPr lang="en-US" sz="1000" b="1" dirty="0">
              <a:solidFill>
                <a:schemeClr val="accent1">
                  <a:lumMod val="75000"/>
                </a:schemeClr>
              </a:solidFill>
              <a:latin typeface="+mn-lt"/>
              <a:cs typeface="Times New Roman"/>
            </a:endParaRPr>
          </a:p>
          <a:p>
            <a:pPr marL="76200" indent="0" algn="just">
              <a:buNone/>
            </a:pPr>
            <a:endParaRPr lang="en-US" sz="1000" b="1" dirty="0">
              <a:solidFill>
                <a:schemeClr val="accent1">
                  <a:lumMod val="75000"/>
                </a:schemeClr>
              </a:solidFill>
              <a:latin typeface="+mn-lt"/>
              <a:cs typeface="Times New Roman"/>
            </a:endParaRPr>
          </a:p>
          <a:p>
            <a:pPr marL="76200" indent="0" algn="just">
              <a:buNone/>
            </a:pPr>
            <a:endParaRPr lang="en-US" sz="1000" b="1" dirty="0">
              <a:solidFill>
                <a:schemeClr val="accent1">
                  <a:lumMod val="75000"/>
                </a:schemeClr>
              </a:solidFill>
              <a:latin typeface="+mn-lt"/>
              <a:cs typeface="Times New Roman"/>
            </a:endParaRPr>
          </a:p>
          <a:p>
            <a:pPr marL="76200" indent="0" algn="just">
              <a:buNone/>
            </a:pPr>
            <a:endParaRPr lang="en-US" sz="1000" b="1" dirty="0">
              <a:solidFill>
                <a:schemeClr val="accent1">
                  <a:lumMod val="75000"/>
                </a:schemeClr>
              </a:solidFill>
              <a:latin typeface="+mn-lt"/>
              <a:cs typeface="Times New Roman"/>
            </a:endParaRPr>
          </a:p>
          <a:p>
            <a:pPr marL="76200" indent="0" algn="ctr">
              <a:buNone/>
            </a:pPr>
            <a:endParaRPr lang="en-US" sz="1000" b="1" dirty="0">
              <a:solidFill>
                <a:schemeClr val="accent1">
                  <a:lumMod val="75000"/>
                </a:schemeClr>
              </a:solidFill>
              <a:latin typeface="+mn-lt"/>
              <a:cs typeface="Times New Roman"/>
            </a:endParaRPr>
          </a:p>
          <a:p>
            <a:pPr marL="76200" indent="0" algn="ctr">
              <a:buNone/>
            </a:pPr>
            <a:r>
              <a:rPr lang="en-US" sz="1000" b="1" dirty="0">
                <a:solidFill>
                  <a:schemeClr val="accent1">
                    <a:lumMod val="75000"/>
                  </a:schemeClr>
                </a:solidFill>
                <a:latin typeface="The new Roman"/>
                <a:cs typeface="Times New Roman"/>
              </a:rPr>
              <a:t>The project is mapped to SDG-4 Quality Education and SDG-9 Industry, Innovation, and Infrastructure.</a:t>
            </a:r>
            <a:r>
              <a:rPr lang="en-US" sz="1000" b="1" dirty="0">
                <a:solidFill>
                  <a:schemeClr val="accent1">
                    <a:lumMod val="75000"/>
                  </a:schemeClr>
                </a:solidFill>
                <a:latin typeface="Roman"/>
                <a:cs typeface="Times New Roman"/>
              </a:rPr>
              <a:t> </a:t>
            </a:r>
            <a:r>
              <a:rPr lang="en-US" sz="1000" b="1" dirty="0" smtClean="0">
                <a:solidFill>
                  <a:schemeClr val="accent1">
                    <a:lumMod val="75000"/>
                  </a:schemeClr>
                </a:solidFill>
                <a:latin typeface="+mn-lt"/>
                <a:cs typeface="Times New Roman"/>
              </a:rPr>
              <a:t>The </a:t>
            </a:r>
            <a:r>
              <a:rPr lang="en-US" sz="1000" b="1" dirty="0">
                <a:solidFill>
                  <a:schemeClr val="accent1">
                    <a:lumMod val="75000"/>
                  </a:schemeClr>
                </a:solidFill>
                <a:latin typeface="+mn-lt"/>
                <a:cs typeface="Times New Roman"/>
              </a:rPr>
              <a:t>self-learning bot supports SDG-4 by improving education through personalized, adaptive responses for all learners. It also aligns with SDG-9 by using AI to drive innovation and build efficient digital infrastructure. This fosters better access to education and enhances industry development through advanced technology.</a:t>
            </a:r>
          </a:p>
          <a:p>
            <a:pPr marL="76200" indent="0">
              <a:buNone/>
            </a:pPr>
            <a:endParaRPr lang="en-IN" dirty="0"/>
          </a:p>
        </p:txBody>
      </p:sp>
      <p:pic>
        <p:nvPicPr>
          <p:cNvPr id="2" name="Picture 1">
            <a:extLst>
              <a:ext uri="{FF2B5EF4-FFF2-40B4-BE49-F238E27FC236}">
                <a16:creationId xmlns:a16="http://schemas.microsoft.com/office/drawing/2014/main" id="{C5412FDA-2E7A-4073-318E-C52FFDEF3B85}"/>
              </a:ext>
            </a:extLst>
          </p:cNvPr>
          <p:cNvPicPr>
            <a:picLocks noChangeAspect="1"/>
          </p:cNvPicPr>
          <p:nvPr/>
        </p:nvPicPr>
        <p:blipFill>
          <a:blip r:embed="rId2"/>
          <a:stretch>
            <a:fillRect/>
          </a:stretch>
        </p:blipFill>
        <p:spPr>
          <a:xfrm>
            <a:off x="3176409" y="1143001"/>
            <a:ext cx="5547841" cy="3418703"/>
          </a:xfrm>
          <a:prstGeom prst="rect">
            <a:avLst/>
          </a:prstGeom>
        </p:spPr>
      </p:pic>
    </p:spTree>
    <p:extLst>
      <p:ext uri="{BB962C8B-B14F-4D97-AF65-F5344CB8AC3E}">
        <p14:creationId xmlns:p14="http://schemas.microsoft.com/office/powerpoint/2010/main" val="1378045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CF05F-E7BC-6EA2-AE79-ED4AD378D92D}"/>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2D6F337-BBB4-1C33-2121-F1BD5A5145B9}"/>
              </a:ext>
            </a:extLst>
          </p:cNvPr>
          <p:cNvPicPr>
            <a:picLocks noChangeAspect="1"/>
          </p:cNvPicPr>
          <p:nvPr/>
        </p:nvPicPr>
        <p:blipFill>
          <a:blip r:embed="rId2"/>
          <a:stretch>
            <a:fillRect/>
          </a:stretch>
        </p:blipFill>
        <p:spPr>
          <a:xfrm>
            <a:off x="3937829" y="1459821"/>
            <a:ext cx="4316342" cy="3938357"/>
          </a:xfrm>
          <a:prstGeom prst="rect">
            <a:avLst/>
          </a:prstGeom>
        </p:spPr>
      </p:pic>
    </p:spTree>
    <p:extLst>
      <p:ext uri="{BB962C8B-B14F-4D97-AF65-F5344CB8AC3E}">
        <p14:creationId xmlns:p14="http://schemas.microsoft.com/office/powerpoint/2010/main" val="232159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A14691-1F0E-D946-B5CE-A2379F49E44F}"/>
              </a:ext>
            </a:extLst>
          </p:cNvPr>
          <p:cNvSpPr>
            <a:spLocks noGrp="1"/>
          </p:cNvSpPr>
          <p:nvPr>
            <p:ph type="title"/>
          </p:nvPr>
        </p:nvSpPr>
        <p:spPr/>
        <p:txBody>
          <a:bodyPr/>
          <a:lstStyle/>
          <a:p>
            <a:r>
              <a:rPr lang="en-US" spc="-5" dirty="0">
                <a:latin typeface="Times New Roman"/>
                <a:cs typeface="Times New Roman"/>
              </a:rPr>
              <a:t>2.Literature</a:t>
            </a:r>
            <a:r>
              <a:rPr lang="en-US" spc="-10" dirty="0">
                <a:latin typeface="Times New Roman"/>
                <a:cs typeface="Times New Roman"/>
              </a:rPr>
              <a:t> </a:t>
            </a:r>
            <a:r>
              <a:rPr lang="en-US" spc="-5" dirty="0">
                <a:latin typeface="Times New Roman"/>
                <a:cs typeface="Times New Roman"/>
              </a:rPr>
              <a:t>Review</a:t>
            </a:r>
            <a:r>
              <a:rPr lang="en-US" spc="-10" dirty="0">
                <a:latin typeface="Times New Roman"/>
                <a:cs typeface="Times New Roman"/>
              </a:rPr>
              <a:t> </a:t>
            </a:r>
            <a:r>
              <a:rPr lang="en-US" dirty="0">
                <a:latin typeface="Times New Roman"/>
                <a:cs typeface="Times New Roman"/>
              </a:rPr>
              <a:t>(Summary</a:t>
            </a:r>
            <a:r>
              <a:rPr lang="en-US" spc="-10" dirty="0">
                <a:latin typeface="Times New Roman"/>
                <a:cs typeface="Times New Roman"/>
              </a:rPr>
              <a:t> </a:t>
            </a:r>
            <a:r>
              <a:rPr lang="en-US" spc="-5" dirty="0">
                <a:latin typeface="Times New Roman"/>
                <a:cs typeface="Times New Roman"/>
              </a:rPr>
              <a:t>of</a:t>
            </a:r>
            <a:r>
              <a:rPr lang="en-US" dirty="0">
                <a:latin typeface="Times New Roman"/>
                <a:cs typeface="Times New Roman"/>
              </a:rPr>
              <a:t> </a:t>
            </a:r>
            <a:r>
              <a:rPr lang="en-US" spc="-5" dirty="0">
                <a:latin typeface="Times New Roman"/>
                <a:cs typeface="Times New Roman"/>
              </a:rPr>
              <a:t>Research</a:t>
            </a:r>
            <a:r>
              <a:rPr lang="en-US" dirty="0">
                <a:latin typeface="Times New Roman"/>
                <a:cs typeface="Times New Roman"/>
              </a:rPr>
              <a:t> Papers) </a:t>
            </a:r>
            <a:r>
              <a:rPr lang="en-IN" spc="-5" dirty="0">
                <a:latin typeface="Times New Roman"/>
                <a:cs typeface="Times New Roman"/>
              </a:rPr>
              <a:t>(continued…)</a:t>
            </a:r>
            <a:endParaRPr lang="en-IN" dirty="0"/>
          </a:p>
        </p:txBody>
      </p:sp>
      <p:sp>
        <p:nvSpPr>
          <p:cNvPr id="5" name="Text Placeholder 4">
            <a:extLst>
              <a:ext uri="{FF2B5EF4-FFF2-40B4-BE49-F238E27FC236}">
                <a16:creationId xmlns:a16="http://schemas.microsoft.com/office/drawing/2014/main" id="{AEBDA4AB-8CF1-C1C8-5716-723B5427D199}"/>
              </a:ext>
            </a:extLst>
          </p:cNvPr>
          <p:cNvSpPr>
            <a:spLocks noGrp="1"/>
          </p:cNvSpPr>
          <p:nvPr>
            <p:ph type="body" idx="1"/>
          </p:nvPr>
        </p:nvSpPr>
        <p:spPr/>
        <p:txBody>
          <a:bodyPr/>
          <a:lstStyle/>
          <a:p>
            <a:pPr marL="12065" indent="0">
              <a:lnSpc>
                <a:spcPct val="110000"/>
              </a:lnSpc>
              <a:spcBef>
                <a:spcPts val="1330"/>
              </a:spcBef>
              <a:buClr>
                <a:srgbClr val="2E5395"/>
              </a:buClr>
              <a:buSzPct val="112500"/>
              <a:buNone/>
              <a:tabLst>
                <a:tab pos="185420" algn="l"/>
              </a:tabLst>
            </a:pPr>
            <a:r>
              <a:rPr lang="en-IN" sz="1500" b="1" spc="-5" dirty="0">
                <a:solidFill>
                  <a:schemeClr val="tx1"/>
                </a:solidFill>
                <a:latin typeface="+mn-lt"/>
                <a:cs typeface="Times New Roman"/>
              </a:rPr>
              <a:t>3. Live support by chatbots with artificial intelligence: A future research agenda</a:t>
            </a:r>
          </a:p>
          <a:p>
            <a:pPr marL="240665" marR="132715" indent="-228600">
              <a:lnSpc>
                <a:spcPct val="95900"/>
              </a:lnSpc>
              <a:spcBef>
                <a:spcPts val="160"/>
              </a:spcBef>
              <a:buSzPct val="83333"/>
              <a:buFont typeface="Symbol"/>
              <a:buChar char=""/>
              <a:tabLst>
                <a:tab pos="240665" algn="l"/>
                <a:tab pos="241300" algn="l"/>
              </a:tabLst>
            </a:pPr>
            <a:r>
              <a:rPr lang="en-US" sz="1200" b="1" spc="-5" dirty="0">
                <a:solidFill>
                  <a:schemeClr val="tx1"/>
                </a:solidFill>
                <a:latin typeface="+mn-lt"/>
                <a:cs typeface="Times New Roman"/>
              </a:rPr>
              <a:t>Summary</a:t>
            </a:r>
            <a:r>
              <a:rPr lang="en-US" sz="1200" spc="-5" dirty="0">
                <a:solidFill>
                  <a:schemeClr val="tx1"/>
                </a:solidFill>
                <a:latin typeface="+mn-lt"/>
                <a:cs typeface="Times New Roman"/>
              </a:rPr>
              <a:t>:</a:t>
            </a:r>
            <a:r>
              <a:rPr lang="en-US" sz="1200" spc="5" dirty="0">
                <a:solidFill>
                  <a:schemeClr val="tx1"/>
                </a:solidFill>
                <a:latin typeface="+mn-lt"/>
                <a:cs typeface="Times New Roman"/>
              </a:rPr>
              <a:t> </a:t>
            </a:r>
            <a:r>
              <a:rPr lang="en-US" sz="1200" dirty="0">
                <a:solidFill>
                  <a:schemeClr val="tx1"/>
                </a:solidFill>
                <a:latin typeface="+mn-lt"/>
                <a:cs typeface="Times New Roman"/>
              </a:rPr>
              <a:t>The </a:t>
            </a:r>
            <a:r>
              <a:rPr lang="en-US" sz="1200" spc="-5" dirty="0">
                <a:solidFill>
                  <a:schemeClr val="tx1"/>
                </a:solidFill>
                <a:latin typeface="+mn-lt"/>
                <a:cs typeface="Times New Roman"/>
              </a:rPr>
              <a:t>paper</a:t>
            </a:r>
            <a:r>
              <a:rPr lang="en-US" sz="1200" spc="5" dirty="0">
                <a:solidFill>
                  <a:schemeClr val="tx1"/>
                </a:solidFill>
                <a:latin typeface="+mn-lt"/>
                <a:cs typeface="Times New Roman"/>
              </a:rPr>
              <a:t> </a:t>
            </a:r>
            <a:r>
              <a:rPr lang="en-US" sz="1200" spc="-5" dirty="0">
                <a:solidFill>
                  <a:schemeClr val="tx1"/>
                </a:solidFill>
                <a:latin typeface="+mn-lt"/>
                <a:cs typeface="Times New Roman"/>
              </a:rPr>
              <a:t>explores</a:t>
            </a:r>
            <a:r>
              <a:rPr lang="en-US" sz="1200" spc="10" dirty="0">
                <a:solidFill>
                  <a:schemeClr val="tx1"/>
                </a:solidFill>
                <a:latin typeface="+mn-lt"/>
                <a:cs typeface="Times New Roman"/>
              </a:rPr>
              <a:t> </a:t>
            </a:r>
            <a:r>
              <a:rPr lang="en-US" sz="1200" dirty="0">
                <a:solidFill>
                  <a:schemeClr val="tx1"/>
                </a:solidFill>
                <a:latin typeface="+mn-lt"/>
                <a:cs typeface="Times New Roman"/>
              </a:rPr>
              <a:t>methods</a:t>
            </a:r>
            <a:r>
              <a:rPr lang="en-US" sz="1200" spc="5" dirty="0">
                <a:solidFill>
                  <a:schemeClr val="tx1"/>
                </a:solidFill>
                <a:latin typeface="+mn-lt"/>
                <a:cs typeface="Times New Roman"/>
              </a:rPr>
              <a:t> </a:t>
            </a:r>
            <a:r>
              <a:rPr lang="en-US" sz="1200" dirty="0">
                <a:solidFill>
                  <a:schemeClr val="tx1"/>
                </a:solidFill>
                <a:latin typeface="+mn-lt"/>
                <a:cs typeface="Times New Roman"/>
              </a:rPr>
              <a:t>to</a:t>
            </a:r>
            <a:r>
              <a:rPr lang="en-US" sz="1200" spc="5" dirty="0">
                <a:solidFill>
                  <a:schemeClr val="tx1"/>
                </a:solidFill>
                <a:latin typeface="+mn-lt"/>
                <a:cs typeface="Times New Roman"/>
              </a:rPr>
              <a:t> </a:t>
            </a:r>
            <a:r>
              <a:rPr lang="en-US" sz="1200" spc="-5" dirty="0">
                <a:solidFill>
                  <a:schemeClr val="tx1"/>
                </a:solidFill>
                <a:latin typeface="+mn-lt"/>
                <a:cs typeface="Times New Roman"/>
              </a:rPr>
              <a:t>integrate</a:t>
            </a:r>
            <a:r>
              <a:rPr lang="en-US" sz="1200" spc="10" dirty="0">
                <a:solidFill>
                  <a:schemeClr val="tx1"/>
                </a:solidFill>
                <a:latin typeface="+mn-lt"/>
                <a:cs typeface="Times New Roman"/>
              </a:rPr>
              <a:t> </a:t>
            </a:r>
            <a:r>
              <a:rPr lang="en-US" sz="1200" dirty="0">
                <a:solidFill>
                  <a:schemeClr val="tx1"/>
                </a:solidFill>
                <a:latin typeface="+mn-lt"/>
                <a:cs typeface="Times New Roman"/>
              </a:rPr>
              <a:t>AI</a:t>
            </a:r>
            <a:r>
              <a:rPr lang="en-US" sz="1200" spc="-15" dirty="0">
                <a:solidFill>
                  <a:schemeClr val="tx1"/>
                </a:solidFill>
                <a:latin typeface="+mn-lt"/>
                <a:cs typeface="Times New Roman"/>
              </a:rPr>
              <a:t> </a:t>
            </a:r>
            <a:r>
              <a:rPr lang="en-US" sz="1200" spc="-5" dirty="0">
                <a:solidFill>
                  <a:schemeClr val="tx1"/>
                </a:solidFill>
                <a:latin typeface="+mn-lt"/>
                <a:cs typeface="Times New Roman"/>
              </a:rPr>
              <a:t>chatbots</a:t>
            </a:r>
            <a:r>
              <a:rPr lang="en-US" sz="1200" spc="5" dirty="0">
                <a:solidFill>
                  <a:schemeClr val="tx1"/>
                </a:solidFill>
                <a:latin typeface="+mn-lt"/>
                <a:cs typeface="Times New Roman"/>
              </a:rPr>
              <a:t> </a:t>
            </a:r>
            <a:r>
              <a:rPr lang="en-US" sz="1200" dirty="0">
                <a:solidFill>
                  <a:schemeClr val="tx1"/>
                </a:solidFill>
                <a:latin typeface="+mn-lt"/>
                <a:cs typeface="Times New Roman"/>
              </a:rPr>
              <a:t>with</a:t>
            </a:r>
            <a:r>
              <a:rPr lang="en-US" sz="1200" spc="5" dirty="0">
                <a:solidFill>
                  <a:schemeClr val="tx1"/>
                </a:solidFill>
                <a:latin typeface="+mn-lt"/>
                <a:cs typeface="Times New Roman"/>
              </a:rPr>
              <a:t> </a:t>
            </a:r>
            <a:r>
              <a:rPr lang="en-US" sz="1200" spc="-5" dirty="0">
                <a:solidFill>
                  <a:schemeClr val="tx1"/>
                </a:solidFill>
                <a:latin typeface="+mn-lt"/>
                <a:cs typeface="Times New Roman"/>
              </a:rPr>
              <a:t>databases, </a:t>
            </a:r>
            <a:r>
              <a:rPr lang="en-US" sz="1200" dirty="0">
                <a:solidFill>
                  <a:schemeClr val="tx1"/>
                </a:solidFill>
                <a:latin typeface="+mn-lt"/>
                <a:cs typeface="Times New Roman"/>
              </a:rPr>
              <a:t> </a:t>
            </a:r>
            <a:r>
              <a:rPr lang="en-US" sz="1200" spc="-5" dirty="0">
                <a:solidFill>
                  <a:schemeClr val="tx1"/>
                </a:solidFill>
                <a:latin typeface="+mn-lt"/>
                <a:cs typeface="Times New Roman"/>
              </a:rPr>
              <a:t>focusing</a:t>
            </a:r>
            <a:r>
              <a:rPr lang="en-US" sz="1200" spc="5" dirty="0">
                <a:solidFill>
                  <a:schemeClr val="tx1"/>
                </a:solidFill>
                <a:latin typeface="+mn-lt"/>
                <a:cs typeface="Times New Roman"/>
              </a:rPr>
              <a:t> </a:t>
            </a:r>
            <a:r>
              <a:rPr lang="en-US" sz="1200" dirty="0">
                <a:solidFill>
                  <a:schemeClr val="tx1"/>
                </a:solidFill>
                <a:latin typeface="+mn-lt"/>
                <a:cs typeface="Times New Roman"/>
              </a:rPr>
              <a:t>on</a:t>
            </a:r>
            <a:r>
              <a:rPr lang="en-US" sz="1200" spc="5" dirty="0">
                <a:solidFill>
                  <a:schemeClr val="tx1"/>
                </a:solidFill>
                <a:latin typeface="+mn-lt"/>
                <a:cs typeface="Times New Roman"/>
              </a:rPr>
              <a:t> </a:t>
            </a:r>
            <a:r>
              <a:rPr lang="en-US" sz="1200" spc="-5" dirty="0">
                <a:solidFill>
                  <a:schemeClr val="tx1"/>
                </a:solidFill>
                <a:latin typeface="+mn-lt"/>
                <a:cs typeface="Times New Roman"/>
              </a:rPr>
              <a:t>SQL and</a:t>
            </a:r>
            <a:r>
              <a:rPr lang="en-US" sz="1200" spc="5" dirty="0">
                <a:solidFill>
                  <a:schemeClr val="tx1"/>
                </a:solidFill>
                <a:latin typeface="+mn-lt"/>
                <a:cs typeface="Times New Roman"/>
              </a:rPr>
              <a:t> </a:t>
            </a:r>
            <a:r>
              <a:rPr lang="en-US" sz="1200" dirty="0">
                <a:solidFill>
                  <a:schemeClr val="tx1"/>
                </a:solidFill>
                <a:latin typeface="+mn-lt"/>
                <a:cs typeface="Times New Roman"/>
              </a:rPr>
              <a:t>NoSQL </a:t>
            </a:r>
            <a:r>
              <a:rPr lang="en-US" sz="1200" spc="-5" dirty="0">
                <a:solidFill>
                  <a:schemeClr val="tx1"/>
                </a:solidFill>
                <a:latin typeface="+mn-lt"/>
                <a:cs typeface="Times New Roman"/>
              </a:rPr>
              <a:t>systems.</a:t>
            </a:r>
            <a:r>
              <a:rPr lang="en-US" sz="1200" spc="5" dirty="0">
                <a:solidFill>
                  <a:schemeClr val="tx1"/>
                </a:solidFill>
                <a:latin typeface="+mn-lt"/>
                <a:cs typeface="Times New Roman"/>
              </a:rPr>
              <a:t> </a:t>
            </a:r>
            <a:r>
              <a:rPr lang="en-US" sz="1200" spc="-10" dirty="0">
                <a:solidFill>
                  <a:schemeClr val="tx1"/>
                </a:solidFill>
                <a:latin typeface="+mn-lt"/>
                <a:cs typeface="Times New Roman"/>
              </a:rPr>
              <a:t>It</a:t>
            </a:r>
            <a:r>
              <a:rPr lang="en-US" sz="1200" spc="5" dirty="0">
                <a:solidFill>
                  <a:schemeClr val="tx1"/>
                </a:solidFill>
                <a:latin typeface="+mn-lt"/>
                <a:cs typeface="Times New Roman"/>
              </a:rPr>
              <a:t> </a:t>
            </a:r>
            <a:r>
              <a:rPr lang="en-US" sz="1200" spc="-5" dirty="0">
                <a:solidFill>
                  <a:schemeClr val="tx1"/>
                </a:solidFill>
                <a:latin typeface="+mn-lt"/>
                <a:cs typeface="Times New Roman"/>
              </a:rPr>
              <a:t>explains</a:t>
            </a:r>
            <a:r>
              <a:rPr lang="en-US" sz="1200" spc="15" dirty="0">
                <a:solidFill>
                  <a:schemeClr val="tx1"/>
                </a:solidFill>
                <a:latin typeface="+mn-lt"/>
                <a:cs typeface="Times New Roman"/>
              </a:rPr>
              <a:t> </a:t>
            </a:r>
            <a:r>
              <a:rPr lang="en-US" sz="1200" dirty="0">
                <a:solidFill>
                  <a:schemeClr val="tx1"/>
                </a:solidFill>
                <a:latin typeface="+mn-lt"/>
                <a:cs typeface="Times New Roman"/>
              </a:rPr>
              <a:t>how</a:t>
            </a:r>
            <a:r>
              <a:rPr lang="en-US" sz="1200" spc="5" dirty="0">
                <a:solidFill>
                  <a:schemeClr val="tx1"/>
                </a:solidFill>
                <a:latin typeface="+mn-lt"/>
                <a:cs typeface="Times New Roman"/>
              </a:rPr>
              <a:t> </a:t>
            </a:r>
            <a:r>
              <a:rPr lang="en-US" sz="1200" spc="-5" dirty="0">
                <a:solidFill>
                  <a:schemeClr val="tx1"/>
                </a:solidFill>
                <a:latin typeface="+mn-lt"/>
                <a:cs typeface="Times New Roman"/>
              </a:rPr>
              <a:t>chatbots</a:t>
            </a:r>
            <a:r>
              <a:rPr lang="en-US" sz="1200" spc="5" dirty="0">
                <a:solidFill>
                  <a:schemeClr val="tx1"/>
                </a:solidFill>
                <a:latin typeface="+mn-lt"/>
                <a:cs typeface="Times New Roman"/>
              </a:rPr>
              <a:t> </a:t>
            </a:r>
            <a:r>
              <a:rPr lang="en-US" sz="1200" spc="-5" dirty="0">
                <a:solidFill>
                  <a:schemeClr val="tx1"/>
                </a:solidFill>
                <a:latin typeface="+mn-lt"/>
                <a:cs typeface="Times New Roman"/>
              </a:rPr>
              <a:t>can</a:t>
            </a:r>
            <a:r>
              <a:rPr lang="en-US" sz="1200" spc="5" dirty="0">
                <a:solidFill>
                  <a:schemeClr val="tx1"/>
                </a:solidFill>
                <a:latin typeface="+mn-lt"/>
                <a:cs typeface="Times New Roman"/>
              </a:rPr>
              <a:t> be</a:t>
            </a:r>
            <a:r>
              <a:rPr lang="en-US" sz="1200" dirty="0">
                <a:solidFill>
                  <a:schemeClr val="tx1"/>
                </a:solidFill>
                <a:latin typeface="+mn-lt"/>
                <a:cs typeface="Times New Roman"/>
              </a:rPr>
              <a:t> designed</a:t>
            </a:r>
            <a:r>
              <a:rPr lang="en-US" sz="1200" spc="5" dirty="0">
                <a:solidFill>
                  <a:schemeClr val="tx1"/>
                </a:solidFill>
                <a:latin typeface="+mn-lt"/>
                <a:cs typeface="Times New Roman"/>
              </a:rPr>
              <a:t> </a:t>
            </a:r>
            <a:r>
              <a:rPr lang="en-US" sz="1200" dirty="0">
                <a:solidFill>
                  <a:schemeClr val="tx1"/>
                </a:solidFill>
                <a:latin typeface="+mn-lt"/>
                <a:cs typeface="Times New Roman"/>
              </a:rPr>
              <a:t>to </a:t>
            </a:r>
            <a:r>
              <a:rPr lang="en-US" sz="1200" spc="-285" dirty="0">
                <a:solidFill>
                  <a:schemeClr val="tx1"/>
                </a:solidFill>
                <a:latin typeface="+mn-lt"/>
                <a:cs typeface="Times New Roman"/>
              </a:rPr>
              <a:t> </a:t>
            </a:r>
            <a:r>
              <a:rPr lang="en-US" sz="1200" spc="-5" dirty="0">
                <a:solidFill>
                  <a:schemeClr val="tx1"/>
                </a:solidFill>
                <a:latin typeface="+mn-lt"/>
                <a:cs typeface="Times New Roman"/>
              </a:rPr>
              <a:t>retrieve</a:t>
            </a:r>
            <a:r>
              <a:rPr lang="en-US" sz="1200" spc="5" dirty="0">
                <a:solidFill>
                  <a:schemeClr val="tx1"/>
                </a:solidFill>
                <a:latin typeface="+mn-lt"/>
                <a:cs typeface="Times New Roman"/>
              </a:rPr>
              <a:t> </a:t>
            </a:r>
            <a:r>
              <a:rPr lang="en-US" sz="1200" spc="-5" dirty="0">
                <a:solidFill>
                  <a:schemeClr val="tx1"/>
                </a:solidFill>
                <a:latin typeface="+mn-lt"/>
                <a:cs typeface="Times New Roman"/>
              </a:rPr>
              <a:t>and</a:t>
            </a:r>
            <a:r>
              <a:rPr lang="en-US" sz="1200" spc="5" dirty="0">
                <a:solidFill>
                  <a:schemeClr val="tx1"/>
                </a:solidFill>
                <a:latin typeface="+mn-lt"/>
                <a:cs typeface="Times New Roman"/>
              </a:rPr>
              <a:t> </a:t>
            </a:r>
            <a:r>
              <a:rPr lang="en-US" sz="1200" spc="-5" dirty="0">
                <a:solidFill>
                  <a:schemeClr val="tx1"/>
                </a:solidFill>
                <a:latin typeface="+mn-lt"/>
                <a:cs typeface="Times New Roman"/>
              </a:rPr>
              <a:t>update</a:t>
            </a:r>
            <a:r>
              <a:rPr lang="en-US" sz="1200" dirty="0">
                <a:solidFill>
                  <a:schemeClr val="tx1"/>
                </a:solidFill>
                <a:latin typeface="+mn-lt"/>
                <a:cs typeface="Times New Roman"/>
              </a:rPr>
              <a:t> information</a:t>
            </a:r>
            <a:r>
              <a:rPr lang="en-US" sz="1200" spc="5" dirty="0">
                <a:solidFill>
                  <a:schemeClr val="tx1"/>
                </a:solidFill>
                <a:latin typeface="+mn-lt"/>
                <a:cs typeface="Times New Roman"/>
              </a:rPr>
              <a:t> </a:t>
            </a:r>
            <a:r>
              <a:rPr lang="en-US" sz="1200" spc="-5" dirty="0">
                <a:solidFill>
                  <a:schemeClr val="tx1"/>
                </a:solidFill>
                <a:latin typeface="+mn-lt"/>
                <a:cs typeface="Times New Roman"/>
              </a:rPr>
              <a:t>dynamically</a:t>
            </a:r>
            <a:r>
              <a:rPr lang="en-US" sz="1200" dirty="0">
                <a:solidFill>
                  <a:schemeClr val="tx1"/>
                </a:solidFill>
                <a:latin typeface="+mn-lt"/>
                <a:cs typeface="Times New Roman"/>
              </a:rPr>
              <a:t> based</a:t>
            </a:r>
            <a:r>
              <a:rPr lang="en-US" sz="1200" spc="5" dirty="0">
                <a:solidFill>
                  <a:schemeClr val="tx1"/>
                </a:solidFill>
                <a:latin typeface="+mn-lt"/>
                <a:cs typeface="Times New Roman"/>
              </a:rPr>
              <a:t> </a:t>
            </a:r>
            <a:r>
              <a:rPr lang="en-US" sz="1200" dirty="0">
                <a:solidFill>
                  <a:schemeClr val="tx1"/>
                </a:solidFill>
                <a:latin typeface="+mn-lt"/>
                <a:cs typeface="Times New Roman"/>
              </a:rPr>
              <a:t>on </a:t>
            </a:r>
            <a:r>
              <a:rPr lang="en-US" sz="1200" spc="-5" dirty="0">
                <a:solidFill>
                  <a:schemeClr val="tx1"/>
                </a:solidFill>
                <a:latin typeface="+mn-lt"/>
                <a:cs typeface="Times New Roman"/>
              </a:rPr>
              <a:t>user</a:t>
            </a:r>
            <a:r>
              <a:rPr lang="en-US" sz="1200" spc="5" dirty="0">
                <a:solidFill>
                  <a:schemeClr val="tx1"/>
                </a:solidFill>
                <a:latin typeface="+mn-lt"/>
                <a:cs typeface="Times New Roman"/>
              </a:rPr>
              <a:t> </a:t>
            </a:r>
            <a:r>
              <a:rPr lang="en-US" sz="1200" dirty="0">
                <a:solidFill>
                  <a:schemeClr val="tx1"/>
                </a:solidFill>
                <a:latin typeface="+mn-lt"/>
                <a:cs typeface="Times New Roman"/>
              </a:rPr>
              <a:t>input.</a:t>
            </a:r>
            <a:r>
              <a:rPr lang="en-US" sz="1200" spc="5" dirty="0">
                <a:solidFill>
                  <a:schemeClr val="tx1"/>
                </a:solidFill>
                <a:latin typeface="+mn-lt"/>
                <a:cs typeface="Times New Roman"/>
              </a:rPr>
              <a:t> </a:t>
            </a:r>
            <a:r>
              <a:rPr lang="en-US" sz="1200" dirty="0">
                <a:solidFill>
                  <a:schemeClr val="tx1"/>
                </a:solidFill>
                <a:latin typeface="+mn-lt"/>
                <a:cs typeface="Times New Roman"/>
              </a:rPr>
              <a:t>The</a:t>
            </a:r>
            <a:r>
              <a:rPr lang="en-US" sz="1200" spc="-5" dirty="0">
                <a:solidFill>
                  <a:schemeClr val="tx1"/>
                </a:solidFill>
                <a:latin typeface="+mn-lt"/>
                <a:cs typeface="Times New Roman"/>
              </a:rPr>
              <a:t> </a:t>
            </a:r>
            <a:r>
              <a:rPr lang="en-US" sz="1200" dirty="0">
                <a:solidFill>
                  <a:schemeClr val="tx1"/>
                </a:solidFill>
                <a:latin typeface="+mn-lt"/>
                <a:cs typeface="Times New Roman"/>
              </a:rPr>
              <a:t>study</a:t>
            </a:r>
            <a:r>
              <a:rPr lang="en-US" sz="1200" spc="5" dirty="0">
                <a:solidFill>
                  <a:schemeClr val="tx1"/>
                </a:solidFill>
                <a:latin typeface="+mn-lt"/>
                <a:cs typeface="Times New Roman"/>
              </a:rPr>
              <a:t> </a:t>
            </a:r>
            <a:r>
              <a:rPr lang="en-US" sz="1200" spc="-5" dirty="0">
                <a:solidFill>
                  <a:schemeClr val="tx1"/>
                </a:solidFill>
                <a:latin typeface="+mn-lt"/>
                <a:cs typeface="Times New Roman"/>
              </a:rPr>
              <a:t>also </a:t>
            </a:r>
            <a:r>
              <a:rPr lang="en-US" sz="1200" dirty="0">
                <a:solidFill>
                  <a:schemeClr val="tx1"/>
                </a:solidFill>
                <a:latin typeface="+mn-lt"/>
                <a:cs typeface="Times New Roman"/>
              </a:rPr>
              <a:t> </a:t>
            </a:r>
            <a:r>
              <a:rPr lang="en-US" sz="1200" spc="-5" dirty="0">
                <a:solidFill>
                  <a:schemeClr val="tx1"/>
                </a:solidFill>
                <a:latin typeface="+mn-lt"/>
                <a:cs typeface="Times New Roman"/>
              </a:rPr>
              <a:t>addresses</a:t>
            </a:r>
            <a:r>
              <a:rPr lang="en-US" sz="1200" spc="5" dirty="0">
                <a:solidFill>
                  <a:schemeClr val="tx1"/>
                </a:solidFill>
                <a:latin typeface="+mn-lt"/>
                <a:cs typeface="Times New Roman"/>
              </a:rPr>
              <a:t> </a:t>
            </a:r>
            <a:r>
              <a:rPr lang="en-US" sz="1200" dirty="0">
                <a:solidFill>
                  <a:schemeClr val="tx1"/>
                </a:solidFill>
                <a:latin typeface="+mn-lt"/>
                <a:cs typeface="Times New Roman"/>
              </a:rPr>
              <a:t>the</a:t>
            </a:r>
            <a:r>
              <a:rPr lang="en-US" sz="1200" spc="15" dirty="0">
                <a:solidFill>
                  <a:schemeClr val="tx1"/>
                </a:solidFill>
                <a:latin typeface="+mn-lt"/>
                <a:cs typeface="Times New Roman"/>
              </a:rPr>
              <a:t> </a:t>
            </a:r>
            <a:r>
              <a:rPr lang="en-US" sz="1200" spc="-5" dirty="0">
                <a:solidFill>
                  <a:schemeClr val="tx1"/>
                </a:solidFill>
                <a:latin typeface="+mn-lt"/>
                <a:cs typeface="Times New Roman"/>
              </a:rPr>
              <a:t>challenges</a:t>
            </a:r>
            <a:r>
              <a:rPr lang="en-US" sz="1200" spc="10" dirty="0">
                <a:solidFill>
                  <a:schemeClr val="tx1"/>
                </a:solidFill>
                <a:latin typeface="+mn-lt"/>
                <a:cs typeface="Times New Roman"/>
              </a:rPr>
              <a:t> </a:t>
            </a:r>
            <a:r>
              <a:rPr lang="en-US" sz="1200" dirty="0">
                <a:solidFill>
                  <a:schemeClr val="tx1"/>
                </a:solidFill>
                <a:latin typeface="+mn-lt"/>
                <a:cs typeface="Times New Roman"/>
              </a:rPr>
              <a:t>of</a:t>
            </a:r>
            <a:r>
              <a:rPr lang="en-US" sz="1200" spc="10" dirty="0">
                <a:solidFill>
                  <a:schemeClr val="tx1"/>
                </a:solidFill>
                <a:latin typeface="+mn-lt"/>
                <a:cs typeface="Times New Roman"/>
              </a:rPr>
              <a:t> </a:t>
            </a:r>
            <a:r>
              <a:rPr lang="en-US" sz="1200" spc="-5" dirty="0">
                <a:solidFill>
                  <a:schemeClr val="tx1"/>
                </a:solidFill>
                <a:latin typeface="+mn-lt"/>
                <a:cs typeface="Times New Roman"/>
              </a:rPr>
              <a:t>maintaining</a:t>
            </a:r>
            <a:r>
              <a:rPr lang="en-US" sz="1200" spc="10" dirty="0">
                <a:solidFill>
                  <a:schemeClr val="tx1"/>
                </a:solidFill>
                <a:latin typeface="+mn-lt"/>
                <a:cs typeface="Times New Roman"/>
              </a:rPr>
              <a:t> </a:t>
            </a:r>
            <a:r>
              <a:rPr lang="en-US" sz="1200" spc="-5" dirty="0">
                <a:solidFill>
                  <a:schemeClr val="tx1"/>
                </a:solidFill>
                <a:latin typeface="+mn-lt"/>
                <a:cs typeface="Times New Roman"/>
              </a:rPr>
              <a:t>data</a:t>
            </a:r>
            <a:r>
              <a:rPr lang="en-US" sz="1200" spc="10" dirty="0">
                <a:solidFill>
                  <a:schemeClr val="tx1"/>
                </a:solidFill>
                <a:latin typeface="+mn-lt"/>
                <a:cs typeface="Times New Roman"/>
              </a:rPr>
              <a:t> </a:t>
            </a:r>
            <a:r>
              <a:rPr lang="en-US" sz="1200" spc="-5" dirty="0">
                <a:solidFill>
                  <a:schemeClr val="tx1"/>
                </a:solidFill>
                <a:latin typeface="+mn-lt"/>
                <a:cs typeface="Times New Roman"/>
              </a:rPr>
              <a:t>consistency</a:t>
            </a:r>
            <a:r>
              <a:rPr lang="en-US" sz="1200" spc="5" dirty="0">
                <a:solidFill>
                  <a:schemeClr val="tx1"/>
                </a:solidFill>
                <a:latin typeface="+mn-lt"/>
                <a:cs typeface="Times New Roman"/>
              </a:rPr>
              <a:t> </a:t>
            </a:r>
            <a:r>
              <a:rPr lang="en-US" sz="1200" spc="-5" dirty="0">
                <a:solidFill>
                  <a:schemeClr val="tx1"/>
                </a:solidFill>
                <a:latin typeface="+mn-lt"/>
                <a:cs typeface="Times New Roman"/>
              </a:rPr>
              <a:t>and</a:t>
            </a:r>
            <a:r>
              <a:rPr lang="en-US" sz="1200" spc="10" dirty="0">
                <a:solidFill>
                  <a:schemeClr val="tx1"/>
                </a:solidFill>
                <a:latin typeface="+mn-lt"/>
                <a:cs typeface="Times New Roman"/>
              </a:rPr>
              <a:t> </a:t>
            </a:r>
            <a:r>
              <a:rPr lang="en-US" sz="1200" dirty="0">
                <a:solidFill>
                  <a:schemeClr val="tx1"/>
                </a:solidFill>
                <a:latin typeface="+mn-lt"/>
                <a:cs typeface="Times New Roman"/>
              </a:rPr>
              <a:t>security</a:t>
            </a:r>
            <a:r>
              <a:rPr lang="en-US" sz="1200" spc="10" dirty="0">
                <a:solidFill>
                  <a:schemeClr val="tx1"/>
                </a:solidFill>
                <a:latin typeface="+mn-lt"/>
                <a:cs typeface="Times New Roman"/>
              </a:rPr>
              <a:t> </a:t>
            </a:r>
            <a:r>
              <a:rPr lang="en-US" sz="1200" spc="-5" dirty="0">
                <a:solidFill>
                  <a:schemeClr val="tx1"/>
                </a:solidFill>
                <a:latin typeface="+mn-lt"/>
                <a:cs typeface="Times New Roman"/>
              </a:rPr>
              <a:t>when</a:t>
            </a:r>
            <a:r>
              <a:rPr lang="en-US" sz="1200" spc="20" dirty="0">
                <a:solidFill>
                  <a:schemeClr val="tx1"/>
                </a:solidFill>
                <a:latin typeface="+mn-lt"/>
                <a:cs typeface="Times New Roman"/>
              </a:rPr>
              <a:t> </a:t>
            </a:r>
            <a:r>
              <a:rPr lang="en-US" sz="1200" dirty="0">
                <a:solidFill>
                  <a:schemeClr val="tx1"/>
                </a:solidFill>
                <a:latin typeface="+mn-lt"/>
                <a:cs typeface="Times New Roman"/>
              </a:rPr>
              <a:t>linking </a:t>
            </a:r>
            <a:r>
              <a:rPr lang="en-US" sz="1200" spc="-285" dirty="0">
                <a:solidFill>
                  <a:schemeClr val="tx1"/>
                </a:solidFill>
                <a:latin typeface="+mn-lt"/>
                <a:cs typeface="Times New Roman"/>
              </a:rPr>
              <a:t> </a:t>
            </a:r>
            <a:r>
              <a:rPr lang="en-US" sz="1200" spc="-5" dirty="0">
                <a:solidFill>
                  <a:schemeClr val="tx1"/>
                </a:solidFill>
                <a:latin typeface="+mn-lt"/>
                <a:cs typeface="Times New Roman"/>
              </a:rPr>
              <a:t>chatbots</a:t>
            </a:r>
            <a:r>
              <a:rPr lang="en-US" sz="1200" dirty="0">
                <a:solidFill>
                  <a:schemeClr val="tx1"/>
                </a:solidFill>
                <a:latin typeface="+mn-lt"/>
                <a:cs typeface="Times New Roman"/>
              </a:rPr>
              <a:t> to </a:t>
            </a:r>
            <a:r>
              <a:rPr lang="en-US" sz="1200" spc="-5" dirty="0">
                <a:solidFill>
                  <a:schemeClr val="tx1"/>
                </a:solidFill>
                <a:latin typeface="+mn-lt"/>
                <a:cs typeface="Times New Roman"/>
              </a:rPr>
              <a:t>employee management</a:t>
            </a:r>
            <a:r>
              <a:rPr lang="en-US" sz="1200" dirty="0">
                <a:solidFill>
                  <a:schemeClr val="tx1"/>
                </a:solidFill>
                <a:latin typeface="+mn-lt"/>
                <a:cs typeface="Times New Roman"/>
              </a:rPr>
              <a:t> </a:t>
            </a:r>
            <a:r>
              <a:rPr lang="en-US" sz="1200" spc="-5" dirty="0">
                <a:solidFill>
                  <a:schemeClr val="tx1"/>
                </a:solidFill>
                <a:latin typeface="+mn-lt"/>
                <a:cs typeface="Times New Roman"/>
              </a:rPr>
              <a:t>systems.</a:t>
            </a:r>
          </a:p>
          <a:p>
            <a:pPr marL="240665" marR="132715" indent="-228600">
              <a:lnSpc>
                <a:spcPct val="95900"/>
              </a:lnSpc>
              <a:spcBef>
                <a:spcPts val="160"/>
              </a:spcBef>
              <a:buSzPct val="83333"/>
              <a:buFont typeface="Symbol"/>
              <a:buChar char=""/>
              <a:tabLst>
                <a:tab pos="240665" algn="l"/>
                <a:tab pos="241300" algn="l"/>
              </a:tabLst>
            </a:pPr>
            <a:endParaRPr lang="en-US" sz="1200" b="1" spc="-5" dirty="0">
              <a:solidFill>
                <a:schemeClr val="tx1"/>
              </a:solidFill>
              <a:latin typeface="+mn-lt"/>
              <a:cs typeface="Times New Roman"/>
            </a:endParaRPr>
          </a:p>
          <a:p>
            <a:pPr marL="240665" marR="132715" indent="-228600">
              <a:lnSpc>
                <a:spcPct val="95900"/>
              </a:lnSpc>
              <a:spcBef>
                <a:spcPts val="160"/>
              </a:spcBef>
              <a:buSzPct val="83333"/>
              <a:buFont typeface="Symbol"/>
              <a:buChar char=""/>
              <a:tabLst>
                <a:tab pos="240665" algn="l"/>
                <a:tab pos="241300" algn="l"/>
              </a:tabLst>
            </a:pPr>
            <a:r>
              <a:rPr lang="en-US" sz="1200" b="1" dirty="0">
                <a:solidFill>
                  <a:schemeClr val="tx1"/>
                </a:solidFill>
                <a:latin typeface="+mn-lt"/>
                <a:cs typeface="Times New Roman"/>
              </a:rPr>
              <a:t>Link </a:t>
            </a:r>
            <a:r>
              <a:rPr lang="en-US" sz="1200" dirty="0">
                <a:solidFill>
                  <a:schemeClr val="tx1"/>
                </a:solidFill>
                <a:latin typeface="+mn-lt"/>
                <a:cs typeface="Times New Roman"/>
              </a:rPr>
              <a:t>: </a:t>
            </a:r>
            <a:r>
              <a:rPr lang="en-US" sz="1200" u="sng" spc="-5" dirty="0">
                <a:solidFill>
                  <a:schemeClr val="tx1"/>
                </a:solidFill>
                <a:uFill>
                  <a:solidFill>
                    <a:srgbClr val="0000FF"/>
                  </a:solidFill>
                </a:uFill>
                <a:latin typeface="+mn-lt"/>
                <a:cs typeface="Times New Roman"/>
                <a:hlinkClick r:id="rId2">
                  <a:extLst>
                    <a:ext uri="{A12FA001-AC4F-418D-AE19-62706E023703}">
                      <ahyp:hlinkClr xmlns="" xmlns:ahyp="http://schemas.microsoft.com/office/drawing/2018/hyperlinkcolor" val="tx"/>
                    </a:ext>
                  </a:extLst>
                </a:hlinkClick>
              </a:rPr>
              <a:t>https://www.researchgate.net/publication/365049624_Live_support_by_chatbots_wit_h_artificial_intelligence_A_future_research_agenda</a:t>
            </a:r>
            <a:endParaRPr lang="en-IN" sz="1200" u="sng" spc="-5" dirty="0">
              <a:solidFill>
                <a:schemeClr val="tx1"/>
              </a:solidFill>
              <a:uFill>
                <a:solidFill>
                  <a:srgbClr val="0000FF"/>
                </a:solidFill>
              </a:uFill>
              <a:latin typeface="+mn-lt"/>
              <a:cs typeface="Times New Roman"/>
            </a:endParaRPr>
          </a:p>
          <a:p>
            <a:endParaRPr lang="en-IN" sz="1200" u="sng" spc="-5" dirty="0">
              <a:solidFill>
                <a:schemeClr val="tx1"/>
              </a:solidFill>
              <a:uFill>
                <a:solidFill>
                  <a:srgbClr val="0000FF"/>
                </a:solidFill>
              </a:uFill>
              <a:latin typeface="+mn-lt"/>
              <a:cs typeface="Times New Roman"/>
              <a:hlinkClick r:id="rId3">
                <a:extLst>
                  <a:ext uri="{A12FA001-AC4F-418D-AE19-62706E023703}">
                    <ahyp:hlinkClr xmlns="" xmlns:ahyp="http://schemas.microsoft.com/office/drawing/2018/hyperlinkcolor" val="tx"/>
                  </a:ext>
                </a:extLst>
              </a:hlinkClick>
            </a:endParaRPr>
          </a:p>
          <a:p>
            <a:pPr marL="12065" marR="5080" indent="0">
              <a:lnSpc>
                <a:spcPts val="1380"/>
              </a:lnSpc>
              <a:spcBef>
                <a:spcPts val="35"/>
              </a:spcBef>
              <a:buSzPct val="83333"/>
              <a:buNone/>
              <a:tabLst>
                <a:tab pos="240665" algn="l"/>
                <a:tab pos="241300" algn="l"/>
              </a:tabLst>
            </a:pPr>
            <a:endParaRPr lang="en-US" sz="1200" u="sng" spc="-5" dirty="0">
              <a:solidFill>
                <a:schemeClr val="tx1"/>
              </a:solidFill>
              <a:uFill>
                <a:solidFill>
                  <a:srgbClr val="0000FF"/>
                </a:solidFill>
              </a:uFill>
              <a:latin typeface="+mn-lt"/>
              <a:cs typeface="Times New Roman"/>
            </a:endParaRPr>
          </a:p>
          <a:p>
            <a:pPr marL="926465" marR="5080" lvl="1" indent="-228600">
              <a:lnSpc>
                <a:spcPts val="1380"/>
              </a:lnSpc>
              <a:buSzPct val="83333"/>
              <a:buFont typeface="Courier New"/>
              <a:buChar char="o"/>
              <a:tabLst>
                <a:tab pos="926465" algn="l"/>
                <a:tab pos="927100" algn="l"/>
              </a:tabLst>
            </a:pPr>
            <a:endParaRPr lang="en-US" sz="1200" dirty="0">
              <a:solidFill>
                <a:schemeClr val="tx1"/>
              </a:solidFill>
              <a:latin typeface="+mn-lt"/>
              <a:cs typeface="Times New Roman"/>
            </a:endParaRPr>
          </a:p>
          <a:p>
            <a:pPr>
              <a:spcBef>
                <a:spcPts val="40"/>
              </a:spcBef>
            </a:pPr>
            <a:endParaRPr lang="en-US" sz="1000" dirty="0">
              <a:solidFill>
                <a:schemeClr val="tx1"/>
              </a:solidFill>
              <a:latin typeface="+mn-lt"/>
              <a:cs typeface="Times New Roman"/>
            </a:endParaRPr>
          </a:p>
          <a:p>
            <a:pPr marL="12065" indent="0">
              <a:lnSpc>
                <a:spcPct val="120000"/>
              </a:lnSpc>
              <a:spcBef>
                <a:spcPts val="1330"/>
              </a:spcBef>
              <a:buClr>
                <a:srgbClr val="2E5395"/>
              </a:buClr>
              <a:buSzPct val="112500"/>
              <a:buNone/>
              <a:tabLst>
                <a:tab pos="185420" algn="l"/>
              </a:tabLst>
            </a:pPr>
            <a:r>
              <a:rPr lang="en-US" sz="1500" b="1" spc="-5" dirty="0">
                <a:solidFill>
                  <a:schemeClr val="tx1"/>
                </a:solidFill>
                <a:latin typeface="+mn-lt"/>
                <a:cs typeface="Times New Roman"/>
              </a:rPr>
              <a:t>4. Enhancing Employee Productivity Through Technology System AI-Based  Approaches</a:t>
            </a:r>
          </a:p>
          <a:p>
            <a:pPr marL="240665" marR="172720" indent="-228600">
              <a:lnSpc>
                <a:spcPct val="95900"/>
              </a:lnSpc>
              <a:spcBef>
                <a:spcPts val="160"/>
              </a:spcBef>
              <a:buSzPct val="83333"/>
              <a:buFont typeface="Symbol"/>
              <a:buChar char=""/>
              <a:tabLst>
                <a:tab pos="240665" algn="l"/>
                <a:tab pos="241300" algn="l"/>
              </a:tabLst>
            </a:pPr>
            <a:r>
              <a:rPr lang="en-US" sz="1200" b="1" spc="-5" dirty="0">
                <a:solidFill>
                  <a:schemeClr val="tx1"/>
                </a:solidFill>
                <a:latin typeface="+mn-lt"/>
                <a:cs typeface="Times New Roman"/>
              </a:rPr>
              <a:t>Summary</a:t>
            </a:r>
            <a:r>
              <a:rPr lang="en-US" sz="1200" spc="-5" dirty="0">
                <a:solidFill>
                  <a:schemeClr val="tx1"/>
                </a:solidFill>
                <a:latin typeface="+mn-lt"/>
                <a:cs typeface="Times New Roman"/>
              </a:rPr>
              <a:t>:</a:t>
            </a:r>
            <a:r>
              <a:rPr lang="en-US" sz="1200" spc="5" dirty="0">
                <a:solidFill>
                  <a:schemeClr val="tx1"/>
                </a:solidFill>
                <a:latin typeface="+mn-lt"/>
                <a:cs typeface="Times New Roman"/>
              </a:rPr>
              <a:t> </a:t>
            </a:r>
            <a:r>
              <a:rPr lang="en-US" sz="1200" spc="-5" dirty="0">
                <a:solidFill>
                  <a:schemeClr val="tx1"/>
                </a:solidFill>
                <a:latin typeface="+mn-lt"/>
                <a:cs typeface="Times New Roman"/>
              </a:rPr>
              <a:t>This</a:t>
            </a:r>
            <a:r>
              <a:rPr lang="en-US" sz="1200" spc="5" dirty="0">
                <a:solidFill>
                  <a:schemeClr val="tx1"/>
                </a:solidFill>
                <a:latin typeface="+mn-lt"/>
                <a:cs typeface="Times New Roman"/>
              </a:rPr>
              <a:t> </a:t>
            </a:r>
            <a:r>
              <a:rPr lang="en-US" sz="1200" spc="-5" dirty="0">
                <a:solidFill>
                  <a:schemeClr val="tx1"/>
                </a:solidFill>
                <a:latin typeface="+mn-lt"/>
                <a:cs typeface="Times New Roman"/>
              </a:rPr>
              <a:t>research</a:t>
            </a:r>
            <a:r>
              <a:rPr lang="en-US" sz="1200" spc="20" dirty="0">
                <a:solidFill>
                  <a:schemeClr val="tx1"/>
                </a:solidFill>
                <a:latin typeface="+mn-lt"/>
                <a:cs typeface="Times New Roman"/>
              </a:rPr>
              <a:t> </a:t>
            </a:r>
            <a:r>
              <a:rPr lang="en-US" sz="1200" spc="-5" dirty="0">
                <a:solidFill>
                  <a:schemeClr val="tx1"/>
                </a:solidFill>
                <a:latin typeface="+mn-lt"/>
                <a:cs typeface="Times New Roman"/>
              </a:rPr>
              <a:t>investigates</a:t>
            </a:r>
            <a:r>
              <a:rPr lang="en-US" sz="1200" spc="5" dirty="0">
                <a:solidFill>
                  <a:schemeClr val="tx1"/>
                </a:solidFill>
                <a:latin typeface="+mn-lt"/>
                <a:cs typeface="Times New Roman"/>
              </a:rPr>
              <a:t> </a:t>
            </a:r>
            <a:r>
              <a:rPr lang="en-US" sz="1200" dirty="0">
                <a:solidFill>
                  <a:schemeClr val="tx1"/>
                </a:solidFill>
                <a:latin typeface="+mn-lt"/>
                <a:cs typeface="Times New Roman"/>
              </a:rPr>
              <a:t>how</a:t>
            </a:r>
            <a:r>
              <a:rPr lang="en-US" sz="1200" spc="5" dirty="0">
                <a:solidFill>
                  <a:schemeClr val="tx1"/>
                </a:solidFill>
                <a:latin typeface="+mn-lt"/>
                <a:cs typeface="Times New Roman"/>
              </a:rPr>
              <a:t> </a:t>
            </a:r>
            <a:r>
              <a:rPr lang="en-US" sz="1200" dirty="0">
                <a:solidFill>
                  <a:schemeClr val="tx1"/>
                </a:solidFill>
                <a:latin typeface="+mn-lt"/>
                <a:cs typeface="Times New Roman"/>
              </a:rPr>
              <a:t>AI</a:t>
            </a:r>
            <a:r>
              <a:rPr lang="en-US" sz="1200" spc="-15" dirty="0">
                <a:solidFill>
                  <a:schemeClr val="tx1"/>
                </a:solidFill>
                <a:latin typeface="+mn-lt"/>
                <a:cs typeface="Times New Roman"/>
              </a:rPr>
              <a:t> </a:t>
            </a:r>
            <a:r>
              <a:rPr lang="en-US" sz="1200" spc="-5" dirty="0">
                <a:solidFill>
                  <a:schemeClr val="tx1"/>
                </a:solidFill>
                <a:latin typeface="+mn-lt"/>
                <a:cs typeface="Times New Roman"/>
              </a:rPr>
              <a:t>technologies</a:t>
            </a:r>
            <a:r>
              <a:rPr lang="en-US" sz="1200" spc="5" dirty="0">
                <a:solidFill>
                  <a:schemeClr val="tx1"/>
                </a:solidFill>
                <a:latin typeface="+mn-lt"/>
                <a:cs typeface="Times New Roman"/>
              </a:rPr>
              <a:t> </a:t>
            </a:r>
            <a:r>
              <a:rPr lang="en-US" sz="1200" spc="-5" dirty="0">
                <a:solidFill>
                  <a:schemeClr val="tx1"/>
                </a:solidFill>
                <a:latin typeface="+mn-lt"/>
                <a:cs typeface="Times New Roman"/>
              </a:rPr>
              <a:t>are</a:t>
            </a:r>
            <a:r>
              <a:rPr lang="en-US" sz="1200" dirty="0">
                <a:solidFill>
                  <a:schemeClr val="tx1"/>
                </a:solidFill>
                <a:latin typeface="+mn-lt"/>
                <a:cs typeface="Times New Roman"/>
              </a:rPr>
              <a:t> </a:t>
            </a:r>
            <a:r>
              <a:rPr lang="en-US" sz="1200" spc="-5" dirty="0">
                <a:solidFill>
                  <a:schemeClr val="tx1"/>
                </a:solidFill>
                <a:latin typeface="+mn-lt"/>
                <a:cs typeface="Times New Roman"/>
              </a:rPr>
              <a:t>being</a:t>
            </a:r>
            <a:r>
              <a:rPr lang="en-US" sz="1200" spc="15" dirty="0">
                <a:solidFill>
                  <a:schemeClr val="tx1"/>
                </a:solidFill>
                <a:latin typeface="+mn-lt"/>
                <a:cs typeface="Times New Roman"/>
              </a:rPr>
              <a:t> </a:t>
            </a:r>
            <a:r>
              <a:rPr lang="en-US" sz="1200" dirty="0">
                <a:solidFill>
                  <a:schemeClr val="tx1"/>
                </a:solidFill>
                <a:latin typeface="+mn-lt"/>
                <a:cs typeface="Times New Roman"/>
              </a:rPr>
              <a:t>applied</a:t>
            </a:r>
            <a:r>
              <a:rPr lang="en-US" sz="1200" spc="10" dirty="0">
                <a:solidFill>
                  <a:schemeClr val="tx1"/>
                </a:solidFill>
                <a:latin typeface="+mn-lt"/>
                <a:cs typeface="Times New Roman"/>
              </a:rPr>
              <a:t> </a:t>
            </a:r>
            <a:r>
              <a:rPr lang="en-US" sz="1200" dirty="0">
                <a:solidFill>
                  <a:schemeClr val="tx1"/>
                </a:solidFill>
                <a:latin typeface="+mn-lt"/>
                <a:cs typeface="Times New Roman"/>
              </a:rPr>
              <a:t>in </a:t>
            </a:r>
            <a:r>
              <a:rPr lang="en-US" sz="1200" spc="5" dirty="0">
                <a:solidFill>
                  <a:schemeClr val="tx1"/>
                </a:solidFill>
                <a:latin typeface="+mn-lt"/>
                <a:cs typeface="Times New Roman"/>
              </a:rPr>
              <a:t> </a:t>
            </a:r>
            <a:r>
              <a:rPr lang="en-US" sz="1200" spc="-5" dirty="0">
                <a:solidFill>
                  <a:schemeClr val="tx1"/>
                </a:solidFill>
                <a:latin typeface="+mn-lt"/>
                <a:cs typeface="Times New Roman"/>
              </a:rPr>
              <a:t>modern</a:t>
            </a:r>
            <a:r>
              <a:rPr lang="en-US" sz="1200" dirty="0">
                <a:solidFill>
                  <a:schemeClr val="tx1"/>
                </a:solidFill>
                <a:latin typeface="+mn-lt"/>
                <a:cs typeface="Times New Roman"/>
              </a:rPr>
              <a:t> </a:t>
            </a:r>
            <a:r>
              <a:rPr lang="en-US" sz="1200" spc="-5" dirty="0">
                <a:solidFill>
                  <a:schemeClr val="tx1"/>
                </a:solidFill>
                <a:latin typeface="+mn-lt"/>
                <a:cs typeface="Times New Roman"/>
              </a:rPr>
              <a:t>employee </a:t>
            </a:r>
            <a:r>
              <a:rPr lang="en-US" sz="1200" dirty="0">
                <a:solidFill>
                  <a:schemeClr val="tx1"/>
                </a:solidFill>
                <a:latin typeface="+mn-lt"/>
                <a:cs typeface="Times New Roman"/>
              </a:rPr>
              <a:t>management </a:t>
            </a:r>
            <a:r>
              <a:rPr lang="en-US" sz="1200" spc="-5" dirty="0">
                <a:solidFill>
                  <a:schemeClr val="tx1"/>
                </a:solidFill>
                <a:latin typeface="+mn-lt"/>
                <a:cs typeface="Times New Roman"/>
              </a:rPr>
              <a:t>systems.</a:t>
            </a:r>
            <a:r>
              <a:rPr lang="en-US" sz="1200" spc="5" dirty="0">
                <a:solidFill>
                  <a:schemeClr val="tx1"/>
                </a:solidFill>
                <a:latin typeface="+mn-lt"/>
                <a:cs typeface="Times New Roman"/>
              </a:rPr>
              <a:t> </a:t>
            </a:r>
            <a:r>
              <a:rPr lang="en-US" sz="1200" dirty="0">
                <a:solidFill>
                  <a:schemeClr val="tx1"/>
                </a:solidFill>
                <a:latin typeface="+mn-lt"/>
                <a:cs typeface="Times New Roman"/>
              </a:rPr>
              <a:t>The paper </a:t>
            </a:r>
            <a:r>
              <a:rPr lang="en-US" sz="1200" spc="-5" dirty="0">
                <a:solidFill>
                  <a:schemeClr val="tx1"/>
                </a:solidFill>
                <a:latin typeface="+mn-lt"/>
                <a:cs typeface="Times New Roman"/>
              </a:rPr>
              <a:t>describes</a:t>
            </a:r>
            <a:r>
              <a:rPr lang="en-US" sz="1200" dirty="0">
                <a:solidFill>
                  <a:schemeClr val="tx1"/>
                </a:solidFill>
                <a:latin typeface="+mn-lt"/>
                <a:cs typeface="Times New Roman"/>
              </a:rPr>
              <a:t> how</a:t>
            </a:r>
            <a:r>
              <a:rPr lang="en-US" sz="1200" spc="5" dirty="0">
                <a:solidFill>
                  <a:schemeClr val="tx1"/>
                </a:solidFill>
                <a:latin typeface="+mn-lt"/>
                <a:cs typeface="Times New Roman"/>
              </a:rPr>
              <a:t> </a:t>
            </a:r>
            <a:r>
              <a:rPr lang="en-US" sz="1200" dirty="0">
                <a:solidFill>
                  <a:schemeClr val="tx1"/>
                </a:solidFill>
                <a:latin typeface="+mn-lt"/>
                <a:cs typeface="Times New Roman"/>
              </a:rPr>
              <a:t>AI-driven </a:t>
            </a:r>
            <a:r>
              <a:rPr lang="en-US" sz="1200" spc="5" dirty="0">
                <a:solidFill>
                  <a:schemeClr val="tx1"/>
                </a:solidFill>
                <a:latin typeface="+mn-lt"/>
                <a:cs typeface="Times New Roman"/>
              </a:rPr>
              <a:t> </a:t>
            </a:r>
            <a:r>
              <a:rPr lang="en-US" sz="1200" spc="-5" dirty="0">
                <a:solidFill>
                  <a:schemeClr val="tx1"/>
                </a:solidFill>
                <a:latin typeface="+mn-lt"/>
                <a:cs typeface="Times New Roman"/>
              </a:rPr>
              <a:t>platforms</a:t>
            </a:r>
            <a:r>
              <a:rPr lang="en-US" sz="1200" spc="10" dirty="0">
                <a:solidFill>
                  <a:schemeClr val="tx1"/>
                </a:solidFill>
                <a:latin typeface="+mn-lt"/>
                <a:cs typeface="Times New Roman"/>
              </a:rPr>
              <a:t> </a:t>
            </a:r>
            <a:r>
              <a:rPr lang="en-US" sz="1200" spc="-5" dirty="0">
                <a:solidFill>
                  <a:schemeClr val="tx1"/>
                </a:solidFill>
                <a:latin typeface="+mn-lt"/>
                <a:cs typeface="Times New Roman"/>
              </a:rPr>
              <a:t>can</a:t>
            </a:r>
            <a:r>
              <a:rPr lang="en-US" sz="1200" spc="10" dirty="0">
                <a:solidFill>
                  <a:schemeClr val="tx1"/>
                </a:solidFill>
                <a:latin typeface="+mn-lt"/>
                <a:cs typeface="Times New Roman"/>
              </a:rPr>
              <a:t> </a:t>
            </a:r>
            <a:r>
              <a:rPr lang="en-US" sz="1200" dirty="0">
                <a:solidFill>
                  <a:schemeClr val="tx1"/>
                </a:solidFill>
                <a:latin typeface="+mn-lt"/>
                <a:cs typeface="Times New Roman"/>
              </a:rPr>
              <a:t>automate</a:t>
            </a:r>
            <a:r>
              <a:rPr lang="en-US" sz="1200" spc="10" dirty="0">
                <a:solidFill>
                  <a:schemeClr val="tx1"/>
                </a:solidFill>
                <a:latin typeface="+mn-lt"/>
                <a:cs typeface="Times New Roman"/>
              </a:rPr>
              <a:t> </a:t>
            </a:r>
            <a:r>
              <a:rPr lang="en-US" sz="1200" spc="-5" dirty="0">
                <a:solidFill>
                  <a:schemeClr val="tx1"/>
                </a:solidFill>
                <a:latin typeface="+mn-lt"/>
                <a:cs typeface="Times New Roman"/>
              </a:rPr>
              <a:t>tasks</a:t>
            </a:r>
            <a:r>
              <a:rPr lang="en-US" sz="1200" spc="10" dirty="0">
                <a:solidFill>
                  <a:schemeClr val="tx1"/>
                </a:solidFill>
                <a:latin typeface="+mn-lt"/>
                <a:cs typeface="Times New Roman"/>
              </a:rPr>
              <a:t> </a:t>
            </a:r>
            <a:r>
              <a:rPr lang="en-US" sz="1200" spc="-5" dirty="0">
                <a:solidFill>
                  <a:schemeClr val="tx1"/>
                </a:solidFill>
                <a:latin typeface="+mn-lt"/>
                <a:cs typeface="Times New Roman"/>
              </a:rPr>
              <a:t>such</a:t>
            </a:r>
            <a:r>
              <a:rPr lang="en-US" sz="1200" spc="15" dirty="0">
                <a:solidFill>
                  <a:schemeClr val="tx1"/>
                </a:solidFill>
                <a:latin typeface="+mn-lt"/>
                <a:cs typeface="Times New Roman"/>
              </a:rPr>
              <a:t> </a:t>
            </a:r>
            <a:r>
              <a:rPr lang="en-US" sz="1200" spc="-5" dirty="0">
                <a:solidFill>
                  <a:schemeClr val="tx1"/>
                </a:solidFill>
                <a:latin typeface="+mn-lt"/>
                <a:cs typeface="Times New Roman"/>
              </a:rPr>
              <a:t>as</a:t>
            </a:r>
            <a:r>
              <a:rPr lang="en-US" sz="1200" spc="10" dirty="0">
                <a:solidFill>
                  <a:schemeClr val="tx1"/>
                </a:solidFill>
                <a:latin typeface="+mn-lt"/>
                <a:cs typeface="Times New Roman"/>
              </a:rPr>
              <a:t> </a:t>
            </a:r>
            <a:r>
              <a:rPr lang="en-US" sz="1200" spc="-5" dirty="0">
                <a:solidFill>
                  <a:schemeClr val="tx1"/>
                </a:solidFill>
                <a:latin typeface="+mn-lt"/>
                <a:cs typeface="Times New Roman"/>
              </a:rPr>
              <a:t>attendance</a:t>
            </a:r>
            <a:r>
              <a:rPr lang="en-US" sz="1200" spc="10" dirty="0">
                <a:solidFill>
                  <a:schemeClr val="tx1"/>
                </a:solidFill>
                <a:latin typeface="+mn-lt"/>
                <a:cs typeface="Times New Roman"/>
              </a:rPr>
              <a:t> </a:t>
            </a:r>
            <a:r>
              <a:rPr lang="en-US" sz="1200" spc="-5" dirty="0">
                <a:solidFill>
                  <a:schemeClr val="tx1"/>
                </a:solidFill>
                <a:latin typeface="+mn-lt"/>
                <a:cs typeface="Times New Roman"/>
              </a:rPr>
              <a:t>tracking,</a:t>
            </a:r>
            <a:r>
              <a:rPr lang="en-US" sz="1200" spc="10" dirty="0">
                <a:solidFill>
                  <a:schemeClr val="tx1"/>
                </a:solidFill>
                <a:latin typeface="+mn-lt"/>
                <a:cs typeface="Times New Roman"/>
              </a:rPr>
              <a:t> </a:t>
            </a:r>
            <a:r>
              <a:rPr lang="en-US" sz="1200" spc="-5" dirty="0">
                <a:solidFill>
                  <a:schemeClr val="tx1"/>
                </a:solidFill>
                <a:latin typeface="+mn-lt"/>
                <a:cs typeface="Times New Roman"/>
              </a:rPr>
              <a:t>performance</a:t>
            </a:r>
            <a:r>
              <a:rPr lang="en-US" sz="1200" spc="20" dirty="0">
                <a:solidFill>
                  <a:schemeClr val="tx1"/>
                </a:solidFill>
                <a:latin typeface="+mn-lt"/>
                <a:cs typeface="Times New Roman"/>
              </a:rPr>
              <a:t> </a:t>
            </a:r>
            <a:r>
              <a:rPr lang="en-US" sz="1200" dirty="0">
                <a:solidFill>
                  <a:schemeClr val="tx1"/>
                </a:solidFill>
                <a:latin typeface="+mn-lt"/>
                <a:cs typeface="Times New Roman"/>
              </a:rPr>
              <a:t>evaluation, </a:t>
            </a:r>
            <a:r>
              <a:rPr lang="en-US" sz="1200" spc="-285" dirty="0">
                <a:solidFill>
                  <a:schemeClr val="tx1"/>
                </a:solidFill>
                <a:latin typeface="+mn-lt"/>
                <a:cs typeface="Times New Roman"/>
              </a:rPr>
              <a:t> </a:t>
            </a:r>
            <a:r>
              <a:rPr lang="en-US" sz="1200" spc="-5" dirty="0">
                <a:solidFill>
                  <a:schemeClr val="tx1"/>
                </a:solidFill>
                <a:latin typeface="+mn-lt"/>
                <a:cs typeface="Times New Roman"/>
              </a:rPr>
              <a:t>and</a:t>
            </a:r>
            <a:r>
              <a:rPr lang="en-US" sz="1200" dirty="0">
                <a:solidFill>
                  <a:schemeClr val="tx1"/>
                </a:solidFill>
                <a:latin typeface="+mn-lt"/>
                <a:cs typeface="Times New Roman"/>
              </a:rPr>
              <a:t> </a:t>
            </a:r>
            <a:r>
              <a:rPr lang="en-US" sz="1200" spc="-5" dirty="0">
                <a:solidFill>
                  <a:schemeClr val="tx1"/>
                </a:solidFill>
                <a:latin typeface="+mn-lt"/>
                <a:cs typeface="Times New Roman"/>
              </a:rPr>
              <a:t>employee</a:t>
            </a:r>
            <a:r>
              <a:rPr lang="en-US" sz="1200" spc="10" dirty="0">
                <a:solidFill>
                  <a:schemeClr val="tx1"/>
                </a:solidFill>
                <a:latin typeface="+mn-lt"/>
                <a:cs typeface="Times New Roman"/>
              </a:rPr>
              <a:t> </a:t>
            </a:r>
            <a:r>
              <a:rPr lang="en-US" sz="1200" dirty="0">
                <a:solidFill>
                  <a:schemeClr val="tx1"/>
                </a:solidFill>
                <a:latin typeface="+mn-lt"/>
                <a:cs typeface="Times New Roman"/>
              </a:rPr>
              <a:t>engagement </a:t>
            </a:r>
            <a:r>
              <a:rPr lang="en-US" sz="1200" spc="-5" dirty="0">
                <a:solidFill>
                  <a:schemeClr val="tx1"/>
                </a:solidFill>
                <a:latin typeface="+mn-lt"/>
                <a:cs typeface="Times New Roman"/>
              </a:rPr>
              <a:t>activities.</a:t>
            </a:r>
            <a:r>
              <a:rPr lang="en-US" sz="1200" spc="5" dirty="0">
                <a:solidFill>
                  <a:schemeClr val="tx1"/>
                </a:solidFill>
                <a:latin typeface="+mn-lt"/>
                <a:cs typeface="Times New Roman"/>
              </a:rPr>
              <a:t> </a:t>
            </a:r>
            <a:r>
              <a:rPr lang="en-US" sz="1200" spc="-10" dirty="0">
                <a:solidFill>
                  <a:schemeClr val="tx1"/>
                </a:solidFill>
                <a:latin typeface="+mn-lt"/>
                <a:cs typeface="Times New Roman"/>
              </a:rPr>
              <a:t>It</a:t>
            </a:r>
            <a:r>
              <a:rPr lang="en-US" sz="1200" dirty="0">
                <a:solidFill>
                  <a:schemeClr val="tx1"/>
                </a:solidFill>
                <a:latin typeface="+mn-lt"/>
                <a:cs typeface="Times New Roman"/>
              </a:rPr>
              <a:t> also</a:t>
            </a:r>
            <a:r>
              <a:rPr lang="en-US" sz="1200" spc="5" dirty="0">
                <a:solidFill>
                  <a:schemeClr val="tx1"/>
                </a:solidFill>
                <a:latin typeface="+mn-lt"/>
                <a:cs typeface="Times New Roman"/>
              </a:rPr>
              <a:t> </a:t>
            </a:r>
            <a:r>
              <a:rPr lang="en-US" sz="1200" dirty="0">
                <a:solidFill>
                  <a:schemeClr val="tx1"/>
                </a:solidFill>
                <a:latin typeface="+mn-lt"/>
                <a:cs typeface="Times New Roman"/>
              </a:rPr>
              <a:t>evaluates the </a:t>
            </a:r>
            <a:r>
              <a:rPr lang="en-US" sz="1200" spc="-5" dirty="0">
                <a:solidFill>
                  <a:schemeClr val="tx1"/>
                </a:solidFill>
                <a:latin typeface="+mn-lt"/>
                <a:cs typeface="Times New Roman"/>
              </a:rPr>
              <a:t>effectiveness</a:t>
            </a:r>
            <a:r>
              <a:rPr lang="en-US" sz="1200" dirty="0">
                <a:solidFill>
                  <a:schemeClr val="tx1"/>
                </a:solidFill>
                <a:latin typeface="+mn-lt"/>
                <a:cs typeface="Times New Roman"/>
              </a:rPr>
              <a:t> of</a:t>
            </a:r>
            <a:r>
              <a:rPr lang="en-US" sz="1200" spc="10" dirty="0">
                <a:solidFill>
                  <a:schemeClr val="tx1"/>
                </a:solidFill>
                <a:latin typeface="+mn-lt"/>
                <a:cs typeface="Times New Roman"/>
              </a:rPr>
              <a:t> </a:t>
            </a:r>
            <a:r>
              <a:rPr lang="en-US" sz="1200" dirty="0">
                <a:solidFill>
                  <a:schemeClr val="tx1"/>
                </a:solidFill>
                <a:latin typeface="+mn-lt"/>
                <a:cs typeface="Times New Roman"/>
              </a:rPr>
              <a:t>AI</a:t>
            </a:r>
            <a:r>
              <a:rPr lang="en-US" sz="1200" spc="-20" dirty="0">
                <a:solidFill>
                  <a:schemeClr val="tx1"/>
                </a:solidFill>
                <a:latin typeface="+mn-lt"/>
                <a:cs typeface="Times New Roman"/>
              </a:rPr>
              <a:t> </a:t>
            </a:r>
            <a:r>
              <a:rPr lang="en-US" sz="1200" dirty="0">
                <a:solidFill>
                  <a:schemeClr val="tx1"/>
                </a:solidFill>
                <a:latin typeface="+mn-lt"/>
                <a:cs typeface="Times New Roman"/>
              </a:rPr>
              <a:t>in </a:t>
            </a:r>
            <a:r>
              <a:rPr lang="en-US" sz="1200" spc="5" dirty="0">
                <a:solidFill>
                  <a:schemeClr val="tx1"/>
                </a:solidFill>
                <a:latin typeface="+mn-lt"/>
                <a:cs typeface="Times New Roman"/>
              </a:rPr>
              <a:t> </a:t>
            </a:r>
            <a:r>
              <a:rPr lang="en-US" sz="1200" spc="-5" dirty="0">
                <a:solidFill>
                  <a:schemeClr val="tx1"/>
                </a:solidFill>
                <a:latin typeface="+mn-lt"/>
                <a:cs typeface="Times New Roman"/>
              </a:rPr>
              <a:t>enhancing</a:t>
            </a:r>
            <a:r>
              <a:rPr lang="en-US" sz="1200" dirty="0">
                <a:solidFill>
                  <a:schemeClr val="tx1"/>
                </a:solidFill>
                <a:latin typeface="+mn-lt"/>
                <a:cs typeface="Times New Roman"/>
              </a:rPr>
              <a:t> </a:t>
            </a:r>
            <a:r>
              <a:rPr lang="en-US" sz="1200" spc="-5" dirty="0">
                <a:solidFill>
                  <a:schemeClr val="tx1"/>
                </a:solidFill>
                <a:latin typeface="+mn-lt"/>
                <a:cs typeface="Times New Roman"/>
              </a:rPr>
              <a:t>operational</a:t>
            </a:r>
            <a:r>
              <a:rPr lang="en-US" sz="1200" spc="5" dirty="0">
                <a:solidFill>
                  <a:schemeClr val="tx1"/>
                </a:solidFill>
                <a:latin typeface="+mn-lt"/>
                <a:cs typeface="Times New Roman"/>
              </a:rPr>
              <a:t> </a:t>
            </a:r>
            <a:r>
              <a:rPr lang="en-US" sz="1200" spc="-5" dirty="0">
                <a:solidFill>
                  <a:schemeClr val="tx1"/>
                </a:solidFill>
                <a:latin typeface="+mn-lt"/>
                <a:cs typeface="Times New Roman"/>
              </a:rPr>
              <a:t>efficiency</a:t>
            </a:r>
            <a:r>
              <a:rPr lang="en-US" sz="1200" spc="5" dirty="0">
                <a:solidFill>
                  <a:schemeClr val="tx1"/>
                </a:solidFill>
                <a:latin typeface="+mn-lt"/>
                <a:cs typeface="Times New Roman"/>
              </a:rPr>
              <a:t> </a:t>
            </a:r>
            <a:r>
              <a:rPr lang="en-US" sz="1200" spc="-5" dirty="0">
                <a:solidFill>
                  <a:schemeClr val="tx1"/>
                </a:solidFill>
                <a:latin typeface="+mn-lt"/>
                <a:cs typeface="Times New Roman"/>
              </a:rPr>
              <a:t>and</a:t>
            </a:r>
            <a:r>
              <a:rPr lang="en-US" sz="1200" spc="5" dirty="0">
                <a:solidFill>
                  <a:schemeClr val="tx1"/>
                </a:solidFill>
                <a:latin typeface="+mn-lt"/>
                <a:cs typeface="Times New Roman"/>
              </a:rPr>
              <a:t> </a:t>
            </a:r>
            <a:r>
              <a:rPr lang="en-US" sz="1200" spc="-5" dirty="0">
                <a:solidFill>
                  <a:schemeClr val="tx1"/>
                </a:solidFill>
                <a:latin typeface="+mn-lt"/>
                <a:cs typeface="Times New Roman"/>
              </a:rPr>
              <a:t>reducing</a:t>
            </a:r>
            <a:r>
              <a:rPr lang="en-US" sz="1200" spc="5" dirty="0">
                <a:solidFill>
                  <a:schemeClr val="tx1"/>
                </a:solidFill>
                <a:latin typeface="+mn-lt"/>
                <a:cs typeface="Times New Roman"/>
              </a:rPr>
              <a:t> </a:t>
            </a:r>
            <a:r>
              <a:rPr lang="en-US" sz="1200" spc="-5" dirty="0">
                <a:solidFill>
                  <a:schemeClr val="tx1"/>
                </a:solidFill>
                <a:latin typeface="+mn-lt"/>
                <a:cs typeface="Times New Roman"/>
              </a:rPr>
              <a:t>administrative</a:t>
            </a:r>
            <a:r>
              <a:rPr lang="en-US" sz="1200" dirty="0">
                <a:solidFill>
                  <a:schemeClr val="tx1"/>
                </a:solidFill>
                <a:latin typeface="+mn-lt"/>
                <a:cs typeface="Times New Roman"/>
              </a:rPr>
              <a:t> costs.</a:t>
            </a:r>
          </a:p>
          <a:p>
            <a:pPr marL="240665" marR="172720" indent="-228600">
              <a:lnSpc>
                <a:spcPct val="95900"/>
              </a:lnSpc>
              <a:spcBef>
                <a:spcPts val="160"/>
              </a:spcBef>
              <a:buSzPct val="83333"/>
              <a:buFont typeface="Symbol"/>
              <a:buChar char=""/>
              <a:tabLst>
                <a:tab pos="240665" algn="l"/>
                <a:tab pos="241300" algn="l"/>
              </a:tabLst>
            </a:pPr>
            <a:endParaRPr lang="en-US" sz="1200" b="1" dirty="0">
              <a:solidFill>
                <a:schemeClr val="tx1"/>
              </a:solidFill>
              <a:latin typeface="+mn-lt"/>
              <a:cs typeface="Times New Roman"/>
            </a:endParaRPr>
          </a:p>
          <a:p>
            <a:pPr marL="240665" marR="172720" indent="-228600">
              <a:lnSpc>
                <a:spcPct val="95900"/>
              </a:lnSpc>
              <a:spcBef>
                <a:spcPts val="160"/>
              </a:spcBef>
              <a:buSzPct val="83333"/>
              <a:buFont typeface="Symbol"/>
              <a:buChar char=""/>
              <a:tabLst>
                <a:tab pos="240665" algn="l"/>
                <a:tab pos="241300" algn="l"/>
              </a:tabLst>
            </a:pPr>
            <a:r>
              <a:rPr lang="en-US" sz="1200" b="1" dirty="0">
                <a:solidFill>
                  <a:schemeClr val="tx1"/>
                </a:solidFill>
                <a:latin typeface="+mn-lt"/>
                <a:cs typeface="Times New Roman"/>
              </a:rPr>
              <a:t>Link</a:t>
            </a:r>
            <a:r>
              <a:rPr lang="en-US" sz="1200" dirty="0">
                <a:solidFill>
                  <a:schemeClr val="tx1"/>
                </a:solidFill>
                <a:latin typeface="+mn-lt"/>
                <a:cs typeface="Times New Roman"/>
              </a:rPr>
              <a:t>: </a:t>
            </a:r>
            <a:r>
              <a:rPr lang="en-US" sz="1200" spc="5" dirty="0">
                <a:solidFill>
                  <a:schemeClr val="tx1"/>
                </a:solidFill>
                <a:latin typeface="+mn-lt"/>
                <a:cs typeface="Times New Roman"/>
              </a:rPr>
              <a:t> </a:t>
            </a:r>
            <a:r>
              <a:rPr lang="en-US" sz="1200" u="sng" spc="-5" dirty="0">
                <a:solidFill>
                  <a:schemeClr val="tx1"/>
                </a:solidFill>
                <a:uFill>
                  <a:solidFill>
                    <a:srgbClr val="0000FF"/>
                  </a:solidFill>
                </a:uFill>
                <a:latin typeface="+mn-lt"/>
                <a:cs typeface="Times New Roman"/>
                <a:hlinkClick r:id="rId3">
                  <a:extLst>
                    <a:ext uri="{A12FA001-AC4F-418D-AE19-62706E023703}">
                      <ahyp:hlinkClr xmlns="" xmlns:ahyp="http://schemas.microsoft.com/office/drawing/2018/hyperlinkcolor" val="tx"/>
                    </a:ext>
                  </a:extLst>
                </a:hlinkClick>
              </a:rPr>
              <a:t>https://www.researchgate.net/publication/365049624_Live_support_by_chatbots_with_artificial_intelligence_A_future_research_agenda</a:t>
            </a:r>
            <a:endParaRPr lang="en-IN" sz="1200" u="sng" spc="-5" dirty="0">
              <a:solidFill>
                <a:schemeClr val="tx1"/>
              </a:solidFill>
              <a:uFill>
                <a:solidFill>
                  <a:srgbClr val="0000FF"/>
                </a:solidFill>
              </a:uFill>
              <a:latin typeface="+mn-lt"/>
              <a:cs typeface="Times New Roman"/>
            </a:endParaRPr>
          </a:p>
          <a:p>
            <a:pPr marL="76200" indent="0">
              <a:buNone/>
            </a:pPr>
            <a:endParaRPr lang="en-IN" dirty="0"/>
          </a:p>
        </p:txBody>
      </p:sp>
    </p:spTree>
    <p:extLst>
      <p:ext uri="{BB962C8B-B14F-4D97-AF65-F5344CB8AC3E}">
        <p14:creationId xmlns:p14="http://schemas.microsoft.com/office/powerpoint/2010/main" val="260157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80D46C-8AB3-465B-9066-E3D876C52126}"/>
              </a:ext>
            </a:extLst>
          </p:cNvPr>
          <p:cNvSpPr>
            <a:spLocks noGrp="1"/>
          </p:cNvSpPr>
          <p:nvPr>
            <p:ph type="title"/>
          </p:nvPr>
        </p:nvSpPr>
        <p:spPr/>
        <p:txBody>
          <a:bodyPr/>
          <a:lstStyle/>
          <a:p>
            <a:r>
              <a:rPr lang="en-US" spc="-5" dirty="0">
                <a:latin typeface="Times New Roman"/>
                <a:cs typeface="Times New Roman"/>
              </a:rPr>
              <a:t>2.Literature</a:t>
            </a:r>
            <a:r>
              <a:rPr lang="en-US" spc="-10" dirty="0">
                <a:latin typeface="Times New Roman"/>
                <a:cs typeface="Times New Roman"/>
              </a:rPr>
              <a:t> </a:t>
            </a:r>
            <a:r>
              <a:rPr lang="en-US" spc="-5" dirty="0">
                <a:latin typeface="Times New Roman"/>
                <a:cs typeface="Times New Roman"/>
              </a:rPr>
              <a:t>Review</a:t>
            </a:r>
            <a:r>
              <a:rPr lang="en-US" spc="-10" dirty="0">
                <a:latin typeface="Times New Roman"/>
                <a:cs typeface="Times New Roman"/>
              </a:rPr>
              <a:t> </a:t>
            </a:r>
            <a:r>
              <a:rPr lang="en-US" dirty="0">
                <a:latin typeface="Times New Roman"/>
                <a:cs typeface="Times New Roman"/>
              </a:rPr>
              <a:t>(Summary</a:t>
            </a:r>
            <a:r>
              <a:rPr lang="en-US" spc="-10" dirty="0">
                <a:latin typeface="Times New Roman"/>
                <a:cs typeface="Times New Roman"/>
              </a:rPr>
              <a:t> </a:t>
            </a:r>
            <a:r>
              <a:rPr lang="en-US" spc="-5" dirty="0">
                <a:latin typeface="Times New Roman"/>
                <a:cs typeface="Times New Roman"/>
              </a:rPr>
              <a:t>of</a:t>
            </a:r>
            <a:r>
              <a:rPr lang="en-US" dirty="0">
                <a:latin typeface="Times New Roman"/>
                <a:cs typeface="Times New Roman"/>
              </a:rPr>
              <a:t> </a:t>
            </a:r>
            <a:r>
              <a:rPr lang="en-US" spc="-5" dirty="0">
                <a:latin typeface="Times New Roman"/>
                <a:cs typeface="Times New Roman"/>
              </a:rPr>
              <a:t>Research</a:t>
            </a:r>
            <a:r>
              <a:rPr lang="en-US" dirty="0">
                <a:latin typeface="Times New Roman"/>
                <a:cs typeface="Times New Roman"/>
              </a:rPr>
              <a:t> Papers)</a:t>
            </a:r>
            <a:r>
              <a:rPr lang="en-IN" spc="-5" dirty="0">
                <a:latin typeface="Times New Roman"/>
                <a:cs typeface="Times New Roman"/>
              </a:rPr>
              <a:t> (continued…)</a:t>
            </a:r>
            <a:endParaRPr lang="en-IN" dirty="0"/>
          </a:p>
        </p:txBody>
      </p:sp>
      <p:sp>
        <p:nvSpPr>
          <p:cNvPr id="5" name="Text Placeholder 4">
            <a:extLst>
              <a:ext uri="{FF2B5EF4-FFF2-40B4-BE49-F238E27FC236}">
                <a16:creationId xmlns:a16="http://schemas.microsoft.com/office/drawing/2014/main" id="{CCC18698-5493-2FEC-ADDE-5ADAAD253282}"/>
              </a:ext>
            </a:extLst>
          </p:cNvPr>
          <p:cNvSpPr>
            <a:spLocks noGrp="1"/>
          </p:cNvSpPr>
          <p:nvPr>
            <p:ph type="body" idx="1"/>
          </p:nvPr>
        </p:nvSpPr>
        <p:spPr/>
        <p:txBody>
          <a:bodyPr/>
          <a:lstStyle/>
          <a:p>
            <a:pPr marL="12065" marR="5080" indent="0">
              <a:lnSpc>
                <a:spcPct val="95900"/>
              </a:lnSpc>
              <a:spcBef>
                <a:spcPts val="160"/>
              </a:spcBef>
              <a:buSzPct val="83333"/>
              <a:buNone/>
              <a:tabLst>
                <a:tab pos="240665" algn="l"/>
                <a:tab pos="241300" algn="l"/>
              </a:tabLst>
            </a:pPr>
            <a:r>
              <a:rPr lang="en-US" sz="1500" b="1" spc="-5" dirty="0">
                <a:solidFill>
                  <a:schemeClr val="tx1"/>
                </a:solidFill>
                <a:latin typeface="+mn-lt"/>
                <a:cs typeface="Times New Roman"/>
              </a:rPr>
              <a:t>5. Conversational Agents: Goals, Technologies, Vision and Challenges</a:t>
            </a:r>
          </a:p>
          <a:p>
            <a:pPr marL="12065" marR="5080" indent="0">
              <a:lnSpc>
                <a:spcPct val="95900"/>
              </a:lnSpc>
              <a:spcBef>
                <a:spcPts val="160"/>
              </a:spcBef>
              <a:buSzPct val="83333"/>
              <a:buNone/>
              <a:tabLst>
                <a:tab pos="240665" algn="l"/>
                <a:tab pos="241300" algn="l"/>
              </a:tabLst>
            </a:pPr>
            <a:endParaRPr lang="en-US" sz="1200" b="1" spc="-5" dirty="0">
              <a:solidFill>
                <a:schemeClr val="tx1"/>
              </a:solidFill>
              <a:latin typeface="+mn-lt"/>
              <a:cs typeface="Times New Roman"/>
            </a:endParaRPr>
          </a:p>
          <a:p>
            <a:pPr marL="12065" marR="5080" indent="0">
              <a:lnSpc>
                <a:spcPct val="95900"/>
              </a:lnSpc>
              <a:spcBef>
                <a:spcPts val="160"/>
              </a:spcBef>
              <a:buSzPct val="83333"/>
              <a:buNone/>
              <a:tabLst>
                <a:tab pos="240665" algn="l"/>
                <a:tab pos="241300" algn="l"/>
              </a:tabLst>
            </a:pPr>
            <a:r>
              <a:rPr lang="en-US" b="1" spc="-5" dirty="0">
                <a:solidFill>
                  <a:schemeClr val="tx1"/>
                </a:solidFill>
                <a:latin typeface="+mn-lt"/>
                <a:cs typeface="Times New Roman"/>
              </a:rPr>
              <a:t>.</a:t>
            </a:r>
            <a:r>
              <a:rPr lang="en-US" sz="1200" b="1" spc="-5" dirty="0">
                <a:solidFill>
                  <a:schemeClr val="tx1"/>
                </a:solidFill>
                <a:latin typeface="+mn-lt"/>
                <a:cs typeface="Times New Roman"/>
              </a:rPr>
              <a:t> Summary</a:t>
            </a:r>
            <a:r>
              <a:rPr lang="en-US" sz="1200" spc="-5" dirty="0">
                <a:solidFill>
                  <a:schemeClr val="tx1"/>
                </a:solidFill>
                <a:latin typeface="+mn-lt"/>
                <a:cs typeface="Times New Roman"/>
              </a:rPr>
              <a:t>:</a:t>
            </a:r>
            <a:r>
              <a:rPr lang="en-US" sz="1200" dirty="0">
                <a:solidFill>
                  <a:schemeClr val="tx1"/>
                </a:solidFill>
                <a:latin typeface="+mn-lt"/>
                <a:cs typeface="Times New Roman"/>
              </a:rPr>
              <a:t> </a:t>
            </a:r>
            <a:r>
              <a:rPr lang="en-US" sz="1200" spc="-5" dirty="0">
                <a:solidFill>
                  <a:schemeClr val="tx1"/>
                </a:solidFill>
                <a:latin typeface="+mn-lt"/>
                <a:cs typeface="Times New Roman"/>
              </a:rPr>
              <a:t>This</a:t>
            </a:r>
            <a:r>
              <a:rPr lang="en-US" sz="1200" spc="10" dirty="0">
                <a:solidFill>
                  <a:schemeClr val="tx1"/>
                </a:solidFill>
                <a:latin typeface="+mn-lt"/>
                <a:cs typeface="Times New Roman"/>
              </a:rPr>
              <a:t> </a:t>
            </a:r>
            <a:r>
              <a:rPr lang="en-US" sz="1200" spc="-5" dirty="0">
                <a:solidFill>
                  <a:schemeClr val="tx1"/>
                </a:solidFill>
                <a:latin typeface="+mn-lt"/>
                <a:cs typeface="Times New Roman"/>
              </a:rPr>
              <a:t>paper</a:t>
            </a:r>
            <a:r>
              <a:rPr lang="en-US" sz="1200" spc="5" dirty="0">
                <a:solidFill>
                  <a:schemeClr val="tx1"/>
                </a:solidFill>
                <a:latin typeface="+mn-lt"/>
                <a:cs typeface="Times New Roman"/>
              </a:rPr>
              <a:t> </a:t>
            </a:r>
            <a:r>
              <a:rPr lang="en-US" sz="1200" spc="-5" dirty="0">
                <a:solidFill>
                  <a:schemeClr val="tx1"/>
                </a:solidFill>
                <a:latin typeface="+mn-lt"/>
                <a:cs typeface="Times New Roman"/>
              </a:rPr>
              <a:t>delves</a:t>
            </a:r>
            <a:r>
              <a:rPr lang="en-US" sz="1200" spc="5" dirty="0">
                <a:solidFill>
                  <a:schemeClr val="tx1"/>
                </a:solidFill>
                <a:latin typeface="+mn-lt"/>
                <a:cs typeface="Times New Roman"/>
              </a:rPr>
              <a:t> </a:t>
            </a:r>
            <a:r>
              <a:rPr lang="en-US" sz="1200" dirty="0">
                <a:solidFill>
                  <a:schemeClr val="tx1"/>
                </a:solidFill>
                <a:latin typeface="+mn-lt"/>
                <a:cs typeface="Times New Roman"/>
              </a:rPr>
              <a:t>into</a:t>
            </a:r>
            <a:r>
              <a:rPr lang="en-US" sz="1200" spc="5" dirty="0">
                <a:solidFill>
                  <a:schemeClr val="tx1"/>
                </a:solidFill>
                <a:latin typeface="+mn-lt"/>
                <a:cs typeface="Times New Roman"/>
              </a:rPr>
              <a:t> </a:t>
            </a:r>
            <a:r>
              <a:rPr lang="en-US" sz="1200" dirty="0">
                <a:solidFill>
                  <a:schemeClr val="tx1"/>
                </a:solidFill>
                <a:latin typeface="+mn-lt"/>
                <a:cs typeface="Times New Roman"/>
              </a:rPr>
              <a:t>the </a:t>
            </a:r>
            <a:r>
              <a:rPr lang="en-US" sz="1200" spc="-5" dirty="0">
                <a:solidFill>
                  <a:schemeClr val="tx1"/>
                </a:solidFill>
                <a:latin typeface="+mn-lt"/>
                <a:cs typeface="Times New Roman"/>
              </a:rPr>
              <a:t>design</a:t>
            </a:r>
            <a:r>
              <a:rPr lang="en-US" sz="1200" spc="5" dirty="0">
                <a:solidFill>
                  <a:schemeClr val="tx1"/>
                </a:solidFill>
                <a:latin typeface="+mn-lt"/>
                <a:cs typeface="Times New Roman"/>
              </a:rPr>
              <a:t> </a:t>
            </a:r>
            <a:r>
              <a:rPr lang="en-US" sz="1200" spc="-5" dirty="0">
                <a:solidFill>
                  <a:schemeClr val="tx1"/>
                </a:solidFill>
                <a:latin typeface="+mn-lt"/>
                <a:cs typeface="Times New Roman"/>
              </a:rPr>
              <a:t>principles</a:t>
            </a:r>
            <a:r>
              <a:rPr lang="en-US" sz="1200" spc="5" dirty="0">
                <a:solidFill>
                  <a:schemeClr val="tx1"/>
                </a:solidFill>
                <a:latin typeface="+mn-lt"/>
                <a:cs typeface="Times New Roman"/>
              </a:rPr>
              <a:t> </a:t>
            </a:r>
            <a:r>
              <a:rPr lang="en-US" sz="1200" spc="-5" dirty="0">
                <a:solidFill>
                  <a:schemeClr val="tx1"/>
                </a:solidFill>
                <a:latin typeface="+mn-lt"/>
                <a:cs typeface="Times New Roman"/>
              </a:rPr>
              <a:t>and</a:t>
            </a:r>
            <a:r>
              <a:rPr lang="en-US" sz="1200" spc="5" dirty="0">
                <a:solidFill>
                  <a:schemeClr val="tx1"/>
                </a:solidFill>
                <a:latin typeface="+mn-lt"/>
                <a:cs typeface="Times New Roman"/>
              </a:rPr>
              <a:t> </a:t>
            </a:r>
            <a:r>
              <a:rPr lang="en-US" sz="1200" spc="-5" dirty="0">
                <a:solidFill>
                  <a:schemeClr val="tx1"/>
                </a:solidFill>
                <a:latin typeface="+mn-lt"/>
                <a:cs typeface="Times New Roman"/>
              </a:rPr>
              <a:t>architecture </a:t>
            </a:r>
            <a:r>
              <a:rPr lang="en-US" sz="1200" spc="5" dirty="0">
                <a:solidFill>
                  <a:schemeClr val="tx1"/>
                </a:solidFill>
                <a:latin typeface="+mn-lt"/>
                <a:cs typeface="Times New Roman"/>
              </a:rPr>
              <a:t>of </a:t>
            </a:r>
            <a:r>
              <a:rPr lang="en-US" sz="1200" spc="10" dirty="0">
                <a:solidFill>
                  <a:schemeClr val="tx1"/>
                </a:solidFill>
                <a:latin typeface="+mn-lt"/>
                <a:cs typeface="Times New Roman"/>
              </a:rPr>
              <a:t> </a:t>
            </a:r>
            <a:r>
              <a:rPr lang="en-US" sz="1200" spc="-5" dirty="0">
                <a:solidFill>
                  <a:schemeClr val="tx1"/>
                </a:solidFill>
                <a:latin typeface="+mn-lt"/>
                <a:cs typeface="Times New Roman"/>
              </a:rPr>
              <a:t>conversational</a:t>
            </a:r>
            <a:r>
              <a:rPr lang="en-US" sz="1200" spc="20" dirty="0">
                <a:solidFill>
                  <a:schemeClr val="tx1"/>
                </a:solidFill>
                <a:latin typeface="+mn-lt"/>
                <a:cs typeface="Times New Roman"/>
              </a:rPr>
              <a:t> </a:t>
            </a:r>
            <a:r>
              <a:rPr lang="en-US" sz="1200" spc="-5" dirty="0">
                <a:solidFill>
                  <a:schemeClr val="tx1"/>
                </a:solidFill>
                <a:latin typeface="+mn-lt"/>
                <a:cs typeface="Times New Roman"/>
              </a:rPr>
              <a:t>agents,</a:t>
            </a:r>
            <a:r>
              <a:rPr lang="en-US" sz="1200" spc="15" dirty="0">
                <a:solidFill>
                  <a:schemeClr val="tx1"/>
                </a:solidFill>
                <a:latin typeface="+mn-lt"/>
                <a:cs typeface="Times New Roman"/>
              </a:rPr>
              <a:t> </a:t>
            </a:r>
            <a:r>
              <a:rPr lang="en-US" sz="1200" spc="-5" dirty="0">
                <a:solidFill>
                  <a:schemeClr val="tx1"/>
                </a:solidFill>
                <a:latin typeface="+mn-lt"/>
                <a:cs typeface="Times New Roman"/>
              </a:rPr>
              <a:t>specifically</a:t>
            </a:r>
            <a:r>
              <a:rPr lang="en-US" sz="1200" spc="15" dirty="0">
                <a:solidFill>
                  <a:schemeClr val="tx1"/>
                </a:solidFill>
                <a:latin typeface="+mn-lt"/>
                <a:cs typeface="Times New Roman"/>
              </a:rPr>
              <a:t> </a:t>
            </a:r>
            <a:r>
              <a:rPr lang="en-US" sz="1200" dirty="0">
                <a:solidFill>
                  <a:schemeClr val="tx1"/>
                </a:solidFill>
                <a:latin typeface="+mn-lt"/>
                <a:cs typeface="Times New Roman"/>
              </a:rPr>
              <a:t>focusing</a:t>
            </a:r>
            <a:r>
              <a:rPr lang="en-US" sz="1200" spc="15" dirty="0">
                <a:solidFill>
                  <a:schemeClr val="tx1"/>
                </a:solidFill>
                <a:latin typeface="+mn-lt"/>
                <a:cs typeface="Times New Roman"/>
              </a:rPr>
              <a:t> </a:t>
            </a:r>
            <a:r>
              <a:rPr lang="en-US" sz="1200" dirty="0">
                <a:solidFill>
                  <a:schemeClr val="tx1"/>
                </a:solidFill>
                <a:latin typeface="+mn-lt"/>
                <a:cs typeface="Times New Roman"/>
              </a:rPr>
              <a:t>on</a:t>
            </a:r>
            <a:r>
              <a:rPr lang="en-US" sz="1200" spc="15" dirty="0">
                <a:solidFill>
                  <a:schemeClr val="tx1"/>
                </a:solidFill>
                <a:latin typeface="+mn-lt"/>
                <a:cs typeface="Times New Roman"/>
              </a:rPr>
              <a:t> </a:t>
            </a:r>
            <a:r>
              <a:rPr lang="en-US" sz="1200" spc="-5" dirty="0">
                <a:solidFill>
                  <a:schemeClr val="tx1"/>
                </a:solidFill>
                <a:latin typeface="+mn-lt"/>
                <a:cs typeface="Times New Roman"/>
              </a:rPr>
              <a:t>multi-layered</a:t>
            </a:r>
            <a:r>
              <a:rPr lang="en-US" sz="1200" spc="15" dirty="0">
                <a:solidFill>
                  <a:schemeClr val="tx1"/>
                </a:solidFill>
                <a:latin typeface="+mn-lt"/>
                <a:cs typeface="Times New Roman"/>
              </a:rPr>
              <a:t> </a:t>
            </a:r>
            <a:r>
              <a:rPr lang="en-US" sz="1200" spc="-5" dirty="0">
                <a:solidFill>
                  <a:schemeClr val="tx1"/>
                </a:solidFill>
                <a:latin typeface="+mn-lt"/>
                <a:cs typeface="Times New Roman"/>
              </a:rPr>
              <a:t>structures</a:t>
            </a:r>
            <a:r>
              <a:rPr lang="en-US" sz="1200" spc="15" dirty="0">
                <a:solidFill>
                  <a:schemeClr val="tx1"/>
                </a:solidFill>
                <a:latin typeface="+mn-lt"/>
                <a:cs typeface="Times New Roman"/>
              </a:rPr>
              <a:t> </a:t>
            </a:r>
            <a:r>
              <a:rPr lang="en-US" sz="1200" dirty="0">
                <a:solidFill>
                  <a:schemeClr val="tx1"/>
                </a:solidFill>
                <a:latin typeface="+mn-lt"/>
                <a:cs typeface="Times New Roman"/>
              </a:rPr>
              <a:t>that</a:t>
            </a:r>
            <a:r>
              <a:rPr lang="en-US" sz="1200" spc="25" dirty="0">
                <a:solidFill>
                  <a:schemeClr val="tx1"/>
                </a:solidFill>
                <a:latin typeface="+mn-lt"/>
                <a:cs typeface="Times New Roman"/>
              </a:rPr>
              <a:t> </a:t>
            </a:r>
            <a:r>
              <a:rPr lang="en-US" sz="1200" dirty="0">
                <a:solidFill>
                  <a:schemeClr val="tx1"/>
                </a:solidFill>
                <a:latin typeface="+mn-lt"/>
                <a:cs typeface="Times New Roman"/>
              </a:rPr>
              <a:t>include </a:t>
            </a:r>
            <a:r>
              <a:rPr lang="en-US" sz="1200" spc="-285" dirty="0">
                <a:solidFill>
                  <a:schemeClr val="tx1"/>
                </a:solidFill>
                <a:latin typeface="+mn-lt"/>
                <a:cs typeface="Times New Roman"/>
              </a:rPr>
              <a:t> </a:t>
            </a:r>
            <a:r>
              <a:rPr lang="en-US" sz="1200" spc="-5" dirty="0">
                <a:solidFill>
                  <a:schemeClr val="tx1"/>
                </a:solidFill>
                <a:latin typeface="+mn-lt"/>
                <a:cs typeface="Times New Roman"/>
              </a:rPr>
              <a:t>intent</a:t>
            </a:r>
            <a:r>
              <a:rPr lang="en-US" sz="1200" spc="15" dirty="0">
                <a:solidFill>
                  <a:schemeClr val="tx1"/>
                </a:solidFill>
                <a:latin typeface="+mn-lt"/>
                <a:cs typeface="Times New Roman"/>
              </a:rPr>
              <a:t> </a:t>
            </a:r>
            <a:r>
              <a:rPr lang="en-US" sz="1200" spc="-5" dirty="0">
                <a:solidFill>
                  <a:schemeClr val="tx1"/>
                </a:solidFill>
                <a:latin typeface="+mn-lt"/>
                <a:cs typeface="Times New Roman"/>
              </a:rPr>
              <a:t>recognition,</a:t>
            </a:r>
            <a:r>
              <a:rPr lang="en-US" sz="1200" spc="15" dirty="0">
                <a:solidFill>
                  <a:schemeClr val="tx1"/>
                </a:solidFill>
                <a:latin typeface="+mn-lt"/>
                <a:cs typeface="Times New Roman"/>
              </a:rPr>
              <a:t> </a:t>
            </a:r>
            <a:r>
              <a:rPr lang="en-US" sz="1200" spc="-5" dirty="0">
                <a:solidFill>
                  <a:schemeClr val="tx1"/>
                </a:solidFill>
                <a:latin typeface="+mn-lt"/>
                <a:cs typeface="Times New Roman"/>
              </a:rPr>
              <a:t>dialogue</a:t>
            </a:r>
            <a:r>
              <a:rPr lang="en-US" sz="1200" spc="15" dirty="0">
                <a:solidFill>
                  <a:schemeClr val="tx1"/>
                </a:solidFill>
                <a:latin typeface="+mn-lt"/>
                <a:cs typeface="Times New Roman"/>
              </a:rPr>
              <a:t> </a:t>
            </a:r>
            <a:r>
              <a:rPr lang="en-US" sz="1200" spc="-5" dirty="0">
                <a:solidFill>
                  <a:schemeClr val="tx1"/>
                </a:solidFill>
                <a:latin typeface="+mn-lt"/>
                <a:cs typeface="Times New Roman"/>
              </a:rPr>
              <a:t>management,</a:t>
            </a:r>
            <a:r>
              <a:rPr lang="en-US" sz="1200" spc="15" dirty="0">
                <a:solidFill>
                  <a:schemeClr val="tx1"/>
                </a:solidFill>
                <a:latin typeface="+mn-lt"/>
                <a:cs typeface="Times New Roman"/>
              </a:rPr>
              <a:t> </a:t>
            </a:r>
            <a:r>
              <a:rPr lang="en-US" sz="1200" dirty="0">
                <a:solidFill>
                  <a:schemeClr val="tx1"/>
                </a:solidFill>
                <a:latin typeface="+mn-lt"/>
                <a:cs typeface="Times New Roman"/>
              </a:rPr>
              <a:t>and</a:t>
            </a:r>
            <a:r>
              <a:rPr lang="en-US" sz="1200" spc="15" dirty="0">
                <a:solidFill>
                  <a:schemeClr val="tx1"/>
                </a:solidFill>
                <a:latin typeface="+mn-lt"/>
                <a:cs typeface="Times New Roman"/>
              </a:rPr>
              <a:t> </a:t>
            </a:r>
            <a:r>
              <a:rPr lang="en-US" sz="1200" spc="-5" dirty="0">
                <a:solidFill>
                  <a:schemeClr val="tx1"/>
                </a:solidFill>
                <a:latin typeface="+mn-lt"/>
                <a:cs typeface="Times New Roman"/>
              </a:rPr>
              <a:t>response</a:t>
            </a:r>
            <a:r>
              <a:rPr lang="en-US" sz="1200" spc="15" dirty="0">
                <a:solidFill>
                  <a:schemeClr val="tx1"/>
                </a:solidFill>
                <a:latin typeface="+mn-lt"/>
                <a:cs typeface="Times New Roman"/>
              </a:rPr>
              <a:t> </a:t>
            </a:r>
            <a:r>
              <a:rPr lang="en-US" sz="1200" spc="-5" dirty="0">
                <a:solidFill>
                  <a:schemeClr val="tx1"/>
                </a:solidFill>
                <a:latin typeface="+mn-lt"/>
                <a:cs typeface="Times New Roman"/>
              </a:rPr>
              <a:t>generation</a:t>
            </a:r>
            <a:r>
              <a:rPr lang="en-US" sz="1200" spc="15" dirty="0">
                <a:solidFill>
                  <a:schemeClr val="tx1"/>
                </a:solidFill>
                <a:latin typeface="+mn-lt"/>
                <a:cs typeface="Times New Roman"/>
              </a:rPr>
              <a:t> </a:t>
            </a:r>
            <a:r>
              <a:rPr lang="en-US" sz="1200" spc="-5" dirty="0">
                <a:solidFill>
                  <a:schemeClr val="tx1"/>
                </a:solidFill>
                <a:latin typeface="+mn-lt"/>
                <a:cs typeface="Times New Roman"/>
              </a:rPr>
              <a:t>modules.</a:t>
            </a:r>
            <a:r>
              <a:rPr lang="en-US" sz="1200" spc="15" dirty="0">
                <a:solidFill>
                  <a:schemeClr val="tx1"/>
                </a:solidFill>
                <a:latin typeface="+mn-lt"/>
                <a:cs typeface="Times New Roman"/>
              </a:rPr>
              <a:t> </a:t>
            </a:r>
            <a:r>
              <a:rPr lang="en-US" sz="1200" spc="-10" dirty="0">
                <a:solidFill>
                  <a:schemeClr val="tx1"/>
                </a:solidFill>
                <a:latin typeface="+mn-lt"/>
                <a:cs typeface="Times New Roman"/>
              </a:rPr>
              <a:t>It</a:t>
            </a:r>
            <a:r>
              <a:rPr lang="en-US" sz="1200" spc="15" dirty="0">
                <a:solidFill>
                  <a:schemeClr val="tx1"/>
                </a:solidFill>
                <a:latin typeface="+mn-lt"/>
                <a:cs typeface="Times New Roman"/>
              </a:rPr>
              <a:t> </a:t>
            </a:r>
            <a:r>
              <a:rPr lang="en-US" sz="1200" dirty="0">
                <a:solidFill>
                  <a:schemeClr val="tx1"/>
                </a:solidFill>
                <a:latin typeface="+mn-lt"/>
                <a:cs typeface="Times New Roman"/>
              </a:rPr>
              <a:t>also </a:t>
            </a:r>
            <a:r>
              <a:rPr lang="en-US" sz="1200" spc="5" dirty="0">
                <a:solidFill>
                  <a:schemeClr val="tx1"/>
                </a:solidFill>
                <a:latin typeface="+mn-lt"/>
                <a:cs typeface="Times New Roman"/>
              </a:rPr>
              <a:t> </a:t>
            </a:r>
            <a:r>
              <a:rPr lang="en-US" sz="1200" spc="-5" dirty="0">
                <a:solidFill>
                  <a:schemeClr val="tx1"/>
                </a:solidFill>
                <a:latin typeface="+mn-lt"/>
                <a:cs typeface="Times New Roman"/>
              </a:rPr>
              <a:t>explores</a:t>
            </a:r>
            <a:r>
              <a:rPr lang="en-US" sz="1200" spc="5" dirty="0">
                <a:solidFill>
                  <a:schemeClr val="tx1"/>
                </a:solidFill>
                <a:latin typeface="+mn-lt"/>
                <a:cs typeface="Times New Roman"/>
              </a:rPr>
              <a:t> </a:t>
            </a:r>
            <a:r>
              <a:rPr lang="en-US" sz="1200" dirty="0">
                <a:solidFill>
                  <a:schemeClr val="tx1"/>
                </a:solidFill>
                <a:latin typeface="+mn-lt"/>
                <a:cs typeface="Times New Roman"/>
              </a:rPr>
              <a:t>the</a:t>
            </a:r>
            <a:r>
              <a:rPr lang="en-US" sz="1200" spc="5" dirty="0">
                <a:solidFill>
                  <a:schemeClr val="tx1"/>
                </a:solidFill>
                <a:latin typeface="+mn-lt"/>
                <a:cs typeface="Times New Roman"/>
              </a:rPr>
              <a:t> </a:t>
            </a:r>
            <a:r>
              <a:rPr lang="en-US" sz="1200" spc="-5" dirty="0">
                <a:solidFill>
                  <a:schemeClr val="tx1"/>
                </a:solidFill>
                <a:latin typeface="+mn-lt"/>
                <a:cs typeface="Times New Roman"/>
              </a:rPr>
              <a:t>use</a:t>
            </a:r>
            <a:r>
              <a:rPr lang="en-US" sz="1200" dirty="0">
                <a:solidFill>
                  <a:schemeClr val="tx1"/>
                </a:solidFill>
                <a:latin typeface="+mn-lt"/>
                <a:cs typeface="Times New Roman"/>
              </a:rPr>
              <a:t> </a:t>
            </a:r>
            <a:r>
              <a:rPr lang="en-US" sz="1200" spc="5" dirty="0">
                <a:solidFill>
                  <a:schemeClr val="tx1"/>
                </a:solidFill>
                <a:latin typeface="+mn-lt"/>
                <a:cs typeface="Times New Roman"/>
              </a:rPr>
              <a:t>of </a:t>
            </a:r>
            <a:r>
              <a:rPr lang="en-US" sz="1200" spc="-5" dirty="0">
                <a:solidFill>
                  <a:schemeClr val="tx1"/>
                </a:solidFill>
                <a:latin typeface="+mn-lt"/>
                <a:cs typeface="Times New Roman"/>
              </a:rPr>
              <a:t>pre-trained</a:t>
            </a:r>
            <a:r>
              <a:rPr lang="en-US" sz="1200" spc="5" dirty="0">
                <a:solidFill>
                  <a:schemeClr val="tx1"/>
                </a:solidFill>
                <a:latin typeface="+mn-lt"/>
                <a:cs typeface="Times New Roman"/>
              </a:rPr>
              <a:t> </a:t>
            </a:r>
            <a:r>
              <a:rPr lang="en-US" sz="1200" spc="-5" dirty="0">
                <a:solidFill>
                  <a:schemeClr val="tx1"/>
                </a:solidFill>
                <a:latin typeface="+mn-lt"/>
                <a:cs typeface="Times New Roman"/>
              </a:rPr>
              <a:t>models</a:t>
            </a:r>
            <a:r>
              <a:rPr lang="en-US" sz="1200" spc="5" dirty="0">
                <a:solidFill>
                  <a:schemeClr val="tx1"/>
                </a:solidFill>
                <a:latin typeface="+mn-lt"/>
                <a:cs typeface="Times New Roman"/>
              </a:rPr>
              <a:t> </a:t>
            </a:r>
            <a:r>
              <a:rPr lang="en-US" sz="1200" dirty="0">
                <a:solidFill>
                  <a:schemeClr val="tx1"/>
                </a:solidFill>
                <a:latin typeface="+mn-lt"/>
                <a:cs typeface="Times New Roman"/>
              </a:rPr>
              <a:t>like</a:t>
            </a:r>
            <a:r>
              <a:rPr lang="en-US" sz="1200" spc="5" dirty="0">
                <a:solidFill>
                  <a:schemeClr val="tx1"/>
                </a:solidFill>
                <a:latin typeface="+mn-lt"/>
                <a:cs typeface="Times New Roman"/>
              </a:rPr>
              <a:t> </a:t>
            </a:r>
            <a:r>
              <a:rPr lang="en-US" sz="1200" spc="-5" dirty="0">
                <a:solidFill>
                  <a:schemeClr val="tx1"/>
                </a:solidFill>
                <a:latin typeface="+mn-lt"/>
                <a:cs typeface="Times New Roman"/>
              </a:rPr>
              <a:t>GPT-3</a:t>
            </a:r>
            <a:r>
              <a:rPr lang="en-US" sz="1200" spc="15" dirty="0">
                <a:solidFill>
                  <a:schemeClr val="tx1"/>
                </a:solidFill>
                <a:latin typeface="+mn-lt"/>
                <a:cs typeface="Times New Roman"/>
              </a:rPr>
              <a:t> </a:t>
            </a:r>
            <a:r>
              <a:rPr lang="en-US" sz="1200" dirty="0">
                <a:solidFill>
                  <a:schemeClr val="tx1"/>
                </a:solidFill>
                <a:latin typeface="+mn-lt"/>
                <a:cs typeface="Times New Roman"/>
              </a:rPr>
              <a:t>for</a:t>
            </a:r>
            <a:r>
              <a:rPr lang="en-US" sz="1200" spc="-5" dirty="0">
                <a:solidFill>
                  <a:schemeClr val="tx1"/>
                </a:solidFill>
                <a:latin typeface="+mn-lt"/>
                <a:cs typeface="Times New Roman"/>
              </a:rPr>
              <a:t> </a:t>
            </a:r>
            <a:r>
              <a:rPr lang="en-US" sz="1200" dirty="0">
                <a:solidFill>
                  <a:schemeClr val="tx1"/>
                </a:solidFill>
                <a:latin typeface="+mn-lt"/>
                <a:cs typeface="Times New Roman"/>
              </a:rPr>
              <a:t>building</a:t>
            </a:r>
            <a:r>
              <a:rPr lang="en-US" sz="1200" spc="5" dirty="0">
                <a:solidFill>
                  <a:schemeClr val="tx1"/>
                </a:solidFill>
                <a:latin typeface="+mn-lt"/>
                <a:cs typeface="Times New Roman"/>
              </a:rPr>
              <a:t> </a:t>
            </a:r>
            <a:r>
              <a:rPr lang="en-US" sz="1200" dirty="0">
                <a:solidFill>
                  <a:schemeClr val="tx1"/>
                </a:solidFill>
                <a:latin typeface="+mn-lt"/>
                <a:cs typeface="Times New Roman"/>
              </a:rPr>
              <a:t>more</a:t>
            </a:r>
            <a:r>
              <a:rPr lang="en-US" sz="1200" spc="-5" dirty="0">
                <a:solidFill>
                  <a:schemeClr val="tx1"/>
                </a:solidFill>
                <a:latin typeface="+mn-lt"/>
                <a:cs typeface="Times New Roman"/>
              </a:rPr>
              <a:t> advanced</a:t>
            </a:r>
            <a:r>
              <a:rPr lang="en-US" sz="1200" spc="5" dirty="0">
                <a:solidFill>
                  <a:schemeClr val="tx1"/>
                </a:solidFill>
                <a:latin typeface="+mn-lt"/>
                <a:cs typeface="Times New Roman"/>
              </a:rPr>
              <a:t> </a:t>
            </a:r>
            <a:r>
              <a:rPr lang="en-US" sz="1200" spc="-5" dirty="0">
                <a:solidFill>
                  <a:schemeClr val="tx1"/>
                </a:solidFill>
                <a:latin typeface="+mn-lt"/>
                <a:cs typeface="Times New Roman"/>
              </a:rPr>
              <a:t>and </a:t>
            </a:r>
            <a:r>
              <a:rPr lang="en-US" sz="1200" dirty="0">
                <a:solidFill>
                  <a:schemeClr val="tx1"/>
                </a:solidFill>
                <a:latin typeface="+mn-lt"/>
                <a:cs typeface="Times New Roman"/>
              </a:rPr>
              <a:t> </a:t>
            </a:r>
            <a:r>
              <a:rPr lang="en-US" sz="1200" spc="-5" dirty="0">
                <a:solidFill>
                  <a:schemeClr val="tx1"/>
                </a:solidFill>
                <a:latin typeface="+mn-lt"/>
                <a:cs typeface="Times New Roman"/>
              </a:rPr>
              <a:t>accurate conversational</a:t>
            </a:r>
            <a:r>
              <a:rPr lang="en-US" sz="1200" spc="10" dirty="0">
                <a:solidFill>
                  <a:schemeClr val="tx1"/>
                </a:solidFill>
                <a:latin typeface="+mn-lt"/>
                <a:cs typeface="Times New Roman"/>
              </a:rPr>
              <a:t> </a:t>
            </a:r>
            <a:r>
              <a:rPr lang="en-US" sz="1200" dirty="0">
                <a:solidFill>
                  <a:schemeClr val="tx1"/>
                </a:solidFill>
                <a:latin typeface="+mn-lt"/>
                <a:cs typeface="Times New Roman"/>
              </a:rPr>
              <a:t>agents.</a:t>
            </a:r>
          </a:p>
          <a:p>
            <a:pPr marL="12065" marR="5080" indent="0">
              <a:lnSpc>
                <a:spcPct val="95900"/>
              </a:lnSpc>
              <a:spcBef>
                <a:spcPts val="160"/>
              </a:spcBef>
              <a:buSzPct val="83333"/>
              <a:buNone/>
              <a:tabLst>
                <a:tab pos="240665" algn="l"/>
                <a:tab pos="241300" algn="l"/>
              </a:tabLst>
            </a:pPr>
            <a:endParaRPr lang="en-US" sz="1200" dirty="0">
              <a:solidFill>
                <a:schemeClr val="tx1"/>
              </a:solidFill>
              <a:latin typeface="+mn-lt"/>
              <a:cs typeface="Times New Roman"/>
            </a:endParaRPr>
          </a:p>
          <a:p>
            <a:pPr marL="240665" indent="-228600">
              <a:lnSpc>
                <a:spcPts val="1380"/>
              </a:lnSpc>
              <a:buSzPct val="83333"/>
              <a:buFont typeface="Symbol"/>
              <a:buChar char=""/>
              <a:tabLst>
                <a:tab pos="240665" algn="l"/>
                <a:tab pos="241300" algn="l"/>
              </a:tabLst>
            </a:pPr>
            <a:r>
              <a:rPr lang="en-US" sz="1200" b="1" dirty="0">
                <a:solidFill>
                  <a:schemeClr val="tx1"/>
                </a:solidFill>
                <a:latin typeface="+mn-lt"/>
                <a:cs typeface="Times New Roman"/>
              </a:rPr>
              <a:t>Link</a:t>
            </a:r>
            <a:r>
              <a:rPr lang="en-US" sz="1200" dirty="0">
                <a:solidFill>
                  <a:schemeClr val="tx1"/>
                </a:solidFill>
                <a:latin typeface="+mn-lt"/>
                <a:cs typeface="Times New Roman"/>
              </a:rPr>
              <a:t>:</a:t>
            </a:r>
            <a:r>
              <a:rPr lang="en-US" sz="1200" spc="30" dirty="0">
                <a:solidFill>
                  <a:schemeClr val="tx1"/>
                </a:solidFill>
                <a:latin typeface="+mn-lt"/>
                <a:cs typeface="Times New Roman"/>
              </a:rPr>
              <a:t> </a:t>
            </a:r>
            <a:r>
              <a:rPr lang="en-US" sz="1200" u="sng" spc="-5" dirty="0">
                <a:solidFill>
                  <a:schemeClr val="tx1"/>
                </a:solidFill>
                <a:uFill>
                  <a:solidFill>
                    <a:srgbClr val="0000FF"/>
                  </a:solidFill>
                </a:uFill>
                <a:latin typeface="+mn-lt"/>
                <a:cs typeface="Times New Roman"/>
                <a:hlinkClick r:id="rId2">
                  <a:extLst>
                    <a:ext uri="{A12FA001-AC4F-418D-AE19-62706E023703}">
                      <ahyp:hlinkClr xmlns="" xmlns:ahyp="http://schemas.microsoft.com/office/drawing/2018/hyperlinkcolor" val="tx"/>
                    </a:ext>
                  </a:extLst>
                </a:hlinkClick>
              </a:rPr>
              <a:t>https://www.mdpi.com/1424-8220/21/24/8448</a:t>
            </a:r>
            <a:endParaRPr lang="en-US" sz="1200" dirty="0">
              <a:solidFill>
                <a:schemeClr val="tx1"/>
              </a:solidFill>
              <a:latin typeface="+mn-lt"/>
              <a:cs typeface="Times New Roman"/>
            </a:endParaRPr>
          </a:p>
          <a:p>
            <a:pPr marL="12065" indent="0">
              <a:spcBef>
                <a:spcPts val="1330"/>
              </a:spcBef>
              <a:buClr>
                <a:srgbClr val="2E5395"/>
              </a:buClr>
              <a:buSzPct val="112500"/>
              <a:buNone/>
              <a:tabLst>
                <a:tab pos="185420" algn="l"/>
              </a:tabLst>
            </a:pPr>
            <a:endParaRPr lang="en-US" sz="1500" b="1" spc="-5" dirty="0">
              <a:solidFill>
                <a:schemeClr val="tx1"/>
              </a:solidFill>
              <a:latin typeface="+mn-lt"/>
              <a:cs typeface="Times New Roman"/>
            </a:endParaRPr>
          </a:p>
          <a:p>
            <a:pPr marL="12065" indent="0">
              <a:spcBef>
                <a:spcPts val="1330"/>
              </a:spcBef>
              <a:buClr>
                <a:srgbClr val="2E5395"/>
              </a:buClr>
              <a:buSzPct val="112500"/>
              <a:buNone/>
              <a:tabLst>
                <a:tab pos="185420" algn="l"/>
              </a:tabLst>
            </a:pPr>
            <a:r>
              <a:rPr lang="en-US" sz="1500" b="1" spc="-5" dirty="0">
                <a:solidFill>
                  <a:schemeClr val="tx1"/>
                </a:solidFill>
                <a:latin typeface="+mn-lt"/>
                <a:cs typeface="Times New Roman"/>
              </a:rPr>
              <a:t>6. Security Considerations for AI Chatbots</a:t>
            </a:r>
          </a:p>
          <a:p>
            <a:pPr marL="76200" indent="0">
              <a:spcBef>
                <a:spcPts val="50"/>
              </a:spcBef>
              <a:buNone/>
            </a:pPr>
            <a:endParaRPr lang="en-US" sz="1200" dirty="0">
              <a:solidFill>
                <a:schemeClr val="tx1"/>
              </a:solidFill>
              <a:latin typeface="+mn-lt"/>
              <a:cs typeface="Times New Roman"/>
            </a:endParaRPr>
          </a:p>
          <a:p>
            <a:pPr marL="469265" marR="11430" lvl="1" indent="-228600">
              <a:lnSpc>
                <a:spcPts val="1380"/>
              </a:lnSpc>
              <a:spcBef>
                <a:spcPts val="5"/>
              </a:spcBef>
              <a:buSzPct val="83333"/>
              <a:buFont typeface="Symbol"/>
              <a:buChar char=""/>
              <a:tabLst>
                <a:tab pos="469265" algn="l"/>
                <a:tab pos="469900" algn="l"/>
              </a:tabLst>
            </a:pPr>
            <a:r>
              <a:rPr lang="en-US" sz="1200" b="1" spc="-5" dirty="0">
                <a:solidFill>
                  <a:schemeClr val="tx1"/>
                </a:solidFill>
                <a:latin typeface="+mn-lt"/>
                <a:cs typeface="Times New Roman"/>
              </a:rPr>
              <a:t>Summary</a:t>
            </a:r>
            <a:r>
              <a:rPr lang="en-US" sz="1200" spc="-5" dirty="0">
                <a:solidFill>
                  <a:schemeClr val="tx1"/>
                </a:solidFill>
                <a:latin typeface="+mn-lt"/>
                <a:cs typeface="Times New Roman"/>
              </a:rPr>
              <a:t>:</a:t>
            </a:r>
            <a:r>
              <a:rPr lang="en-US" sz="1200" spc="10" dirty="0">
                <a:solidFill>
                  <a:schemeClr val="tx1"/>
                </a:solidFill>
                <a:latin typeface="+mn-lt"/>
                <a:cs typeface="Times New Roman"/>
              </a:rPr>
              <a:t> </a:t>
            </a:r>
            <a:r>
              <a:rPr lang="en-US" sz="1200" spc="-5" dirty="0">
                <a:solidFill>
                  <a:schemeClr val="tx1"/>
                </a:solidFill>
                <a:latin typeface="+mn-lt"/>
                <a:cs typeface="Times New Roman"/>
              </a:rPr>
              <a:t>This</a:t>
            </a:r>
            <a:r>
              <a:rPr lang="en-US" sz="1200" spc="10" dirty="0">
                <a:solidFill>
                  <a:schemeClr val="tx1"/>
                </a:solidFill>
                <a:latin typeface="+mn-lt"/>
                <a:cs typeface="Times New Roman"/>
              </a:rPr>
              <a:t> </a:t>
            </a:r>
            <a:r>
              <a:rPr lang="en-US" sz="1200" spc="-5" dirty="0">
                <a:solidFill>
                  <a:schemeClr val="tx1"/>
                </a:solidFill>
                <a:latin typeface="+mn-lt"/>
                <a:cs typeface="Times New Roman"/>
              </a:rPr>
              <a:t>paper</a:t>
            </a:r>
            <a:r>
              <a:rPr lang="en-US" sz="1200" spc="10" dirty="0">
                <a:solidFill>
                  <a:schemeClr val="tx1"/>
                </a:solidFill>
                <a:latin typeface="+mn-lt"/>
                <a:cs typeface="Times New Roman"/>
              </a:rPr>
              <a:t> </a:t>
            </a:r>
            <a:r>
              <a:rPr lang="en-US" sz="1200" spc="-5" dirty="0">
                <a:solidFill>
                  <a:schemeClr val="tx1"/>
                </a:solidFill>
                <a:latin typeface="+mn-lt"/>
                <a:cs typeface="Times New Roman"/>
              </a:rPr>
              <a:t>discusses</a:t>
            </a:r>
            <a:r>
              <a:rPr lang="en-US" sz="1200" spc="10" dirty="0">
                <a:solidFill>
                  <a:schemeClr val="tx1"/>
                </a:solidFill>
                <a:latin typeface="+mn-lt"/>
                <a:cs typeface="Times New Roman"/>
              </a:rPr>
              <a:t> </a:t>
            </a:r>
            <a:r>
              <a:rPr lang="en-US" sz="1200" dirty="0">
                <a:solidFill>
                  <a:schemeClr val="tx1"/>
                </a:solidFill>
                <a:latin typeface="+mn-lt"/>
                <a:cs typeface="Times New Roman"/>
              </a:rPr>
              <a:t>the</a:t>
            </a:r>
            <a:r>
              <a:rPr lang="en-US" sz="1200" spc="10" dirty="0">
                <a:solidFill>
                  <a:schemeClr val="tx1"/>
                </a:solidFill>
                <a:latin typeface="+mn-lt"/>
                <a:cs typeface="Times New Roman"/>
              </a:rPr>
              <a:t> </a:t>
            </a:r>
            <a:r>
              <a:rPr lang="en-US" sz="1200" dirty="0">
                <a:solidFill>
                  <a:schemeClr val="tx1"/>
                </a:solidFill>
                <a:latin typeface="+mn-lt"/>
                <a:cs typeface="Times New Roman"/>
              </a:rPr>
              <a:t>security</a:t>
            </a:r>
            <a:r>
              <a:rPr lang="en-US" sz="1200" spc="10" dirty="0">
                <a:solidFill>
                  <a:schemeClr val="tx1"/>
                </a:solidFill>
                <a:latin typeface="+mn-lt"/>
                <a:cs typeface="Times New Roman"/>
              </a:rPr>
              <a:t> </a:t>
            </a:r>
            <a:r>
              <a:rPr lang="en-US" sz="1200" spc="-5" dirty="0">
                <a:solidFill>
                  <a:schemeClr val="tx1"/>
                </a:solidFill>
                <a:latin typeface="+mn-lt"/>
                <a:cs typeface="Times New Roman"/>
              </a:rPr>
              <a:t>challenges</a:t>
            </a:r>
            <a:r>
              <a:rPr lang="en-US" sz="1200" spc="10" dirty="0">
                <a:solidFill>
                  <a:schemeClr val="tx1"/>
                </a:solidFill>
                <a:latin typeface="+mn-lt"/>
                <a:cs typeface="Times New Roman"/>
              </a:rPr>
              <a:t> </a:t>
            </a:r>
            <a:r>
              <a:rPr lang="en-US" sz="1200" spc="-5" dirty="0">
                <a:solidFill>
                  <a:schemeClr val="tx1"/>
                </a:solidFill>
                <a:latin typeface="+mn-lt"/>
                <a:cs typeface="Times New Roman"/>
              </a:rPr>
              <a:t>associated</a:t>
            </a:r>
            <a:r>
              <a:rPr lang="en-US" sz="1200" spc="10" dirty="0">
                <a:solidFill>
                  <a:schemeClr val="tx1"/>
                </a:solidFill>
                <a:latin typeface="+mn-lt"/>
                <a:cs typeface="Times New Roman"/>
              </a:rPr>
              <a:t> </a:t>
            </a:r>
            <a:r>
              <a:rPr lang="en-US" sz="1200" dirty="0">
                <a:solidFill>
                  <a:schemeClr val="tx1"/>
                </a:solidFill>
                <a:latin typeface="+mn-lt"/>
                <a:cs typeface="Times New Roman"/>
              </a:rPr>
              <a:t>with</a:t>
            </a:r>
            <a:r>
              <a:rPr lang="en-US" sz="1200" spc="10" dirty="0">
                <a:solidFill>
                  <a:schemeClr val="tx1"/>
                </a:solidFill>
                <a:latin typeface="+mn-lt"/>
                <a:cs typeface="Times New Roman"/>
              </a:rPr>
              <a:t> </a:t>
            </a:r>
            <a:r>
              <a:rPr lang="en-US" sz="1200" dirty="0">
                <a:solidFill>
                  <a:schemeClr val="tx1"/>
                </a:solidFill>
                <a:latin typeface="+mn-lt"/>
                <a:cs typeface="Times New Roman"/>
              </a:rPr>
              <a:t>deploying</a:t>
            </a:r>
            <a:r>
              <a:rPr lang="en-US" sz="1200" spc="15" dirty="0">
                <a:solidFill>
                  <a:schemeClr val="tx1"/>
                </a:solidFill>
                <a:latin typeface="+mn-lt"/>
                <a:cs typeface="Times New Roman"/>
              </a:rPr>
              <a:t> </a:t>
            </a:r>
            <a:r>
              <a:rPr lang="en-US" sz="1200" spc="-5" dirty="0">
                <a:solidFill>
                  <a:schemeClr val="tx1"/>
                </a:solidFill>
                <a:latin typeface="+mn-lt"/>
                <a:cs typeface="Times New Roman"/>
              </a:rPr>
              <a:t>AI </a:t>
            </a:r>
            <a:r>
              <a:rPr lang="en-US" sz="1200" spc="-285" dirty="0">
                <a:solidFill>
                  <a:schemeClr val="tx1"/>
                </a:solidFill>
                <a:latin typeface="+mn-lt"/>
                <a:cs typeface="Times New Roman"/>
              </a:rPr>
              <a:t> </a:t>
            </a:r>
            <a:r>
              <a:rPr lang="en-US" sz="1200" spc="-5" dirty="0">
                <a:solidFill>
                  <a:schemeClr val="tx1"/>
                </a:solidFill>
                <a:latin typeface="+mn-lt"/>
                <a:cs typeface="Times New Roman"/>
              </a:rPr>
              <a:t>chatbots</a:t>
            </a:r>
            <a:r>
              <a:rPr lang="en-US" sz="1200" dirty="0">
                <a:solidFill>
                  <a:schemeClr val="tx1"/>
                </a:solidFill>
                <a:latin typeface="+mn-lt"/>
                <a:cs typeface="Times New Roman"/>
              </a:rPr>
              <a:t> in</a:t>
            </a:r>
            <a:r>
              <a:rPr lang="en-US" sz="1200" spc="5" dirty="0">
                <a:solidFill>
                  <a:schemeClr val="tx1"/>
                </a:solidFill>
                <a:latin typeface="+mn-lt"/>
                <a:cs typeface="Times New Roman"/>
              </a:rPr>
              <a:t> </a:t>
            </a:r>
            <a:r>
              <a:rPr lang="en-US" sz="1200" spc="-5" dirty="0">
                <a:solidFill>
                  <a:schemeClr val="tx1"/>
                </a:solidFill>
                <a:latin typeface="+mn-lt"/>
                <a:cs typeface="Times New Roman"/>
              </a:rPr>
              <a:t>enterprise</a:t>
            </a:r>
            <a:r>
              <a:rPr lang="en-US" sz="1200" spc="10" dirty="0">
                <a:solidFill>
                  <a:schemeClr val="tx1"/>
                </a:solidFill>
                <a:latin typeface="+mn-lt"/>
                <a:cs typeface="Times New Roman"/>
              </a:rPr>
              <a:t> </a:t>
            </a:r>
            <a:r>
              <a:rPr lang="en-US" sz="1200" dirty="0">
                <a:solidFill>
                  <a:schemeClr val="tx1"/>
                </a:solidFill>
                <a:latin typeface="+mn-lt"/>
                <a:cs typeface="Times New Roman"/>
              </a:rPr>
              <a:t>environments. </a:t>
            </a:r>
            <a:r>
              <a:rPr lang="en-US" sz="1200" spc="-10" dirty="0">
                <a:solidFill>
                  <a:schemeClr val="tx1"/>
                </a:solidFill>
                <a:latin typeface="+mn-lt"/>
                <a:cs typeface="Times New Roman"/>
              </a:rPr>
              <a:t>It</a:t>
            </a:r>
            <a:r>
              <a:rPr lang="en-US" sz="1200" spc="5" dirty="0">
                <a:solidFill>
                  <a:schemeClr val="tx1"/>
                </a:solidFill>
                <a:latin typeface="+mn-lt"/>
                <a:cs typeface="Times New Roman"/>
              </a:rPr>
              <a:t> </a:t>
            </a:r>
            <a:r>
              <a:rPr lang="en-US" sz="1200" dirty="0">
                <a:solidFill>
                  <a:schemeClr val="tx1"/>
                </a:solidFill>
                <a:latin typeface="+mn-lt"/>
                <a:cs typeface="Times New Roman"/>
              </a:rPr>
              <a:t>highlights</a:t>
            </a:r>
            <a:r>
              <a:rPr lang="en-US" sz="1200" spc="5" dirty="0">
                <a:solidFill>
                  <a:schemeClr val="tx1"/>
                </a:solidFill>
                <a:latin typeface="+mn-lt"/>
                <a:cs typeface="Times New Roman"/>
              </a:rPr>
              <a:t> </a:t>
            </a:r>
            <a:r>
              <a:rPr lang="en-US" sz="1200" dirty="0">
                <a:solidFill>
                  <a:schemeClr val="tx1"/>
                </a:solidFill>
                <a:latin typeface="+mn-lt"/>
                <a:cs typeface="Times New Roman"/>
              </a:rPr>
              <a:t>potential </a:t>
            </a:r>
            <a:r>
              <a:rPr lang="en-US" sz="1200" spc="-5" dirty="0">
                <a:solidFill>
                  <a:schemeClr val="tx1"/>
                </a:solidFill>
                <a:latin typeface="+mn-lt"/>
                <a:cs typeface="Times New Roman"/>
              </a:rPr>
              <a:t>vulnerabilities,</a:t>
            </a:r>
            <a:r>
              <a:rPr lang="en-US" sz="1200" spc="5" dirty="0">
                <a:solidFill>
                  <a:schemeClr val="tx1"/>
                </a:solidFill>
                <a:latin typeface="+mn-lt"/>
                <a:cs typeface="Times New Roman"/>
              </a:rPr>
              <a:t> </a:t>
            </a:r>
            <a:r>
              <a:rPr lang="en-US" sz="1200" spc="-5" dirty="0">
                <a:solidFill>
                  <a:schemeClr val="tx1"/>
                </a:solidFill>
                <a:latin typeface="+mn-lt"/>
                <a:cs typeface="Times New Roman"/>
              </a:rPr>
              <a:t>such</a:t>
            </a:r>
            <a:r>
              <a:rPr lang="en-US" sz="1200" spc="5" dirty="0">
                <a:solidFill>
                  <a:schemeClr val="tx1"/>
                </a:solidFill>
                <a:latin typeface="+mn-lt"/>
                <a:cs typeface="Times New Roman"/>
              </a:rPr>
              <a:t> </a:t>
            </a:r>
            <a:r>
              <a:rPr lang="en-US" sz="1200" spc="-5" dirty="0">
                <a:solidFill>
                  <a:schemeClr val="tx1"/>
                </a:solidFill>
                <a:latin typeface="+mn-lt"/>
                <a:cs typeface="Times New Roman"/>
              </a:rPr>
              <a:t>as </a:t>
            </a:r>
            <a:r>
              <a:rPr lang="en-US" sz="1200" dirty="0">
                <a:solidFill>
                  <a:schemeClr val="tx1"/>
                </a:solidFill>
                <a:latin typeface="+mn-lt"/>
                <a:cs typeface="Times New Roman"/>
              </a:rPr>
              <a:t> </a:t>
            </a:r>
            <a:r>
              <a:rPr lang="en-US" sz="1200" spc="-5" dirty="0">
                <a:solidFill>
                  <a:schemeClr val="tx1"/>
                </a:solidFill>
                <a:latin typeface="+mn-lt"/>
                <a:cs typeface="Times New Roman"/>
              </a:rPr>
              <a:t>unauthorized</a:t>
            </a:r>
            <a:r>
              <a:rPr lang="en-US" sz="1200" spc="10" dirty="0">
                <a:solidFill>
                  <a:schemeClr val="tx1"/>
                </a:solidFill>
                <a:latin typeface="+mn-lt"/>
                <a:cs typeface="Times New Roman"/>
              </a:rPr>
              <a:t> </a:t>
            </a:r>
            <a:r>
              <a:rPr lang="en-US" sz="1200" spc="-5" dirty="0">
                <a:solidFill>
                  <a:schemeClr val="tx1"/>
                </a:solidFill>
                <a:latin typeface="+mn-lt"/>
                <a:cs typeface="Times New Roman"/>
              </a:rPr>
              <a:t>access,</a:t>
            </a:r>
            <a:r>
              <a:rPr lang="en-US" sz="1200" spc="15" dirty="0">
                <a:solidFill>
                  <a:schemeClr val="tx1"/>
                </a:solidFill>
                <a:latin typeface="+mn-lt"/>
                <a:cs typeface="Times New Roman"/>
              </a:rPr>
              <a:t> </a:t>
            </a:r>
            <a:r>
              <a:rPr lang="en-US" sz="1200" dirty="0">
                <a:solidFill>
                  <a:schemeClr val="tx1"/>
                </a:solidFill>
                <a:latin typeface="+mn-lt"/>
                <a:cs typeface="Times New Roman"/>
              </a:rPr>
              <a:t>data</a:t>
            </a:r>
            <a:r>
              <a:rPr lang="en-US" sz="1200" spc="20" dirty="0">
                <a:solidFill>
                  <a:schemeClr val="tx1"/>
                </a:solidFill>
                <a:latin typeface="+mn-lt"/>
                <a:cs typeface="Times New Roman"/>
              </a:rPr>
              <a:t> </a:t>
            </a:r>
            <a:r>
              <a:rPr lang="en-US" sz="1200" spc="-5" dirty="0">
                <a:solidFill>
                  <a:schemeClr val="tx1"/>
                </a:solidFill>
                <a:latin typeface="+mn-lt"/>
                <a:cs typeface="Times New Roman"/>
              </a:rPr>
              <a:t>breaches,</a:t>
            </a:r>
            <a:r>
              <a:rPr lang="en-US" sz="1200" spc="10" dirty="0">
                <a:solidFill>
                  <a:schemeClr val="tx1"/>
                </a:solidFill>
                <a:latin typeface="+mn-lt"/>
                <a:cs typeface="Times New Roman"/>
              </a:rPr>
              <a:t> </a:t>
            </a:r>
            <a:r>
              <a:rPr lang="en-US" sz="1200" spc="-5" dirty="0">
                <a:solidFill>
                  <a:schemeClr val="tx1"/>
                </a:solidFill>
                <a:latin typeface="+mn-lt"/>
                <a:cs typeface="Times New Roman"/>
              </a:rPr>
              <a:t>and</a:t>
            </a:r>
            <a:r>
              <a:rPr lang="en-US" sz="1200" spc="15" dirty="0">
                <a:solidFill>
                  <a:schemeClr val="tx1"/>
                </a:solidFill>
                <a:latin typeface="+mn-lt"/>
                <a:cs typeface="Times New Roman"/>
              </a:rPr>
              <a:t> </a:t>
            </a:r>
            <a:r>
              <a:rPr lang="en-US" sz="1200" spc="-5" dirty="0">
                <a:solidFill>
                  <a:schemeClr val="tx1"/>
                </a:solidFill>
                <a:latin typeface="+mn-lt"/>
                <a:cs typeface="Times New Roman"/>
              </a:rPr>
              <a:t>privacy</a:t>
            </a:r>
            <a:r>
              <a:rPr lang="en-US" sz="1200" spc="15" dirty="0">
                <a:solidFill>
                  <a:schemeClr val="tx1"/>
                </a:solidFill>
                <a:latin typeface="+mn-lt"/>
                <a:cs typeface="Times New Roman"/>
              </a:rPr>
              <a:t> </a:t>
            </a:r>
            <a:r>
              <a:rPr lang="en-US" sz="1200" spc="-5" dirty="0">
                <a:solidFill>
                  <a:schemeClr val="tx1"/>
                </a:solidFill>
                <a:latin typeface="+mn-lt"/>
                <a:cs typeface="Times New Roman"/>
              </a:rPr>
              <a:t>concerns,</a:t>
            </a:r>
            <a:r>
              <a:rPr lang="en-US" sz="1200" spc="10" dirty="0">
                <a:solidFill>
                  <a:schemeClr val="tx1"/>
                </a:solidFill>
                <a:latin typeface="+mn-lt"/>
                <a:cs typeface="Times New Roman"/>
              </a:rPr>
              <a:t> </a:t>
            </a:r>
            <a:r>
              <a:rPr lang="en-US" sz="1200" spc="-5" dirty="0">
                <a:solidFill>
                  <a:schemeClr val="tx1"/>
                </a:solidFill>
                <a:latin typeface="+mn-lt"/>
                <a:cs typeface="Times New Roman"/>
              </a:rPr>
              <a:t>and</a:t>
            </a:r>
            <a:r>
              <a:rPr lang="en-US" sz="1200" spc="15" dirty="0">
                <a:solidFill>
                  <a:schemeClr val="tx1"/>
                </a:solidFill>
                <a:latin typeface="+mn-lt"/>
                <a:cs typeface="Times New Roman"/>
              </a:rPr>
              <a:t> </a:t>
            </a:r>
            <a:r>
              <a:rPr lang="en-US" sz="1200" dirty="0">
                <a:solidFill>
                  <a:schemeClr val="tx1"/>
                </a:solidFill>
                <a:latin typeface="+mn-lt"/>
                <a:cs typeface="Times New Roman"/>
              </a:rPr>
              <a:t>suggests</a:t>
            </a:r>
            <a:r>
              <a:rPr lang="en-US" sz="1200" spc="15" dirty="0">
                <a:solidFill>
                  <a:schemeClr val="tx1"/>
                </a:solidFill>
                <a:latin typeface="+mn-lt"/>
                <a:cs typeface="Times New Roman"/>
              </a:rPr>
              <a:t> </a:t>
            </a:r>
            <a:r>
              <a:rPr lang="en-US" sz="1200" spc="-5" dirty="0">
                <a:solidFill>
                  <a:schemeClr val="tx1"/>
                </a:solidFill>
                <a:latin typeface="+mn-lt"/>
                <a:cs typeface="Times New Roman"/>
              </a:rPr>
              <a:t>best</a:t>
            </a:r>
            <a:r>
              <a:rPr lang="en-US" sz="1200" spc="10" dirty="0">
                <a:solidFill>
                  <a:schemeClr val="tx1"/>
                </a:solidFill>
                <a:latin typeface="+mn-lt"/>
                <a:cs typeface="Times New Roman"/>
              </a:rPr>
              <a:t> </a:t>
            </a:r>
            <a:r>
              <a:rPr lang="en-US" sz="1200" spc="-5" dirty="0">
                <a:solidFill>
                  <a:schemeClr val="tx1"/>
                </a:solidFill>
                <a:latin typeface="+mn-lt"/>
                <a:cs typeface="Times New Roman"/>
              </a:rPr>
              <a:t>practices </a:t>
            </a:r>
            <a:r>
              <a:rPr lang="en-US" sz="1200" spc="-285" dirty="0">
                <a:solidFill>
                  <a:schemeClr val="tx1"/>
                </a:solidFill>
                <a:latin typeface="+mn-lt"/>
                <a:cs typeface="Times New Roman"/>
              </a:rPr>
              <a:t> </a:t>
            </a:r>
            <a:r>
              <a:rPr lang="en-US" sz="1200" dirty="0">
                <a:solidFill>
                  <a:schemeClr val="tx1"/>
                </a:solidFill>
                <a:latin typeface="+mn-lt"/>
                <a:cs typeface="Times New Roman"/>
              </a:rPr>
              <a:t>for</a:t>
            </a:r>
            <a:r>
              <a:rPr lang="en-US" sz="1200" spc="-5" dirty="0">
                <a:solidFill>
                  <a:schemeClr val="tx1"/>
                </a:solidFill>
                <a:latin typeface="+mn-lt"/>
                <a:cs typeface="Times New Roman"/>
              </a:rPr>
              <a:t> </a:t>
            </a:r>
            <a:r>
              <a:rPr lang="en-US" sz="1200" dirty="0">
                <a:solidFill>
                  <a:schemeClr val="tx1"/>
                </a:solidFill>
                <a:latin typeface="+mn-lt"/>
                <a:cs typeface="Times New Roman"/>
              </a:rPr>
              <a:t>securing</a:t>
            </a:r>
            <a:r>
              <a:rPr lang="en-US" sz="1200" spc="10" dirty="0">
                <a:solidFill>
                  <a:schemeClr val="tx1"/>
                </a:solidFill>
                <a:latin typeface="+mn-lt"/>
                <a:cs typeface="Times New Roman"/>
              </a:rPr>
              <a:t> </a:t>
            </a:r>
            <a:r>
              <a:rPr lang="en-US" sz="1200" spc="-5" dirty="0">
                <a:solidFill>
                  <a:schemeClr val="tx1"/>
                </a:solidFill>
                <a:latin typeface="+mn-lt"/>
                <a:cs typeface="Times New Roman"/>
              </a:rPr>
              <a:t>chat-bot</a:t>
            </a:r>
            <a:r>
              <a:rPr lang="en-US" sz="1200" spc="10" dirty="0">
                <a:solidFill>
                  <a:schemeClr val="tx1"/>
                </a:solidFill>
                <a:latin typeface="+mn-lt"/>
                <a:cs typeface="Times New Roman"/>
              </a:rPr>
              <a:t> </a:t>
            </a:r>
            <a:r>
              <a:rPr lang="en-US" sz="1200" spc="-5" dirty="0">
                <a:solidFill>
                  <a:schemeClr val="tx1"/>
                </a:solidFill>
                <a:latin typeface="+mn-lt"/>
                <a:cs typeface="Times New Roman"/>
              </a:rPr>
              <a:t>applications</a:t>
            </a:r>
            <a:r>
              <a:rPr lang="en-US" sz="1200" spc="10" dirty="0">
                <a:solidFill>
                  <a:schemeClr val="tx1"/>
                </a:solidFill>
                <a:latin typeface="+mn-lt"/>
                <a:cs typeface="Times New Roman"/>
              </a:rPr>
              <a:t> </a:t>
            </a:r>
            <a:r>
              <a:rPr lang="en-US" sz="1200" dirty="0">
                <a:solidFill>
                  <a:schemeClr val="tx1"/>
                </a:solidFill>
                <a:latin typeface="+mn-lt"/>
                <a:cs typeface="Times New Roman"/>
              </a:rPr>
              <a:t>using</a:t>
            </a:r>
            <a:r>
              <a:rPr lang="en-US" sz="1200" spc="10" dirty="0">
                <a:solidFill>
                  <a:schemeClr val="tx1"/>
                </a:solidFill>
                <a:latin typeface="+mn-lt"/>
                <a:cs typeface="Times New Roman"/>
              </a:rPr>
              <a:t> </a:t>
            </a:r>
            <a:r>
              <a:rPr lang="en-US" sz="1200" spc="-5" dirty="0">
                <a:solidFill>
                  <a:schemeClr val="tx1"/>
                </a:solidFill>
                <a:latin typeface="+mn-lt"/>
                <a:cs typeface="Times New Roman"/>
              </a:rPr>
              <a:t>encryption</a:t>
            </a:r>
            <a:r>
              <a:rPr lang="en-US" sz="1200" spc="10" dirty="0">
                <a:solidFill>
                  <a:schemeClr val="tx1"/>
                </a:solidFill>
                <a:latin typeface="+mn-lt"/>
                <a:cs typeface="Times New Roman"/>
              </a:rPr>
              <a:t> </a:t>
            </a:r>
            <a:r>
              <a:rPr lang="en-US" sz="1200" spc="-5" dirty="0">
                <a:solidFill>
                  <a:schemeClr val="tx1"/>
                </a:solidFill>
                <a:latin typeface="+mn-lt"/>
                <a:cs typeface="Times New Roman"/>
              </a:rPr>
              <a:t>and</a:t>
            </a:r>
            <a:r>
              <a:rPr lang="en-US" sz="1200" spc="10" dirty="0">
                <a:solidFill>
                  <a:schemeClr val="tx1"/>
                </a:solidFill>
                <a:latin typeface="+mn-lt"/>
                <a:cs typeface="Times New Roman"/>
              </a:rPr>
              <a:t> </a:t>
            </a:r>
            <a:r>
              <a:rPr lang="en-US" sz="1200" spc="-5" dirty="0">
                <a:solidFill>
                  <a:schemeClr val="tx1"/>
                </a:solidFill>
                <a:latin typeface="+mn-lt"/>
                <a:cs typeface="Times New Roman"/>
              </a:rPr>
              <a:t>authentication</a:t>
            </a:r>
            <a:r>
              <a:rPr lang="en-US" sz="1200" spc="10" dirty="0">
                <a:solidFill>
                  <a:schemeClr val="tx1"/>
                </a:solidFill>
                <a:latin typeface="+mn-lt"/>
                <a:cs typeface="Times New Roman"/>
              </a:rPr>
              <a:t> </a:t>
            </a:r>
            <a:r>
              <a:rPr lang="en-US" sz="1200" spc="-5" dirty="0">
                <a:solidFill>
                  <a:schemeClr val="tx1"/>
                </a:solidFill>
                <a:latin typeface="+mn-lt"/>
                <a:cs typeface="Times New Roman"/>
              </a:rPr>
              <a:t>mechanisms.</a:t>
            </a:r>
          </a:p>
          <a:p>
            <a:pPr marL="469265" marR="11430" lvl="1" indent="-228600">
              <a:lnSpc>
                <a:spcPts val="1380"/>
              </a:lnSpc>
              <a:spcBef>
                <a:spcPts val="5"/>
              </a:spcBef>
              <a:buSzPct val="83333"/>
              <a:buFont typeface="Symbol"/>
              <a:buChar char=""/>
              <a:tabLst>
                <a:tab pos="469265" algn="l"/>
                <a:tab pos="469900" algn="l"/>
              </a:tabLst>
            </a:pPr>
            <a:endParaRPr lang="en-US" sz="1200" dirty="0">
              <a:solidFill>
                <a:schemeClr val="tx1"/>
              </a:solidFill>
              <a:latin typeface="+mn-lt"/>
              <a:cs typeface="Times New Roman"/>
            </a:endParaRPr>
          </a:p>
          <a:p>
            <a:pPr marL="469265" marR="421005" lvl="1" indent="-228600">
              <a:lnSpc>
                <a:spcPts val="1380"/>
              </a:lnSpc>
              <a:buSzPct val="83333"/>
              <a:buFont typeface="Symbol"/>
              <a:buChar char=""/>
              <a:tabLst>
                <a:tab pos="469265" algn="l"/>
                <a:tab pos="469900" algn="l"/>
              </a:tabLst>
            </a:pPr>
            <a:r>
              <a:rPr lang="en-US" sz="1200" b="1" dirty="0">
                <a:solidFill>
                  <a:schemeClr val="tx1"/>
                </a:solidFill>
                <a:latin typeface="+mn-lt"/>
                <a:cs typeface="Times New Roman"/>
              </a:rPr>
              <a:t>Link</a:t>
            </a:r>
            <a:r>
              <a:rPr lang="en-US" sz="1200" dirty="0">
                <a:solidFill>
                  <a:schemeClr val="tx1"/>
                </a:solidFill>
                <a:latin typeface="+mn-lt"/>
                <a:cs typeface="Times New Roman"/>
              </a:rPr>
              <a:t>:</a:t>
            </a:r>
            <a:r>
              <a:rPr lang="en-US" sz="1200" spc="145" dirty="0">
                <a:solidFill>
                  <a:schemeClr val="tx1"/>
                </a:solidFill>
                <a:latin typeface="+mn-lt"/>
                <a:cs typeface="Times New Roman"/>
              </a:rPr>
              <a:t> </a:t>
            </a:r>
            <a:r>
              <a:rPr lang="en-US" sz="1200" spc="-5" dirty="0">
                <a:solidFill>
                  <a:schemeClr val="tx1"/>
                </a:solidFill>
                <a:latin typeface="+mn-lt"/>
                <a:cs typeface="Times New Roman"/>
              </a:rPr>
              <a:t>https:/</a:t>
            </a:r>
            <a:r>
              <a:rPr lang="en-US" sz="1200" spc="-5" dirty="0">
                <a:solidFill>
                  <a:schemeClr val="tx1"/>
                </a:solidFill>
                <a:latin typeface="+mn-lt"/>
                <a:cs typeface="Times New Roman"/>
                <a:hlinkClick r:id="rId3">
                  <a:extLst>
                    <a:ext uri="{A12FA001-AC4F-418D-AE19-62706E023703}">
                      <ahyp:hlinkClr xmlns="" xmlns:ahyp="http://schemas.microsoft.com/office/drawing/2018/hyperlinkcolor" val="tx"/>
                    </a:ext>
                  </a:extLst>
                </a:hlinkClick>
              </a:rPr>
              <a:t>/www.technologyreview.com/2023/04/03/1070893/thre</a:t>
            </a:r>
            <a:r>
              <a:rPr lang="en-US" sz="1200" spc="-5" dirty="0">
                <a:solidFill>
                  <a:schemeClr val="tx1"/>
                </a:solidFill>
                <a:latin typeface="+mn-lt"/>
                <a:cs typeface="Times New Roman"/>
              </a:rPr>
              <a:t>e</a:t>
            </a:r>
            <a:r>
              <a:rPr lang="en-US" sz="1200" spc="-5" dirty="0">
                <a:solidFill>
                  <a:schemeClr val="tx1"/>
                </a:solidFill>
                <a:latin typeface="+mn-lt"/>
                <a:cs typeface="Times New Roman"/>
                <a:hlinkClick r:id="rId3">
                  <a:extLst>
                    <a:ext uri="{A12FA001-AC4F-418D-AE19-62706E023703}">
                      <ahyp:hlinkClr xmlns="" xmlns:ahyp="http://schemas.microsoft.com/office/drawing/2018/hyperlinkcolor" val="tx"/>
                    </a:ext>
                  </a:extLst>
                </a:hlinkClick>
              </a:rPr>
              <a:t>-ways-ai- </a:t>
            </a:r>
            <a:r>
              <a:rPr lang="en-US" sz="1200" spc="-285" dirty="0">
                <a:solidFill>
                  <a:schemeClr val="tx1"/>
                </a:solidFill>
                <a:latin typeface="+mn-lt"/>
                <a:cs typeface="Times New Roman"/>
              </a:rPr>
              <a:t> </a:t>
            </a:r>
            <a:r>
              <a:rPr lang="en-US" sz="1200" spc="-5" dirty="0">
                <a:solidFill>
                  <a:schemeClr val="tx1"/>
                </a:solidFill>
                <a:latin typeface="+mn-lt"/>
                <a:cs typeface="Times New Roman"/>
              </a:rPr>
              <a:t>chatbots-are-a-security-disaster/.. </a:t>
            </a:r>
            <a:endParaRPr lang="en-US" sz="1200" dirty="0">
              <a:solidFill>
                <a:schemeClr val="tx1"/>
              </a:solidFill>
              <a:latin typeface="+mn-lt"/>
              <a:cs typeface="Times New Roman"/>
            </a:endParaRPr>
          </a:p>
          <a:p>
            <a:pPr marL="76200" indent="0">
              <a:buNone/>
            </a:pPr>
            <a:endParaRPr lang="en-IN" dirty="0"/>
          </a:p>
        </p:txBody>
      </p:sp>
    </p:spTree>
    <p:extLst>
      <p:ext uri="{BB962C8B-B14F-4D97-AF65-F5344CB8AC3E}">
        <p14:creationId xmlns:p14="http://schemas.microsoft.com/office/powerpoint/2010/main" val="2776524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017DB3-B685-6FDD-6B5F-F8466AE99309}"/>
              </a:ext>
            </a:extLst>
          </p:cNvPr>
          <p:cNvSpPr>
            <a:spLocks noGrp="1"/>
          </p:cNvSpPr>
          <p:nvPr>
            <p:ph type="title"/>
          </p:nvPr>
        </p:nvSpPr>
        <p:spPr/>
        <p:txBody>
          <a:bodyPr/>
          <a:lstStyle/>
          <a:p>
            <a:r>
              <a:rPr lang="en-US" spc="-5" dirty="0">
                <a:latin typeface="Times New Roman"/>
                <a:cs typeface="Times New Roman"/>
              </a:rPr>
              <a:t>2. Literature</a:t>
            </a:r>
            <a:r>
              <a:rPr lang="en-US" spc="-10" dirty="0">
                <a:latin typeface="Times New Roman"/>
                <a:cs typeface="Times New Roman"/>
              </a:rPr>
              <a:t> </a:t>
            </a:r>
            <a:r>
              <a:rPr lang="en-US" spc="-5" dirty="0">
                <a:latin typeface="Times New Roman"/>
                <a:cs typeface="Times New Roman"/>
              </a:rPr>
              <a:t>Review</a:t>
            </a:r>
            <a:r>
              <a:rPr lang="en-US" spc="-10" dirty="0">
                <a:latin typeface="Times New Roman"/>
                <a:cs typeface="Times New Roman"/>
              </a:rPr>
              <a:t> </a:t>
            </a:r>
            <a:r>
              <a:rPr lang="en-US" dirty="0">
                <a:latin typeface="Times New Roman"/>
                <a:cs typeface="Times New Roman"/>
              </a:rPr>
              <a:t>(Summary</a:t>
            </a:r>
            <a:r>
              <a:rPr lang="en-US" spc="-10" dirty="0">
                <a:latin typeface="Times New Roman"/>
                <a:cs typeface="Times New Roman"/>
              </a:rPr>
              <a:t> </a:t>
            </a:r>
            <a:r>
              <a:rPr lang="en-US" spc="-5" dirty="0">
                <a:latin typeface="Times New Roman"/>
                <a:cs typeface="Times New Roman"/>
              </a:rPr>
              <a:t>of</a:t>
            </a:r>
            <a:r>
              <a:rPr lang="en-US" dirty="0">
                <a:latin typeface="Times New Roman"/>
                <a:cs typeface="Times New Roman"/>
              </a:rPr>
              <a:t> </a:t>
            </a:r>
            <a:r>
              <a:rPr lang="en-US" spc="-5" dirty="0">
                <a:latin typeface="Times New Roman"/>
                <a:cs typeface="Times New Roman"/>
              </a:rPr>
              <a:t>Research</a:t>
            </a:r>
            <a:r>
              <a:rPr lang="en-US" dirty="0">
                <a:latin typeface="Times New Roman"/>
                <a:cs typeface="Times New Roman"/>
              </a:rPr>
              <a:t> Papers)</a:t>
            </a:r>
            <a:r>
              <a:rPr lang="en-IN" spc="-5" dirty="0">
                <a:latin typeface="Times New Roman"/>
                <a:cs typeface="Times New Roman"/>
              </a:rPr>
              <a:t> (continued…)</a:t>
            </a:r>
            <a:endParaRPr lang="en-IN" dirty="0"/>
          </a:p>
        </p:txBody>
      </p:sp>
      <p:sp>
        <p:nvSpPr>
          <p:cNvPr id="6" name="Text Placeholder 5">
            <a:extLst>
              <a:ext uri="{FF2B5EF4-FFF2-40B4-BE49-F238E27FC236}">
                <a16:creationId xmlns:a16="http://schemas.microsoft.com/office/drawing/2014/main" id="{172E7230-2D76-5FD4-7685-3B77F3B94F1E}"/>
              </a:ext>
            </a:extLst>
          </p:cNvPr>
          <p:cNvSpPr>
            <a:spLocks noGrp="1"/>
          </p:cNvSpPr>
          <p:nvPr>
            <p:ph type="body" idx="1"/>
          </p:nvPr>
        </p:nvSpPr>
        <p:spPr/>
        <p:txBody>
          <a:bodyPr>
            <a:normAutofit/>
          </a:bodyPr>
          <a:lstStyle/>
          <a:p>
            <a:pPr marL="12065" indent="0">
              <a:spcBef>
                <a:spcPts val="1330"/>
              </a:spcBef>
              <a:buClr>
                <a:srgbClr val="2E5395"/>
              </a:buClr>
              <a:buSzPct val="112500"/>
              <a:buNone/>
              <a:tabLst>
                <a:tab pos="185420" algn="l"/>
              </a:tabLst>
            </a:pPr>
            <a:r>
              <a:rPr lang="en-US" sz="1400" b="1" spc="-5" dirty="0">
                <a:solidFill>
                  <a:schemeClr val="tx1"/>
                </a:solidFill>
                <a:latin typeface="+mn-lt"/>
                <a:cs typeface="Times New Roman"/>
              </a:rPr>
              <a:t>7. The Impact of Chatbots on Customer Service Performance</a:t>
            </a:r>
          </a:p>
          <a:p>
            <a:pPr marL="12065" indent="-228600">
              <a:spcBef>
                <a:spcPts val="1330"/>
              </a:spcBef>
              <a:buSzPct val="83333"/>
              <a:buNone/>
              <a:tabLst>
                <a:tab pos="185420" algn="l"/>
              </a:tabLst>
            </a:pPr>
            <a:r>
              <a:rPr lang="en-US" sz="1200" b="1" spc="-5" dirty="0">
                <a:solidFill>
                  <a:schemeClr val="tx1"/>
                </a:solidFill>
                <a:latin typeface="+mn-lt"/>
                <a:cs typeface="Times New Roman"/>
              </a:rPr>
              <a:t>. Summary: </a:t>
            </a:r>
            <a:r>
              <a:rPr lang="en-US" sz="1200" spc="-5" dirty="0">
                <a:solidFill>
                  <a:schemeClr val="tx1"/>
                </a:solidFill>
                <a:latin typeface="+mn-lt"/>
                <a:cs typeface="Times New Roman"/>
              </a:rPr>
              <a:t>This research examines the influence of AI chatbots on employee engagement  and productivity in organizations. The paper finds that chatbots help employees access  information faster, submit requests more efficiently, and provide instant feedback, leading to  an overall increase in employee satisfaction and performance.</a:t>
            </a:r>
          </a:p>
          <a:p>
            <a:pPr marL="12065" indent="-228600">
              <a:spcBef>
                <a:spcPts val="1330"/>
              </a:spcBef>
              <a:buSzPct val="83333"/>
              <a:buNone/>
              <a:tabLst>
                <a:tab pos="185420" algn="l"/>
              </a:tabLst>
            </a:pPr>
            <a:endParaRPr lang="en-US" sz="1200" spc="-5" dirty="0">
              <a:solidFill>
                <a:schemeClr val="tx1"/>
              </a:solidFill>
              <a:latin typeface="+mn-lt"/>
              <a:cs typeface="Times New Roman"/>
            </a:endParaRPr>
          </a:p>
          <a:p>
            <a:pPr marL="240665" marR="5080" indent="-228600">
              <a:spcBef>
                <a:spcPts val="160"/>
              </a:spcBef>
              <a:buSzPct val="83333"/>
              <a:buNone/>
              <a:tabLst>
                <a:tab pos="469265" algn="l"/>
                <a:tab pos="469900" algn="l"/>
              </a:tabLst>
            </a:pPr>
            <a:r>
              <a:rPr lang="en-US" sz="1200" b="1" spc="-5" dirty="0">
                <a:solidFill>
                  <a:schemeClr val="tx1"/>
                </a:solidFill>
                <a:latin typeface="+mn-lt"/>
                <a:cs typeface="Times New Roman"/>
              </a:rPr>
              <a:t>. Link:  </a:t>
            </a:r>
            <a:r>
              <a:rPr lang="en-US" sz="1200" b="1" spc="-5" dirty="0">
                <a:solidFill>
                  <a:schemeClr val="tx1"/>
                </a:solidFill>
                <a:latin typeface="+mn-lt"/>
                <a:cs typeface="Times New Roman"/>
                <a:hlinkClick r:id="rId2">
                  <a:extLst>
                    <a:ext uri="{A12FA001-AC4F-418D-AE19-62706E023703}">
                      <ahyp:hlinkClr xmlns="" xmlns:ahyp="http://schemas.microsoft.com/office/drawing/2018/hyperlinkcolor" val="tx"/>
                    </a:ext>
                  </a:extLst>
                </a:hlinkClick>
              </a:rPr>
              <a:t>https://www.researchgate.net/publication/342842655_The_Impact_of_Chatbots_on_C </a:t>
            </a:r>
            <a:r>
              <a:rPr lang="en-US" sz="1200" b="1" spc="-5" dirty="0">
                <a:solidFill>
                  <a:schemeClr val="tx1"/>
                </a:solidFill>
                <a:latin typeface="+mn-lt"/>
                <a:cs typeface="Times New Roman"/>
              </a:rPr>
              <a:t> </a:t>
            </a:r>
            <a:r>
              <a:rPr lang="en-US" sz="1200" b="1" spc="-5" dirty="0" err="1">
                <a:solidFill>
                  <a:schemeClr val="tx1"/>
                </a:solidFill>
                <a:latin typeface="+mn-lt"/>
                <a:cs typeface="Times New Roman"/>
                <a:hlinkClick r:id="rId2">
                  <a:extLst>
                    <a:ext uri="{A12FA001-AC4F-418D-AE19-62706E023703}">
                      <ahyp:hlinkClr xmlns="" xmlns:ahyp="http://schemas.microsoft.com/office/drawing/2018/hyperlinkcolor" val="tx"/>
                    </a:ext>
                  </a:extLst>
                </a:hlinkClick>
              </a:rPr>
              <a:t>ustomer_Service_Performance</a:t>
            </a:r>
            <a:endParaRPr lang="en-US" sz="1200" b="1" spc="-5" dirty="0">
              <a:solidFill>
                <a:schemeClr val="tx1"/>
              </a:solidFill>
              <a:latin typeface="+mn-lt"/>
              <a:cs typeface="Times New Roman"/>
            </a:endParaRPr>
          </a:p>
          <a:p>
            <a:pPr>
              <a:spcBef>
                <a:spcPts val="45"/>
              </a:spcBef>
            </a:pPr>
            <a:endParaRPr lang="en-US" sz="1300" dirty="0">
              <a:solidFill>
                <a:schemeClr val="tx1"/>
              </a:solidFill>
              <a:latin typeface="+mn-lt"/>
              <a:cs typeface="Times New Roman"/>
            </a:endParaRPr>
          </a:p>
          <a:p>
            <a:pPr marL="12065" indent="0">
              <a:spcBef>
                <a:spcPts val="1330"/>
              </a:spcBef>
              <a:buClr>
                <a:srgbClr val="2E5395"/>
              </a:buClr>
              <a:buSzPct val="112500"/>
              <a:buNone/>
              <a:tabLst>
                <a:tab pos="185420" algn="l"/>
              </a:tabLst>
            </a:pPr>
            <a:r>
              <a:rPr lang="en-US" sz="1300" b="1" spc="-5" dirty="0">
                <a:solidFill>
                  <a:schemeClr val="tx1"/>
                </a:solidFill>
                <a:latin typeface="+mn-lt"/>
                <a:cs typeface="Times New Roman"/>
              </a:rPr>
              <a:t>8. Machine learning algorithms for teaching AI chat bots</a:t>
            </a:r>
          </a:p>
          <a:p>
            <a:pPr marL="12065" indent="0">
              <a:spcBef>
                <a:spcPts val="1330"/>
              </a:spcBef>
              <a:buClr>
                <a:srgbClr val="2E5395"/>
              </a:buClr>
              <a:buSzPct val="112500"/>
              <a:buNone/>
              <a:tabLst>
                <a:tab pos="185420" algn="l"/>
              </a:tabLst>
            </a:pPr>
            <a:r>
              <a:rPr lang="en-US" sz="1300" b="1" spc="-5" dirty="0">
                <a:solidFill>
                  <a:schemeClr val="tx1"/>
                </a:solidFill>
                <a:latin typeface="+mn-lt"/>
                <a:cs typeface="Times New Roman"/>
              </a:rPr>
              <a:t>. </a:t>
            </a:r>
            <a:r>
              <a:rPr lang="en-US" sz="1200" b="1" spc="-5" dirty="0">
                <a:solidFill>
                  <a:schemeClr val="tx1"/>
                </a:solidFill>
                <a:latin typeface="+mn-lt"/>
                <a:cs typeface="Times New Roman"/>
              </a:rPr>
              <a:t>Summary</a:t>
            </a:r>
            <a:r>
              <a:rPr lang="en-US" sz="1200" spc="-5" dirty="0">
                <a:solidFill>
                  <a:schemeClr val="tx1"/>
                </a:solidFill>
                <a:latin typeface="+mn-lt"/>
                <a:cs typeface="Times New Roman"/>
              </a:rPr>
              <a:t>: This paper explores the various machine learning models that can be used to train  AI chatbots, including decision trees, support vector machines (SVMs), and neural networks.  It also covers the advantages and disadvantages of each model and recommends the best  practices for selecting and implementing these models based on the chat-bot’s intended use  case.</a:t>
            </a:r>
          </a:p>
          <a:p>
            <a:pPr marL="12065" indent="0">
              <a:spcBef>
                <a:spcPts val="1330"/>
              </a:spcBef>
              <a:buClr>
                <a:srgbClr val="2E5395"/>
              </a:buClr>
              <a:buSzPct val="112500"/>
              <a:buNone/>
              <a:tabLst>
                <a:tab pos="185420" algn="l"/>
              </a:tabLst>
            </a:pPr>
            <a:r>
              <a:rPr lang="en-US" sz="1300" b="1" spc="-5" dirty="0">
                <a:solidFill>
                  <a:schemeClr val="tx1"/>
                </a:solidFill>
                <a:latin typeface="+mn-lt"/>
                <a:cs typeface="Times New Roman"/>
              </a:rPr>
              <a:t>. Link: </a:t>
            </a:r>
            <a:r>
              <a:rPr lang="en-US" sz="1300" b="1" spc="-5" dirty="0">
                <a:solidFill>
                  <a:schemeClr val="tx1"/>
                </a:solidFill>
                <a:latin typeface="+mn-lt"/>
                <a:cs typeface="Times New Roman"/>
                <a:hlinkClick r:id="rId3">
                  <a:extLst>
                    <a:ext uri="{A12FA001-AC4F-418D-AE19-62706E023703}">
                      <ahyp:hlinkClr xmlns="" xmlns:ahyp="http://schemas.microsoft.com/office/drawing/2018/hyperlinkcolor" val="tx"/>
                    </a:ext>
                  </a:extLst>
                </a:hlinkClick>
              </a:rPr>
              <a:t>https://www.sciencedirect.com/science/article/pii/S1877050921013417</a:t>
            </a:r>
            <a:endParaRPr lang="en-US" sz="1300" b="1" spc="-5" dirty="0">
              <a:solidFill>
                <a:schemeClr val="tx1"/>
              </a:solidFill>
              <a:latin typeface="+mn-lt"/>
              <a:cs typeface="Times New Roman"/>
            </a:endParaRPr>
          </a:p>
          <a:p>
            <a:pPr marL="76200" indent="0">
              <a:buNone/>
            </a:pPr>
            <a:endParaRPr lang="en-IN" dirty="0"/>
          </a:p>
        </p:txBody>
      </p:sp>
    </p:spTree>
    <p:extLst>
      <p:ext uri="{BB962C8B-B14F-4D97-AF65-F5344CB8AC3E}">
        <p14:creationId xmlns:p14="http://schemas.microsoft.com/office/powerpoint/2010/main" val="815297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CB9E9D-5759-3D00-8279-71EEDCE6781A}"/>
              </a:ext>
            </a:extLst>
          </p:cNvPr>
          <p:cNvSpPr>
            <a:spLocks noGrp="1"/>
          </p:cNvSpPr>
          <p:nvPr>
            <p:ph type="title"/>
          </p:nvPr>
        </p:nvSpPr>
        <p:spPr/>
        <p:txBody>
          <a:bodyPr/>
          <a:lstStyle/>
          <a:p>
            <a:r>
              <a:rPr lang="en-US" spc="-5" dirty="0">
                <a:latin typeface="Times New Roman"/>
                <a:cs typeface="Times New Roman"/>
              </a:rPr>
              <a:t>2.Literature</a:t>
            </a:r>
            <a:r>
              <a:rPr lang="en-US" spc="-10" dirty="0">
                <a:latin typeface="Times New Roman"/>
                <a:cs typeface="Times New Roman"/>
              </a:rPr>
              <a:t> </a:t>
            </a:r>
            <a:r>
              <a:rPr lang="en-US" spc="-5" dirty="0">
                <a:latin typeface="Times New Roman"/>
                <a:cs typeface="Times New Roman"/>
              </a:rPr>
              <a:t>Review</a:t>
            </a:r>
            <a:r>
              <a:rPr lang="en-US" spc="-10" dirty="0">
                <a:latin typeface="Times New Roman"/>
                <a:cs typeface="Times New Roman"/>
              </a:rPr>
              <a:t> </a:t>
            </a:r>
            <a:r>
              <a:rPr lang="en-US" dirty="0">
                <a:latin typeface="Times New Roman"/>
                <a:cs typeface="Times New Roman"/>
              </a:rPr>
              <a:t>(Summary</a:t>
            </a:r>
            <a:r>
              <a:rPr lang="en-US" spc="-10" dirty="0">
                <a:latin typeface="Times New Roman"/>
                <a:cs typeface="Times New Roman"/>
              </a:rPr>
              <a:t> </a:t>
            </a:r>
            <a:r>
              <a:rPr lang="en-US" spc="-5" dirty="0">
                <a:latin typeface="Times New Roman"/>
                <a:cs typeface="Times New Roman"/>
              </a:rPr>
              <a:t>of</a:t>
            </a:r>
            <a:r>
              <a:rPr lang="en-US" dirty="0">
                <a:latin typeface="Times New Roman"/>
                <a:cs typeface="Times New Roman"/>
              </a:rPr>
              <a:t> </a:t>
            </a:r>
            <a:r>
              <a:rPr lang="en-US" spc="-5" dirty="0">
                <a:latin typeface="Times New Roman"/>
                <a:cs typeface="Times New Roman"/>
              </a:rPr>
              <a:t>Research</a:t>
            </a:r>
            <a:r>
              <a:rPr lang="en-US" dirty="0">
                <a:latin typeface="Times New Roman"/>
                <a:cs typeface="Times New Roman"/>
              </a:rPr>
              <a:t> Papers)</a:t>
            </a:r>
            <a:r>
              <a:rPr lang="en-IN" spc="-5" dirty="0">
                <a:latin typeface="Times New Roman"/>
                <a:cs typeface="Times New Roman"/>
              </a:rPr>
              <a:t> (continued…)</a:t>
            </a:r>
            <a:endParaRPr lang="en-IN" dirty="0"/>
          </a:p>
        </p:txBody>
      </p:sp>
      <p:sp>
        <p:nvSpPr>
          <p:cNvPr id="6" name="Text Placeholder 5">
            <a:extLst>
              <a:ext uri="{FF2B5EF4-FFF2-40B4-BE49-F238E27FC236}">
                <a16:creationId xmlns:a16="http://schemas.microsoft.com/office/drawing/2014/main" id="{912D8C93-7274-B1F3-300A-27F5BAC108DB}"/>
              </a:ext>
            </a:extLst>
          </p:cNvPr>
          <p:cNvSpPr>
            <a:spLocks noGrp="1"/>
          </p:cNvSpPr>
          <p:nvPr>
            <p:ph type="body" idx="1"/>
          </p:nvPr>
        </p:nvSpPr>
        <p:spPr/>
        <p:txBody>
          <a:bodyPr>
            <a:normAutofit/>
          </a:bodyPr>
          <a:lstStyle/>
          <a:p>
            <a:pPr marL="0" indent="0">
              <a:spcBef>
                <a:spcPts val="1330"/>
              </a:spcBef>
              <a:buSzPct val="83333"/>
              <a:buNone/>
              <a:tabLst>
                <a:tab pos="185420" algn="l"/>
              </a:tabLst>
            </a:pPr>
            <a:r>
              <a:rPr lang="en-US" sz="1600" b="1" spc="-5" dirty="0">
                <a:solidFill>
                  <a:schemeClr val="tx1"/>
                </a:solidFill>
                <a:latin typeface="+mn-lt"/>
                <a:cs typeface="Times New Roman"/>
              </a:rPr>
              <a:t>9. Artificial intelligence for the improvement of records management</a:t>
            </a:r>
          </a:p>
          <a:p>
            <a:pPr marL="240665" marR="5080" indent="-228600">
              <a:spcBef>
                <a:spcPts val="160"/>
              </a:spcBef>
              <a:buSzPct val="83333"/>
              <a:buFont typeface="Symbol"/>
              <a:buChar char=""/>
              <a:tabLst>
                <a:tab pos="241300" algn="l"/>
              </a:tabLst>
            </a:pPr>
            <a:r>
              <a:rPr lang="en-US" sz="1400" b="1" spc="-5" dirty="0">
                <a:solidFill>
                  <a:schemeClr val="tx1"/>
                </a:solidFill>
                <a:latin typeface="+mn-lt"/>
                <a:cs typeface="Times New Roman"/>
              </a:rPr>
              <a:t>Summary: </a:t>
            </a:r>
            <a:r>
              <a:rPr lang="en-US" sz="1400" spc="-5" dirty="0">
                <a:solidFill>
                  <a:schemeClr val="tx1"/>
                </a:solidFill>
                <a:latin typeface="+mn-lt"/>
                <a:cs typeface="Times New Roman"/>
              </a:rPr>
              <a:t>This study focuses on automating employee record management using AI-  based solutions. It explains how AI can automate record-keeping tasks like attendance  monitoring, leave management, and performance evaluations. The paper also provides  insights into integrating AI chatbots to enhance these automated systems by providing  a conversational interface for accessing records.</a:t>
            </a:r>
          </a:p>
          <a:p>
            <a:pPr marL="240665" marR="5080" indent="-228600">
              <a:spcBef>
                <a:spcPts val="160"/>
              </a:spcBef>
              <a:buSzPct val="83333"/>
              <a:buFont typeface="Symbol"/>
              <a:buChar char=""/>
              <a:tabLst>
                <a:tab pos="241300" algn="l"/>
              </a:tabLst>
            </a:pPr>
            <a:endParaRPr lang="en-US" sz="2400" b="1" spc="-5" dirty="0">
              <a:solidFill>
                <a:schemeClr val="tx1"/>
              </a:solidFill>
              <a:latin typeface="+mn-lt"/>
              <a:cs typeface="Times New Roman"/>
            </a:endParaRPr>
          </a:p>
          <a:p>
            <a:pPr marL="240665" marR="5080" indent="-228600">
              <a:spcBef>
                <a:spcPts val="160"/>
              </a:spcBef>
              <a:buSzPct val="83333"/>
              <a:buFont typeface="Symbol"/>
              <a:buChar char=""/>
              <a:tabLst>
                <a:tab pos="241300" algn="l"/>
              </a:tabLst>
            </a:pPr>
            <a:r>
              <a:rPr lang="en-US" sz="1300" b="1" spc="-5" dirty="0">
                <a:solidFill>
                  <a:schemeClr val="tx1"/>
                </a:solidFill>
                <a:latin typeface="+mn-lt"/>
                <a:cs typeface="Times New Roman"/>
              </a:rPr>
              <a:t>Link:  </a:t>
            </a:r>
            <a:r>
              <a:rPr lang="en-US" sz="1300" u="sng" dirty="0">
                <a:solidFill>
                  <a:schemeClr val="tx1"/>
                </a:solidFill>
                <a:latin typeface="+mn-lt"/>
                <a:hlinkClick r:id="rId2">
                  <a:extLst>
                    <a:ext uri="{A12FA001-AC4F-418D-AE19-62706E023703}">
                      <ahyp:hlinkClr xmlns="" xmlns:ahyp="http://schemas.microsoft.com/office/drawing/2018/hyperlinkcolor" val="tx"/>
                    </a:ext>
                  </a:extLst>
                </a:hlinkClick>
              </a:rPr>
              <a:t>https://www.researchgate.net/publication/365419934_Artificial_intelligence_for_the_improvement_of_records_management_activities_at_the_Council_for_Scientific_and_Industrial_Research</a:t>
            </a:r>
            <a:r>
              <a:rPr lang="en-US" sz="1300" b="1" dirty="0">
                <a:solidFill>
                  <a:schemeClr val="tx1"/>
                </a:solidFill>
                <a:latin typeface="+mn-lt"/>
              </a:rPr>
              <a:t> </a:t>
            </a:r>
          </a:p>
          <a:p>
            <a:pPr>
              <a:spcBef>
                <a:spcPts val="55"/>
              </a:spcBef>
            </a:pPr>
            <a:endParaRPr lang="en-US" sz="1600" dirty="0">
              <a:solidFill>
                <a:schemeClr val="tx1"/>
              </a:solidFill>
              <a:latin typeface="+mn-lt"/>
              <a:cs typeface="Times New Roman"/>
            </a:endParaRPr>
          </a:p>
          <a:p>
            <a:pPr marL="76200" indent="0">
              <a:spcBef>
                <a:spcPts val="55"/>
              </a:spcBef>
              <a:buNone/>
            </a:pPr>
            <a:endParaRPr lang="en-US" sz="1600" dirty="0">
              <a:solidFill>
                <a:schemeClr val="tx1"/>
              </a:solidFill>
              <a:latin typeface="+mn-lt"/>
              <a:cs typeface="Times New Roman"/>
            </a:endParaRPr>
          </a:p>
          <a:p>
            <a:pPr marL="12065" indent="0">
              <a:spcBef>
                <a:spcPts val="1330"/>
              </a:spcBef>
              <a:buClr>
                <a:srgbClr val="2E5395"/>
              </a:buClr>
              <a:buSzPct val="112500"/>
              <a:buNone/>
              <a:tabLst>
                <a:tab pos="185420" algn="l"/>
              </a:tabLst>
            </a:pPr>
            <a:r>
              <a:rPr lang="en-US" sz="1400" b="1" spc="-5" dirty="0">
                <a:solidFill>
                  <a:schemeClr val="tx1"/>
                </a:solidFill>
                <a:latin typeface="+mn-lt"/>
                <a:cs typeface="Times New Roman"/>
              </a:rPr>
              <a:t>10. A Review of AI-Driven Conversational Chatbots Implementation Methodologies  and Challenges</a:t>
            </a:r>
          </a:p>
          <a:p>
            <a:pPr marL="240665" marR="5080" indent="-228600">
              <a:lnSpc>
                <a:spcPts val="1380"/>
              </a:lnSpc>
              <a:spcBef>
                <a:spcPts val="195"/>
              </a:spcBef>
              <a:buSzPct val="83333"/>
              <a:buFont typeface="Symbol"/>
              <a:buChar char=""/>
              <a:tabLst>
                <a:tab pos="240665" algn="l"/>
                <a:tab pos="241300" algn="l"/>
              </a:tabLst>
            </a:pPr>
            <a:r>
              <a:rPr lang="en-US" sz="1200" b="1" spc="-5" dirty="0">
                <a:solidFill>
                  <a:schemeClr val="tx1"/>
                </a:solidFill>
                <a:latin typeface="+mn-lt"/>
                <a:cs typeface="Times New Roman"/>
              </a:rPr>
              <a:t>Summary</a:t>
            </a:r>
            <a:r>
              <a:rPr lang="en-US" sz="1200" spc="-5" dirty="0">
                <a:solidFill>
                  <a:schemeClr val="tx1"/>
                </a:solidFill>
                <a:latin typeface="+mn-lt"/>
                <a:cs typeface="Times New Roman"/>
              </a:rPr>
              <a:t>:</a:t>
            </a:r>
            <a:r>
              <a:rPr lang="en-US" sz="1200" spc="5" dirty="0">
                <a:solidFill>
                  <a:schemeClr val="tx1"/>
                </a:solidFill>
                <a:latin typeface="+mn-lt"/>
                <a:cs typeface="Times New Roman"/>
              </a:rPr>
              <a:t> </a:t>
            </a:r>
            <a:r>
              <a:rPr lang="en-US" sz="1200" spc="-5" dirty="0">
                <a:solidFill>
                  <a:schemeClr val="tx1"/>
                </a:solidFill>
                <a:latin typeface="+mn-lt"/>
                <a:cs typeface="Times New Roman"/>
              </a:rPr>
              <a:t>This</a:t>
            </a:r>
            <a:r>
              <a:rPr lang="en-US" sz="1200" spc="10" dirty="0">
                <a:solidFill>
                  <a:schemeClr val="tx1"/>
                </a:solidFill>
                <a:latin typeface="+mn-lt"/>
                <a:cs typeface="Times New Roman"/>
              </a:rPr>
              <a:t> </a:t>
            </a:r>
            <a:r>
              <a:rPr lang="en-US" sz="1200" spc="-5" dirty="0">
                <a:solidFill>
                  <a:schemeClr val="tx1"/>
                </a:solidFill>
                <a:latin typeface="+mn-lt"/>
                <a:cs typeface="Times New Roman"/>
              </a:rPr>
              <a:t>paper</a:t>
            </a:r>
            <a:r>
              <a:rPr lang="en-US" sz="1200" spc="5" dirty="0">
                <a:solidFill>
                  <a:schemeClr val="tx1"/>
                </a:solidFill>
                <a:latin typeface="+mn-lt"/>
                <a:cs typeface="Times New Roman"/>
              </a:rPr>
              <a:t> </a:t>
            </a:r>
            <a:r>
              <a:rPr lang="en-US" sz="1200" spc="-5" dirty="0">
                <a:solidFill>
                  <a:schemeClr val="tx1"/>
                </a:solidFill>
                <a:latin typeface="+mn-lt"/>
                <a:cs typeface="Times New Roman"/>
              </a:rPr>
              <a:t>discusses</a:t>
            </a:r>
            <a:r>
              <a:rPr lang="en-US" sz="1200" spc="10" dirty="0">
                <a:solidFill>
                  <a:schemeClr val="tx1"/>
                </a:solidFill>
                <a:latin typeface="+mn-lt"/>
                <a:cs typeface="Times New Roman"/>
              </a:rPr>
              <a:t> </a:t>
            </a:r>
            <a:r>
              <a:rPr lang="en-US" sz="1200" dirty="0">
                <a:solidFill>
                  <a:schemeClr val="tx1"/>
                </a:solidFill>
                <a:latin typeface="+mn-lt"/>
                <a:cs typeface="Times New Roman"/>
              </a:rPr>
              <a:t>the </a:t>
            </a:r>
            <a:r>
              <a:rPr lang="en-US" sz="1200" spc="-5" dirty="0">
                <a:solidFill>
                  <a:schemeClr val="tx1"/>
                </a:solidFill>
                <a:latin typeface="+mn-lt"/>
                <a:cs typeface="Times New Roman"/>
              </a:rPr>
              <a:t>scalability</a:t>
            </a:r>
            <a:r>
              <a:rPr lang="en-US" sz="1200" spc="10" dirty="0">
                <a:solidFill>
                  <a:schemeClr val="tx1"/>
                </a:solidFill>
                <a:latin typeface="+mn-lt"/>
                <a:cs typeface="Times New Roman"/>
              </a:rPr>
              <a:t> </a:t>
            </a:r>
            <a:r>
              <a:rPr lang="en-US" sz="1200" spc="-5" dirty="0">
                <a:solidFill>
                  <a:schemeClr val="tx1"/>
                </a:solidFill>
                <a:latin typeface="+mn-lt"/>
                <a:cs typeface="Times New Roman"/>
              </a:rPr>
              <a:t>and</a:t>
            </a:r>
            <a:r>
              <a:rPr lang="en-US" sz="1200" spc="10" dirty="0">
                <a:solidFill>
                  <a:schemeClr val="tx1"/>
                </a:solidFill>
                <a:latin typeface="+mn-lt"/>
                <a:cs typeface="Times New Roman"/>
              </a:rPr>
              <a:t> </a:t>
            </a:r>
            <a:r>
              <a:rPr lang="en-US" sz="1200" spc="-5" dirty="0">
                <a:solidFill>
                  <a:schemeClr val="tx1"/>
                </a:solidFill>
                <a:latin typeface="+mn-lt"/>
                <a:cs typeface="Times New Roman"/>
              </a:rPr>
              <a:t>maintenance</a:t>
            </a:r>
            <a:r>
              <a:rPr lang="en-US" sz="1200" spc="10" dirty="0">
                <a:solidFill>
                  <a:schemeClr val="tx1"/>
                </a:solidFill>
                <a:latin typeface="+mn-lt"/>
                <a:cs typeface="Times New Roman"/>
              </a:rPr>
              <a:t> </a:t>
            </a:r>
            <a:r>
              <a:rPr lang="en-US" sz="1200" spc="-5" dirty="0">
                <a:solidFill>
                  <a:schemeClr val="tx1"/>
                </a:solidFill>
                <a:latin typeface="+mn-lt"/>
                <a:cs typeface="Times New Roman"/>
              </a:rPr>
              <a:t>challenges </a:t>
            </a:r>
            <a:r>
              <a:rPr lang="en-US" sz="1200" dirty="0">
                <a:solidFill>
                  <a:schemeClr val="tx1"/>
                </a:solidFill>
                <a:latin typeface="+mn-lt"/>
                <a:cs typeface="Times New Roman"/>
              </a:rPr>
              <a:t> </a:t>
            </a:r>
            <a:r>
              <a:rPr lang="en-US" sz="1200" spc="-5" dirty="0">
                <a:solidFill>
                  <a:schemeClr val="tx1"/>
                </a:solidFill>
                <a:latin typeface="+mn-lt"/>
                <a:cs typeface="Times New Roman"/>
              </a:rPr>
              <a:t>associated</a:t>
            </a:r>
            <a:r>
              <a:rPr lang="en-US" sz="1200" spc="5" dirty="0">
                <a:solidFill>
                  <a:schemeClr val="tx1"/>
                </a:solidFill>
                <a:latin typeface="+mn-lt"/>
                <a:cs typeface="Times New Roman"/>
              </a:rPr>
              <a:t> </a:t>
            </a:r>
            <a:r>
              <a:rPr lang="en-US" sz="1200" spc="-5" dirty="0">
                <a:solidFill>
                  <a:schemeClr val="tx1"/>
                </a:solidFill>
                <a:latin typeface="+mn-lt"/>
                <a:cs typeface="Times New Roman"/>
              </a:rPr>
              <a:t>with</a:t>
            </a:r>
            <a:r>
              <a:rPr lang="en-US" sz="1200" spc="5" dirty="0">
                <a:solidFill>
                  <a:schemeClr val="tx1"/>
                </a:solidFill>
                <a:latin typeface="+mn-lt"/>
                <a:cs typeface="Times New Roman"/>
              </a:rPr>
              <a:t> </a:t>
            </a:r>
            <a:r>
              <a:rPr lang="en-US" sz="1200" dirty="0">
                <a:solidFill>
                  <a:schemeClr val="tx1"/>
                </a:solidFill>
                <a:latin typeface="+mn-lt"/>
                <a:cs typeface="Times New Roman"/>
              </a:rPr>
              <a:t>deploying</a:t>
            </a:r>
            <a:r>
              <a:rPr lang="en-US" sz="1200" spc="10" dirty="0">
                <a:solidFill>
                  <a:schemeClr val="tx1"/>
                </a:solidFill>
                <a:latin typeface="+mn-lt"/>
                <a:cs typeface="Times New Roman"/>
              </a:rPr>
              <a:t> </a:t>
            </a:r>
            <a:r>
              <a:rPr lang="en-US" sz="1200" dirty="0">
                <a:solidFill>
                  <a:schemeClr val="tx1"/>
                </a:solidFill>
                <a:latin typeface="+mn-lt"/>
                <a:cs typeface="Times New Roman"/>
              </a:rPr>
              <a:t>AI</a:t>
            </a:r>
            <a:r>
              <a:rPr lang="en-US" sz="1200" spc="-15" dirty="0">
                <a:solidFill>
                  <a:schemeClr val="tx1"/>
                </a:solidFill>
                <a:latin typeface="+mn-lt"/>
                <a:cs typeface="Times New Roman"/>
              </a:rPr>
              <a:t> </a:t>
            </a:r>
            <a:r>
              <a:rPr lang="en-US" sz="1200" spc="-5" dirty="0">
                <a:solidFill>
                  <a:schemeClr val="tx1"/>
                </a:solidFill>
                <a:latin typeface="+mn-lt"/>
                <a:cs typeface="Times New Roman"/>
              </a:rPr>
              <a:t>chat-bot</a:t>
            </a:r>
            <a:r>
              <a:rPr lang="en-US" sz="1200" spc="5" dirty="0">
                <a:solidFill>
                  <a:schemeClr val="tx1"/>
                </a:solidFill>
                <a:latin typeface="+mn-lt"/>
                <a:cs typeface="Times New Roman"/>
              </a:rPr>
              <a:t> </a:t>
            </a:r>
            <a:r>
              <a:rPr lang="en-US" sz="1200" spc="-5" dirty="0">
                <a:solidFill>
                  <a:schemeClr val="tx1"/>
                </a:solidFill>
                <a:latin typeface="+mn-lt"/>
                <a:cs typeface="Times New Roman"/>
              </a:rPr>
              <a:t>systems</a:t>
            </a:r>
            <a:r>
              <a:rPr lang="en-US" sz="1200" spc="10" dirty="0">
                <a:solidFill>
                  <a:schemeClr val="tx1"/>
                </a:solidFill>
                <a:latin typeface="+mn-lt"/>
                <a:cs typeface="Times New Roman"/>
              </a:rPr>
              <a:t> </a:t>
            </a:r>
            <a:r>
              <a:rPr lang="en-US" sz="1200" dirty="0">
                <a:solidFill>
                  <a:schemeClr val="tx1"/>
                </a:solidFill>
                <a:latin typeface="+mn-lt"/>
                <a:cs typeface="Times New Roman"/>
              </a:rPr>
              <a:t>in</a:t>
            </a:r>
            <a:r>
              <a:rPr lang="en-US" sz="1200" spc="5" dirty="0">
                <a:solidFill>
                  <a:schemeClr val="tx1"/>
                </a:solidFill>
                <a:latin typeface="+mn-lt"/>
                <a:cs typeface="Times New Roman"/>
              </a:rPr>
              <a:t> </a:t>
            </a:r>
            <a:r>
              <a:rPr lang="en-US" sz="1200" spc="-5" dirty="0">
                <a:solidFill>
                  <a:schemeClr val="tx1"/>
                </a:solidFill>
                <a:latin typeface="+mn-lt"/>
                <a:cs typeface="Times New Roman"/>
              </a:rPr>
              <a:t>large</a:t>
            </a:r>
            <a:r>
              <a:rPr lang="en-US" sz="1200" spc="5" dirty="0">
                <a:solidFill>
                  <a:schemeClr val="tx1"/>
                </a:solidFill>
                <a:latin typeface="+mn-lt"/>
                <a:cs typeface="Times New Roman"/>
              </a:rPr>
              <a:t> </a:t>
            </a:r>
            <a:r>
              <a:rPr lang="en-US" sz="1200" spc="-5" dirty="0">
                <a:solidFill>
                  <a:schemeClr val="tx1"/>
                </a:solidFill>
                <a:latin typeface="+mn-lt"/>
                <a:cs typeface="Times New Roman"/>
              </a:rPr>
              <a:t>organizations.</a:t>
            </a:r>
            <a:r>
              <a:rPr lang="en-US" sz="1200" spc="15" dirty="0">
                <a:solidFill>
                  <a:schemeClr val="tx1"/>
                </a:solidFill>
                <a:latin typeface="+mn-lt"/>
                <a:cs typeface="Times New Roman"/>
              </a:rPr>
              <a:t> </a:t>
            </a:r>
            <a:r>
              <a:rPr lang="en-US" sz="1200" spc="-10" dirty="0">
                <a:solidFill>
                  <a:schemeClr val="tx1"/>
                </a:solidFill>
                <a:latin typeface="+mn-lt"/>
                <a:cs typeface="Times New Roman"/>
              </a:rPr>
              <a:t>It</a:t>
            </a:r>
            <a:r>
              <a:rPr lang="en-US" sz="1200" spc="10" dirty="0">
                <a:solidFill>
                  <a:schemeClr val="tx1"/>
                </a:solidFill>
                <a:latin typeface="+mn-lt"/>
                <a:cs typeface="Times New Roman"/>
              </a:rPr>
              <a:t> </a:t>
            </a:r>
            <a:r>
              <a:rPr lang="en-US" sz="1200" dirty="0">
                <a:solidFill>
                  <a:schemeClr val="tx1"/>
                </a:solidFill>
                <a:latin typeface="+mn-lt"/>
                <a:cs typeface="Times New Roman"/>
              </a:rPr>
              <a:t>suggests </a:t>
            </a:r>
            <a:r>
              <a:rPr lang="en-US" sz="1200" spc="5" dirty="0">
                <a:solidFill>
                  <a:schemeClr val="tx1"/>
                </a:solidFill>
                <a:latin typeface="+mn-lt"/>
                <a:cs typeface="Times New Roman"/>
              </a:rPr>
              <a:t> </a:t>
            </a:r>
            <a:r>
              <a:rPr lang="en-US" sz="1200" dirty="0">
                <a:solidFill>
                  <a:schemeClr val="tx1"/>
                </a:solidFill>
                <a:latin typeface="+mn-lt"/>
                <a:cs typeface="Times New Roman"/>
              </a:rPr>
              <a:t>methods</a:t>
            </a:r>
            <a:r>
              <a:rPr lang="en-US" sz="1200" spc="5" dirty="0">
                <a:solidFill>
                  <a:schemeClr val="tx1"/>
                </a:solidFill>
                <a:latin typeface="+mn-lt"/>
                <a:cs typeface="Times New Roman"/>
              </a:rPr>
              <a:t> </a:t>
            </a:r>
            <a:r>
              <a:rPr lang="en-US" sz="1200" dirty="0">
                <a:solidFill>
                  <a:schemeClr val="tx1"/>
                </a:solidFill>
                <a:latin typeface="+mn-lt"/>
                <a:cs typeface="Times New Roman"/>
              </a:rPr>
              <a:t>for</a:t>
            </a:r>
            <a:r>
              <a:rPr lang="en-US" sz="1200" spc="-5" dirty="0">
                <a:solidFill>
                  <a:schemeClr val="tx1"/>
                </a:solidFill>
                <a:latin typeface="+mn-lt"/>
                <a:cs typeface="Times New Roman"/>
              </a:rPr>
              <a:t> scaling</a:t>
            </a:r>
            <a:r>
              <a:rPr lang="en-US" sz="1200" spc="10" dirty="0">
                <a:solidFill>
                  <a:schemeClr val="tx1"/>
                </a:solidFill>
                <a:latin typeface="+mn-lt"/>
                <a:cs typeface="Times New Roman"/>
              </a:rPr>
              <a:t> </a:t>
            </a:r>
            <a:r>
              <a:rPr lang="en-US" sz="1200" dirty="0">
                <a:solidFill>
                  <a:schemeClr val="tx1"/>
                </a:solidFill>
                <a:latin typeface="+mn-lt"/>
                <a:cs typeface="Times New Roman"/>
              </a:rPr>
              <a:t>AI</a:t>
            </a:r>
            <a:r>
              <a:rPr lang="en-US" sz="1200" spc="-15" dirty="0">
                <a:solidFill>
                  <a:schemeClr val="tx1"/>
                </a:solidFill>
                <a:latin typeface="+mn-lt"/>
                <a:cs typeface="Times New Roman"/>
              </a:rPr>
              <a:t> </a:t>
            </a:r>
            <a:r>
              <a:rPr lang="en-US" sz="1200" dirty="0">
                <a:solidFill>
                  <a:schemeClr val="tx1"/>
                </a:solidFill>
                <a:latin typeface="+mn-lt"/>
                <a:cs typeface="Times New Roman"/>
              </a:rPr>
              <a:t>models</a:t>
            </a:r>
            <a:r>
              <a:rPr lang="en-US" sz="1200" spc="5" dirty="0">
                <a:solidFill>
                  <a:schemeClr val="tx1"/>
                </a:solidFill>
                <a:latin typeface="+mn-lt"/>
                <a:cs typeface="Times New Roman"/>
              </a:rPr>
              <a:t> </a:t>
            </a:r>
            <a:r>
              <a:rPr lang="en-US" sz="1200" dirty="0">
                <a:solidFill>
                  <a:schemeClr val="tx1"/>
                </a:solidFill>
                <a:latin typeface="+mn-lt"/>
                <a:cs typeface="Times New Roman"/>
              </a:rPr>
              <a:t>and</a:t>
            </a:r>
            <a:r>
              <a:rPr lang="en-US" sz="1200" spc="10" dirty="0">
                <a:solidFill>
                  <a:schemeClr val="tx1"/>
                </a:solidFill>
                <a:latin typeface="+mn-lt"/>
                <a:cs typeface="Times New Roman"/>
              </a:rPr>
              <a:t> </a:t>
            </a:r>
            <a:r>
              <a:rPr lang="en-US" sz="1200" spc="-5" dirty="0">
                <a:solidFill>
                  <a:schemeClr val="tx1"/>
                </a:solidFill>
                <a:latin typeface="+mn-lt"/>
                <a:cs typeface="Times New Roman"/>
              </a:rPr>
              <a:t>maintaining</a:t>
            </a:r>
            <a:r>
              <a:rPr lang="en-US" sz="1200" spc="5" dirty="0">
                <a:solidFill>
                  <a:schemeClr val="tx1"/>
                </a:solidFill>
                <a:latin typeface="+mn-lt"/>
                <a:cs typeface="Times New Roman"/>
              </a:rPr>
              <a:t> </a:t>
            </a:r>
            <a:r>
              <a:rPr lang="en-US" sz="1200" dirty="0">
                <a:solidFill>
                  <a:schemeClr val="tx1"/>
                </a:solidFill>
                <a:latin typeface="+mn-lt"/>
                <a:cs typeface="Times New Roman"/>
              </a:rPr>
              <a:t>them</a:t>
            </a:r>
            <a:r>
              <a:rPr lang="en-US" sz="1200" spc="5" dirty="0">
                <a:solidFill>
                  <a:schemeClr val="tx1"/>
                </a:solidFill>
                <a:latin typeface="+mn-lt"/>
                <a:cs typeface="Times New Roman"/>
              </a:rPr>
              <a:t> </a:t>
            </a:r>
            <a:r>
              <a:rPr lang="en-US" sz="1200" spc="-5" dirty="0">
                <a:solidFill>
                  <a:schemeClr val="tx1"/>
                </a:solidFill>
                <a:latin typeface="+mn-lt"/>
                <a:cs typeface="Times New Roman"/>
              </a:rPr>
              <a:t>effectively</a:t>
            </a:r>
            <a:r>
              <a:rPr lang="en-US" sz="1200" spc="10" dirty="0">
                <a:solidFill>
                  <a:schemeClr val="tx1"/>
                </a:solidFill>
                <a:latin typeface="+mn-lt"/>
                <a:cs typeface="Times New Roman"/>
              </a:rPr>
              <a:t> </a:t>
            </a:r>
            <a:r>
              <a:rPr lang="en-US" sz="1200" dirty="0">
                <a:solidFill>
                  <a:schemeClr val="tx1"/>
                </a:solidFill>
                <a:latin typeface="+mn-lt"/>
                <a:cs typeface="Times New Roman"/>
              </a:rPr>
              <a:t>by</a:t>
            </a:r>
            <a:r>
              <a:rPr lang="en-US" sz="1200" spc="5" dirty="0">
                <a:solidFill>
                  <a:schemeClr val="tx1"/>
                </a:solidFill>
                <a:latin typeface="+mn-lt"/>
                <a:cs typeface="Times New Roman"/>
              </a:rPr>
              <a:t> </a:t>
            </a:r>
            <a:r>
              <a:rPr lang="en-US" sz="1200" spc="-5" dirty="0">
                <a:solidFill>
                  <a:schemeClr val="tx1"/>
                </a:solidFill>
                <a:latin typeface="+mn-lt"/>
                <a:cs typeface="Times New Roman"/>
              </a:rPr>
              <a:t>implementing </a:t>
            </a:r>
            <a:r>
              <a:rPr lang="en-US" sz="1200" spc="-285" dirty="0">
                <a:solidFill>
                  <a:schemeClr val="tx1"/>
                </a:solidFill>
                <a:latin typeface="+mn-lt"/>
                <a:cs typeface="Times New Roman"/>
              </a:rPr>
              <a:t> </a:t>
            </a:r>
            <a:r>
              <a:rPr lang="en-US" sz="1200" spc="-5" dirty="0">
                <a:solidFill>
                  <a:schemeClr val="tx1"/>
                </a:solidFill>
                <a:latin typeface="+mn-lt"/>
                <a:cs typeface="Times New Roman"/>
              </a:rPr>
              <a:t>CI/CD pipelines,</a:t>
            </a:r>
            <a:r>
              <a:rPr lang="en-US" sz="1200" dirty="0">
                <a:solidFill>
                  <a:schemeClr val="tx1"/>
                </a:solidFill>
                <a:latin typeface="+mn-lt"/>
                <a:cs typeface="Times New Roman"/>
              </a:rPr>
              <a:t> </a:t>
            </a:r>
            <a:r>
              <a:rPr lang="en-US" sz="1200" spc="-5" dirty="0">
                <a:solidFill>
                  <a:schemeClr val="tx1"/>
                </a:solidFill>
                <a:latin typeface="+mn-lt"/>
                <a:cs typeface="Times New Roman"/>
              </a:rPr>
              <a:t>version</a:t>
            </a:r>
            <a:r>
              <a:rPr lang="en-US" sz="1200" spc="10" dirty="0">
                <a:solidFill>
                  <a:schemeClr val="tx1"/>
                </a:solidFill>
                <a:latin typeface="+mn-lt"/>
                <a:cs typeface="Times New Roman"/>
              </a:rPr>
              <a:t> </a:t>
            </a:r>
            <a:r>
              <a:rPr lang="en-US" sz="1200" dirty="0">
                <a:solidFill>
                  <a:schemeClr val="tx1"/>
                </a:solidFill>
                <a:latin typeface="+mn-lt"/>
                <a:cs typeface="Times New Roman"/>
              </a:rPr>
              <a:t>control for</a:t>
            </a:r>
            <a:r>
              <a:rPr lang="en-US" sz="1200" spc="-5" dirty="0">
                <a:solidFill>
                  <a:schemeClr val="tx1"/>
                </a:solidFill>
                <a:latin typeface="+mn-lt"/>
                <a:cs typeface="Times New Roman"/>
              </a:rPr>
              <a:t> </a:t>
            </a:r>
            <a:r>
              <a:rPr lang="en-US" sz="1200" dirty="0">
                <a:solidFill>
                  <a:schemeClr val="tx1"/>
                </a:solidFill>
                <a:latin typeface="+mn-lt"/>
                <a:cs typeface="Times New Roman"/>
              </a:rPr>
              <a:t>models, </a:t>
            </a:r>
            <a:r>
              <a:rPr lang="en-US" sz="1200" spc="-5" dirty="0">
                <a:solidFill>
                  <a:schemeClr val="tx1"/>
                </a:solidFill>
                <a:latin typeface="+mn-lt"/>
                <a:cs typeface="Times New Roman"/>
              </a:rPr>
              <a:t>and</a:t>
            </a:r>
            <a:r>
              <a:rPr lang="en-US" sz="1200" spc="10" dirty="0">
                <a:solidFill>
                  <a:schemeClr val="tx1"/>
                </a:solidFill>
                <a:latin typeface="+mn-lt"/>
                <a:cs typeface="Times New Roman"/>
              </a:rPr>
              <a:t> </a:t>
            </a:r>
            <a:r>
              <a:rPr lang="en-US" sz="1200" dirty="0">
                <a:solidFill>
                  <a:schemeClr val="tx1"/>
                </a:solidFill>
                <a:latin typeface="+mn-lt"/>
                <a:cs typeface="Times New Roman"/>
              </a:rPr>
              <a:t>continuous monitoring.</a:t>
            </a:r>
          </a:p>
          <a:p>
            <a:pPr marL="240665" marR="5080" indent="-228600">
              <a:lnSpc>
                <a:spcPts val="1380"/>
              </a:lnSpc>
              <a:spcBef>
                <a:spcPts val="195"/>
              </a:spcBef>
              <a:buSzPct val="83333"/>
              <a:buFont typeface="Symbol"/>
              <a:buChar char=""/>
              <a:tabLst>
                <a:tab pos="240665" algn="l"/>
                <a:tab pos="241300" algn="l"/>
              </a:tabLst>
            </a:pPr>
            <a:endParaRPr lang="en-US" sz="1300" dirty="0">
              <a:solidFill>
                <a:schemeClr val="tx1"/>
              </a:solidFill>
              <a:latin typeface="+mn-lt"/>
              <a:cs typeface="Times New Roman"/>
            </a:endParaRPr>
          </a:p>
          <a:p>
            <a:pPr marL="240665" indent="-228600">
              <a:lnSpc>
                <a:spcPts val="1345"/>
              </a:lnSpc>
              <a:buSzPct val="83333"/>
              <a:buFont typeface="Symbol"/>
              <a:buChar char=""/>
              <a:tabLst>
                <a:tab pos="240665" algn="l"/>
                <a:tab pos="241300" algn="l"/>
              </a:tabLst>
            </a:pPr>
            <a:r>
              <a:rPr lang="en-US" sz="1300" b="1" dirty="0">
                <a:solidFill>
                  <a:schemeClr val="tx1"/>
                </a:solidFill>
                <a:latin typeface="+mn-lt"/>
                <a:cs typeface="Times New Roman"/>
              </a:rPr>
              <a:t>Link</a:t>
            </a:r>
            <a:r>
              <a:rPr lang="en-US" sz="1300" dirty="0">
                <a:solidFill>
                  <a:schemeClr val="tx1"/>
                </a:solidFill>
                <a:latin typeface="+mn-lt"/>
                <a:cs typeface="Times New Roman"/>
              </a:rPr>
              <a:t>:</a:t>
            </a:r>
            <a:r>
              <a:rPr lang="en-US" sz="1300" spc="30" dirty="0">
                <a:solidFill>
                  <a:schemeClr val="tx1"/>
                </a:solidFill>
                <a:latin typeface="+mn-lt"/>
                <a:cs typeface="Times New Roman"/>
              </a:rPr>
              <a:t> </a:t>
            </a:r>
            <a:r>
              <a:rPr lang="en-US" sz="1300" u="sng" spc="-5" dirty="0">
                <a:solidFill>
                  <a:schemeClr val="tx1"/>
                </a:solidFill>
                <a:uFill>
                  <a:solidFill>
                    <a:srgbClr val="0000FF"/>
                  </a:solidFill>
                </a:uFill>
                <a:latin typeface="+mn-lt"/>
                <a:cs typeface="Times New Roman"/>
                <a:hlinkClick r:id="rId3">
                  <a:extLst>
                    <a:ext uri="{A12FA001-AC4F-418D-AE19-62706E023703}">
                      <ahyp:hlinkClr xmlns="" xmlns:ahyp="http://schemas.microsoft.com/office/drawing/2018/hyperlinkcolor" val="tx"/>
                    </a:ext>
                  </a:extLst>
                </a:hlinkClick>
              </a:rPr>
              <a:t>https://www.mdpi.com/2071-1050/15/5/4012</a:t>
            </a:r>
            <a:endParaRPr lang="en-US" sz="1300" dirty="0">
              <a:solidFill>
                <a:schemeClr val="tx1"/>
              </a:solidFill>
              <a:latin typeface="+mn-lt"/>
              <a:cs typeface="Times New Roman"/>
            </a:endParaRPr>
          </a:p>
          <a:p>
            <a:pPr marL="76200" indent="0">
              <a:buNone/>
            </a:pPr>
            <a:endParaRPr lang="en-IN" dirty="0"/>
          </a:p>
        </p:txBody>
      </p:sp>
    </p:spTree>
    <p:extLst>
      <p:ext uri="{BB962C8B-B14F-4D97-AF65-F5344CB8AC3E}">
        <p14:creationId xmlns:p14="http://schemas.microsoft.com/office/powerpoint/2010/main" val="434038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2581AC-75DF-A870-3092-D515368D42F0}"/>
              </a:ext>
            </a:extLst>
          </p:cNvPr>
          <p:cNvSpPr>
            <a:spLocks noGrp="1"/>
          </p:cNvSpPr>
          <p:nvPr>
            <p:ph type="title"/>
          </p:nvPr>
        </p:nvSpPr>
        <p:spPr/>
        <p:txBody>
          <a:bodyPr/>
          <a:lstStyle/>
          <a:p>
            <a:r>
              <a:rPr lang="en-US" dirty="0"/>
              <a:t>3.</a:t>
            </a:r>
            <a:r>
              <a:rPr lang="en-IN" spc="-5" dirty="0">
                <a:latin typeface="Times New Roman"/>
                <a:cs typeface="Times New Roman"/>
              </a:rPr>
              <a:t> </a:t>
            </a:r>
            <a:r>
              <a:rPr lang="en-IN" dirty="0"/>
              <a:t>Research Gaps Identified</a:t>
            </a:r>
          </a:p>
        </p:txBody>
      </p:sp>
      <p:sp>
        <p:nvSpPr>
          <p:cNvPr id="7" name="Rectangle 1">
            <a:extLst>
              <a:ext uri="{FF2B5EF4-FFF2-40B4-BE49-F238E27FC236}">
                <a16:creationId xmlns:a16="http://schemas.microsoft.com/office/drawing/2014/main" id="{60E23466-7B2B-C81F-3C20-628B16D96648}"/>
              </a:ext>
            </a:extLst>
          </p:cNvPr>
          <p:cNvSpPr>
            <a:spLocks noGrp="1" noChangeArrowheads="1"/>
          </p:cNvSpPr>
          <p:nvPr>
            <p:ph type="body" idx="1"/>
          </p:nvPr>
        </p:nvSpPr>
        <p:spPr bwMode="auto">
          <a:xfrm>
            <a:off x="1746054" y="1254047"/>
            <a:ext cx="7577715" cy="4349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mn-lt"/>
                <a:ea typeface="Tahoma" panose="020B0604030504040204" pitchFamily="34" charset="0"/>
                <a:cs typeface="Tahoma" panose="020B0604030504040204" pitchFamily="34" charset="0"/>
              </a:rPr>
              <a:t>Rule-Based Systems</a:t>
            </a:r>
            <a:endParaRPr kumimoji="0" lang="en-US" altLang="en-US" sz="1600" b="0" i="0" u="none" strike="noStrike" cap="none" normalizeH="0" baseline="0" dirty="0">
              <a:ln>
                <a:noFill/>
              </a:ln>
              <a:solidFill>
                <a:schemeClr val="tx1"/>
              </a:solidFill>
              <a:effectLst/>
              <a:latin typeface="+mn-lt"/>
              <a:ea typeface="Tahoma" panose="020B0604030504040204" pitchFamily="34" charset="0"/>
              <a:cs typeface="Tahoma" panose="020B0604030504040204" pitchFamily="34" charset="0"/>
            </a:endParaRPr>
          </a:p>
          <a:p>
            <a:pPr marL="285750" indent="-285750" eaLnBrk="0" fontAlgn="base" hangingPunct="0">
              <a:spcBef>
                <a:spcPct val="0"/>
              </a:spcBef>
              <a:spcAft>
                <a:spcPct val="0"/>
              </a:spcAft>
              <a:buClrTx/>
              <a:buSzPct val="125000"/>
            </a:pPr>
            <a:r>
              <a:rPr kumimoji="0" lang="en-US" altLang="en-US" sz="1400" b="1" i="0" u="none" strike="noStrike" cap="none" normalizeH="0" baseline="0" dirty="0">
                <a:ln>
                  <a:noFill/>
                </a:ln>
                <a:solidFill>
                  <a:schemeClr val="tx1"/>
                </a:solidFill>
                <a:effectLst/>
                <a:latin typeface="+mn-lt"/>
                <a:ea typeface="Tahoma" panose="020B0604030504040204" pitchFamily="34" charset="0"/>
                <a:cs typeface="Tahoma" panose="020B0604030504040204" pitchFamily="34" charset="0"/>
              </a:rPr>
              <a:t>Limitations</a:t>
            </a:r>
            <a:r>
              <a:rPr kumimoji="0" lang="en-US" altLang="en-US" sz="1400" b="0" i="0" u="none" strike="noStrike" cap="none" normalizeH="0" baseline="0" dirty="0">
                <a:ln>
                  <a:noFill/>
                </a:ln>
                <a:solidFill>
                  <a:schemeClr val="tx1"/>
                </a:solidFill>
                <a:effectLst/>
                <a:latin typeface="+mn-lt"/>
                <a:ea typeface="Tahoma" panose="020B0604030504040204" pitchFamily="34" charset="0"/>
                <a:cs typeface="Tahoma" panose="020B0604030504040204" pitchFamily="34" charset="0"/>
              </a:rPr>
              <a:t>: Only answer predefined queries, unsuitable for complex scenarios.</a:t>
            </a:r>
          </a:p>
          <a:p>
            <a:pPr marL="285750" indent="-285750" eaLnBrk="0" fontAlgn="base" hangingPunct="0">
              <a:spcBef>
                <a:spcPct val="0"/>
              </a:spcBef>
              <a:spcAft>
                <a:spcPct val="0"/>
              </a:spcAft>
              <a:buClrTx/>
              <a:buSzPct val="125000"/>
            </a:pPr>
            <a:r>
              <a:rPr kumimoji="0" lang="en-US" altLang="en-US" sz="1400" b="1" i="0" u="none" strike="noStrike" cap="none" normalizeH="0" baseline="0" dirty="0">
                <a:ln>
                  <a:noFill/>
                </a:ln>
                <a:solidFill>
                  <a:schemeClr val="tx1"/>
                </a:solidFill>
                <a:effectLst/>
                <a:latin typeface="+mn-lt"/>
                <a:ea typeface="Tahoma" panose="020B0604030504040204" pitchFamily="34" charset="0"/>
                <a:cs typeface="Tahoma" panose="020B0604030504040204" pitchFamily="34" charset="0"/>
              </a:rPr>
              <a:t>Scalability</a:t>
            </a:r>
            <a:r>
              <a:rPr kumimoji="0" lang="en-US" altLang="en-US" sz="1400" b="0" i="0" u="none" strike="noStrike" cap="none" normalizeH="0" baseline="0" dirty="0">
                <a:ln>
                  <a:noFill/>
                </a:ln>
                <a:solidFill>
                  <a:schemeClr val="tx1"/>
                </a:solidFill>
                <a:effectLst/>
                <a:latin typeface="+mn-lt"/>
                <a:ea typeface="Tahoma" panose="020B0604030504040204" pitchFamily="34" charset="0"/>
                <a:cs typeface="Tahoma" panose="020B0604030504040204" pitchFamily="34" charset="0"/>
              </a:rPr>
              <a:t>: Growth in queries increases system complexity</a:t>
            </a:r>
            <a:r>
              <a:rPr kumimoji="0" lang="en-US" altLang="en-US" sz="1200" b="0" i="0" u="none" strike="noStrike" cap="none" normalizeH="0" baseline="0" dirty="0">
                <a:ln>
                  <a:noFill/>
                </a:ln>
                <a:solidFill>
                  <a:schemeClr val="tx1"/>
                </a:solidFill>
                <a:effectLst/>
                <a:latin typeface="+mn-lt"/>
                <a:ea typeface="Tahoma" panose="020B0604030504040204" pitchFamily="34" charset="0"/>
                <a:cs typeface="Tahoma" panose="020B0604030504040204" pitchFamily="34" charset="0"/>
              </a:rPr>
              <a:t>.</a:t>
            </a:r>
          </a:p>
          <a:p>
            <a:pPr marL="0" indent="0" eaLnBrk="0" fontAlgn="base" hangingPunct="0">
              <a:spcBef>
                <a:spcPct val="0"/>
              </a:spcBef>
              <a:spcAft>
                <a:spcPct val="0"/>
              </a:spcAft>
              <a:buClrTx/>
              <a:buSzTx/>
              <a:buNone/>
            </a:pPr>
            <a:endParaRPr kumimoji="0" lang="en-US" altLang="en-US" sz="1200" b="0" i="0" u="none" strike="noStrike" cap="none" normalizeH="0" baseline="0" dirty="0">
              <a:ln>
                <a:noFill/>
              </a:ln>
              <a:solidFill>
                <a:schemeClr val="tx1"/>
              </a:solidFill>
              <a:effectLst/>
              <a:latin typeface="+mn-lt"/>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mn-lt"/>
                <a:ea typeface="Tahoma" panose="020B0604030504040204" pitchFamily="34" charset="0"/>
                <a:cs typeface="Tahoma" panose="020B0604030504040204" pitchFamily="34" charset="0"/>
              </a:rPr>
              <a:t>2.  Machine Learning and NLP Models</a:t>
            </a:r>
            <a:endParaRPr kumimoji="0" lang="en-US" altLang="en-US" sz="1600" b="0" i="0" u="none" strike="noStrike" cap="none" normalizeH="0" baseline="0" dirty="0">
              <a:ln>
                <a:noFill/>
              </a:ln>
              <a:solidFill>
                <a:schemeClr val="tx1"/>
              </a:solidFill>
              <a:effectLst/>
              <a:latin typeface="+mn-lt"/>
              <a:ea typeface="Tahoma" panose="020B0604030504040204" pitchFamily="34" charset="0"/>
              <a:cs typeface="Tahoma" panose="020B0604030504040204" pitchFamily="34" charset="0"/>
            </a:endParaRPr>
          </a:p>
          <a:p>
            <a:pPr marL="285750" indent="-285750" eaLnBrk="0" fontAlgn="base" hangingPunct="0">
              <a:spcBef>
                <a:spcPct val="0"/>
              </a:spcBef>
              <a:spcAft>
                <a:spcPct val="0"/>
              </a:spcAft>
              <a:buClrTx/>
              <a:buSzPct val="125000"/>
            </a:pPr>
            <a:r>
              <a:rPr kumimoji="0" lang="en-US" altLang="en-US" sz="1400" b="1" i="0" u="none" strike="noStrike" cap="none" normalizeH="0" baseline="0" dirty="0">
                <a:ln>
                  <a:noFill/>
                </a:ln>
                <a:solidFill>
                  <a:schemeClr val="tx1"/>
                </a:solidFill>
                <a:effectLst/>
                <a:latin typeface="+mn-lt"/>
                <a:ea typeface="Tahoma" panose="020B0604030504040204" pitchFamily="34" charset="0"/>
                <a:cs typeface="Tahoma" panose="020B0604030504040204" pitchFamily="34" charset="0"/>
              </a:rPr>
              <a:t>Challenges</a:t>
            </a:r>
            <a:r>
              <a:rPr kumimoji="0" lang="en-US" altLang="en-US" sz="1400" b="0" i="0" u="none" strike="noStrike" cap="none" normalizeH="0" baseline="0" dirty="0">
                <a:ln>
                  <a:noFill/>
                </a:ln>
                <a:solidFill>
                  <a:schemeClr val="tx1"/>
                </a:solidFill>
                <a:effectLst/>
                <a:latin typeface="+mn-lt"/>
                <a:ea typeface="Tahoma" panose="020B0604030504040204" pitchFamily="34" charset="0"/>
                <a:cs typeface="Tahoma" panose="020B0604030504040204" pitchFamily="34" charset="0"/>
              </a:rPr>
              <a:t>: Integration with custom databases and retaining multi-turn dialogue context.</a:t>
            </a:r>
          </a:p>
          <a:p>
            <a:pPr marL="285750" indent="-285750" eaLnBrk="0" fontAlgn="base" hangingPunct="0">
              <a:spcBef>
                <a:spcPct val="0"/>
              </a:spcBef>
              <a:spcAft>
                <a:spcPct val="0"/>
              </a:spcAft>
              <a:buClrTx/>
              <a:buSzPct val="125000"/>
            </a:pPr>
            <a:r>
              <a:rPr kumimoji="0" lang="en-US" altLang="en-US" sz="1400" b="1" i="0" u="none" strike="noStrike" cap="none" normalizeH="0" baseline="0" dirty="0">
                <a:ln>
                  <a:noFill/>
                </a:ln>
                <a:solidFill>
                  <a:schemeClr val="tx1"/>
                </a:solidFill>
                <a:effectLst/>
                <a:latin typeface="+mn-lt"/>
                <a:ea typeface="Tahoma" panose="020B0604030504040204" pitchFamily="34" charset="0"/>
                <a:cs typeface="Tahoma" panose="020B0604030504040204" pitchFamily="34" charset="0"/>
              </a:rPr>
              <a:t>Security</a:t>
            </a:r>
            <a:r>
              <a:rPr kumimoji="0" lang="en-US" altLang="en-US" sz="1400" b="0" i="0" u="none" strike="noStrike" cap="none" normalizeH="0" baseline="0" dirty="0">
                <a:ln>
                  <a:noFill/>
                </a:ln>
                <a:solidFill>
                  <a:schemeClr val="tx1"/>
                </a:solidFill>
                <a:effectLst/>
                <a:latin typeface="+mn-lt"/>
                <a:ea typeface="Tahoma" panose="020B0604030504040204" pitchFamily="34" charset="0"/>
                <a:cs typeface="Tahoma" panose="020B0604030504040204" pitchFamily="34" charset="0"/>
              </a:rPr>
              <a:t>: Managing sensitive data securely is critical.</a:t>
            </a:r>
          </a:p>
          <a:p>
            <a:pPr marL="0" indent="0" eaLnBrk="0" fontAlgn="base" hangingPunct="0">
              <a:spcBef>
                <a:spcPct val="0"/>
              </a:spcBef>
              <a:spcAft>
                <a:spcPct val="0"/>
              </a:spcAft>
              <a:buClrTx/>
              <a:buSzTx/>
              <a:buNone/>
            </a:pPr>
            <a:endParaRPr kumimoji="0" lang="en-US" altLang="en-US" sz="1400" b="1" i="0" u="none" strike="noStrike" cap="none" normalizeH="0" baseline="0" dirty="0">
              <a:ln>
                <a:noFill/>
              </a:ln>
              <a:solidFill>
                <a:schemeClr val="tx1"/>
              </a:solidFill>
              <a:effectLst/>
              <a:latin typeface="+mn-lt"/>
              <a:ea typeface="Tahoma" panose="020B0604030504040204" pitchFamily="34" charset="0"/>
              <a:cs typeface="Tahoma" panose="020B0604030504040204" pitchFamily="34" charset="0"/>
            </a:endParaRPr>
          </a:p>
          <a:p>
            <a:pPr marL="0" indent="0" eaLnBrk="0" fontAlgn="base" hangingPunct="0">
              <a:spcBef>
                <a:spcPct val="0"/>
              </a:spcBef>
              <a:spcAft>
                <a:spcPct val="0"/>
              </a:spcAft>
              <a:buClrTx/>
              <a:buSzTx/>
              <a:buNone/>
            </a:pPr>
            <a:r>
              <a:rPr lang="en-US" altLang="en-US" sz="1600" dirty="0">
                <a:solidFill>
                  <a:schemeClr val="tx1"/>
                </a:solidFill>
                <a:latin typeface="+mn-lt"/>
                <a:ea typeface="Tahoma" panose="020B0604030504040204" pitchFamily="34" charset="0"/>
                <a:cs typeface="Tahoma" panose="020B0604030504040204" pitchFamily="34" charset="0"/>
              </a:rPr>
              <a:t> </a:t>
            </a:r>
            <a:r>
              <a:rPr lang="en-US" altLang="en-US" sz="1600" b="1" dirty="0">
                <a:solidFill>
                  <a:schemeClr val="tx1"/>
                </a:solidFill>
                <a:latin typeface="+mn-lt"/>
                <a:ea typeface="Tahoma" panose="020B0604030504040204" pitchFamily="34" charset="0"/>
                <a:cs typeface="Tahoma" panose="020B0604030504040204" pitchFamily="34" charset="0"/>
              </a:rPr>
              <a:t>3 .</a:t>
            </a:r>
            <a:r>
              <a:rPr kumimoji="0" lang="en-US" altLang="en-US" sz="1600" b="1" i="0" u="none" strike="noStrike" cap="none" normalizeH="0" baseline="0" dirty="0">
                <a:ln>
                  <a:noFill/>
                </a:ln>
                <a:solidFill>
                  <a:schemeClr val="tx1"/>
                </a:solidFill>
                <a:effectLst/>
                <a:latin typeface="+mn-lt"/>
                <a:ea typeface="Tahoma" panose="020B0604030504040204" pitchFamily="34" charset="0"/>
                <a:cs typeface="Tahoma" panose="020B0604030504040204" pitchFamily="34" charset="0"/>
              </a:rPr>
              <a:t>Hybrid Systems</a:t>
            </a:r>
          </a:p>
          <a:p>
            <a:pPr marL="0" indent="0" eaLnBrk="0" fontAlgn="base" hangingPunct="0">
              <a:spcBef>
                <a:spcPct val="0"/>
              </a:spcBef>
              <a:spcAft>
                <a:spcPct val="0"/>
              </a:spcAft>
              <a:buClrTx/>
              <a:buSzTx/>
              <a:buNone/>
            </a:pPr>
            <a:endParaRPr kumimoji="0" lang="en-US" altLang="en-US" sz="1400" b="0" i="0" u="none" strike="noStrike" cap="none" normalizeH="0" baseline="0" dirty="0">
              <a:ln>
                <a:noFill/>
              </a:ln>
              <a:solidFill>
                <a:schemeClr val="tx1"/>
              </a:solidFill>
              <a:effectLst/>
              <a:latin typeface="+mn-lt"/>
              <a:ea typeface="Tahoma" panose="020B0604030504040204" pitchFamily="34" charset="0"/>
              <a:cs typeface="Tahoma" panose="020B0604030504040204" pitchFamily="34" charset="0"/>
            </a:endParaRPr>
          </a:p>
          <a:p>
            <a:pPr marL="285750" indent="-285750" eaLnBrk="0" fontAlgn="base" hangingPunct="0">
              <a:spcBef>
                <a:spcPct val="0"/>
              </a:spcBef>
              <a:spcAft>
                <a:spcPct val="0"/>
              </a:spcAft>
              <a:buClrTx/>
              <a:buSzPct val="125000"/>
            </a:pPr>
            <a:r>
              <a:rPr kumimoji="0" lang="en-US" altLang="en-US" sz="1400" b="1" i="0" u="none" strike="noStrike" cap="none" normalizeH="0" baseline="0" dirty="0">
                <a:ln>
                  <a:noFill/>
                </a:ln>
                <a:solidFill>
                  <a:schemeClr val="tx1"/>
                </a:solidFill>
                <a:effectLst/>
                <a:latin typeface="+mn-lt"/>
                <a:ea typeface="Tahoma" panose="020B0604030504040204" pitchFamily="34" charset="0"/>
                <a:cs typeface="Tahoma" panose="020B0604030504040204" pitchFamily="34" charset="0"/>
              </a:rPr>
              <a:t>Maintenance</a:t>
            </a:r>
            <a:r>
              <a:rPr kumimoji="0" lang="en-US" altLang="en-US" sz="1400" b="0" i="0" u="none" strike="noStrike" cap="none" normalizeH="0" baseline="0" dirty="0">
                <a:ln>
                  <a:noFill/>
                </a:ln>
                <a:solidFill>
                  <a:schemeClr val="tx1"/>
                </a:solidFill>
                <a:effectLst/>
                <a:latin typeface="+mn-lt"/>
                <a:ea typeface="Tahoma" panose="020B0604030504040204" pitchFamily="34" charset="0"/>
                <a:cs typeface="Tahoma" panose="020B0604030504040204" pitchFamily="34" charset="0"/>
              </a:rPr>
              <a:t>: Requires handling both rule-based and AI models.</a:t>
            </a:r>
          </a:p>
          <a:p>
            <a:pPr marL="285750" indent="-285750" eaLnBrk="0" fontAlgn="base" hangingPunct="0">
              <a:spcBef>
                <a:spcPct val="0"/>
              </a:spcBef>
              <a:spcAft>
                <a:spcPct val="0"/>
              </a:spcAft>
              <a:buClrTx/>
              <a:buSzPct val="125000"/>
            </a:pPr>
            <a:r>
              <a:rPr kumimoji="0" lang="en-US" altLang="en-US" sz="1400" b="1" i="0" u="none" strike="noStrike" cap="none" normalizeH="0" baseline="0" dirty="0">
                <a:ln>
                  <a:noFill/>
                </a:ln>
                <a:solidFill>
                  <a:schemeClr val="tx1"/>
                </a:solidFill>
                <a:effectLst/>
                <a:latin typeface="+mn-lt"/>
                <a:ea typeface="Tahoma" panose="020B0604030504040204" pitchFamily="34" charset="0"/>
                <a:cs typeface="Tahoma" panose="020B0604030504040204" pitchFamily="34" charset="0"/>
              </a:rPr>
              <a:t>Performance</a:t>
            </a:r>
            <a:r>
              <a:rPr kumimoji="0" lang="en-US" altLang="en-US" sz="1400" b="0" i="0" u="none" strike="noStrike" cap="none" normalizeH="0" baseline="0" dirty="0">
                <a:ln>
                  <a:noFill/>
                </a:ln>
                <a:solidFill>
                  <a:schemeClr val="tx1"/>
                </a:solidFill>
                <a:effectLst/>
                <a:latin typeface="+mn-lt"/>
                <a:ea typeface="Tahoma" panose="020B0604030504040204" pitchFamily="34" charset="0"/>
                <a:cs typeface="Tahoma" panose="020B0604030504040204" pitchFamily="34" charset="0"/>
              </a:rPr>
              <a:t>: Risk of delays due to heavy computational needs and database integration</a:t>
            </a:r>
          </a:p>
          <a:p>
            <a:pPr marL="0" indent="0" eaLnBrk="0" fontAlgn="base" hangingPunct="0">
              <a:spcBef>
                <a:spcPct val="0"/>
              </a:spcBef>
              <a:spcAft>
                <a:spcPct val="0"/>
              </a:spcAft>
              <a:buClrTx/>
              <a:buSzTx/>
              <a:buNone/>
            </a:pPr>
            <a:endParaRPr lang="en-US" altLang="en-US" sz="1200" dirty="0">
              <a:solidFill>
                <a:schemeClr val="tx1"/>
              </a:solidFill>
              <a:latin typeface="+mn-lt"/>
              <a:ea typeface="Tahoma" panose="020B0604030504040204" pitchFamily="34" charset="0"/>
              <a:cs typeface="Tahoma" panose="020B0604030504040204" pitchFamily="34" charset="0"/>
            </a:endParaRPr>
          </a:p>
          <a:p>
            <a:pPr marL="76200" indent="0">
              <a:buNone/>
            </a:pPr>
            <a:r>
              <a:rPr lang="en-US" altLang="en-US" sz="1600" b="1" dirty="0">
                <a:solidFill>
                  <a:schemeClr val="tx1"/>
                </a:solidFill>
                <a:latin typeface="+mn-lt"/>
                <a:ea typeface="Tahoma" panose="020B0604030504040204" pitchFamily="34" charset="0"/>
                <a:cs typeface="Tahoma" panose="020B0604030504040204" pitchFamily="34" charset="0"/>
              </a:rPr>
              <a:t>4.</a:t>
            </a:r>
            <a:r>
              <a:rPr lang="en-US" sz="1600" b="1" dirty="0">
                <a:latin typeface="+mn-lt"/>
              </a:rPr>
              <a:t> Custom Data Integration</a:t>
            </a:r>
          </a:p>
          <a:p>
            <a:pPr>
              <a:buSzPct val="125000"/>
            </a:pPr>
            <a:r>
              <a:rPr lang="en-US" sz="1400" b="1" dirty="0">
                <a:latin typeface="+mn-lt"/>
              </a:rPr>
              <a:t>Custom Data Integration</a:t>
            </a:r>
            <a:endParaRPr lang="en-US" sz="1400" dirty="0">
              <a:latin typeface="+mn-lt"/>
            </a:endParaRPr>
          </a:p>
          <a:p>
            <a:pPr>
              <a:buSzPct val="125000"/>
              <a:buFont typeface="Arial" panose="020B0604020202020204" pitchFamily="34" charset="0"/>
              <a:buChar char="•"/>
            </a:pPr>
            <a:r>
              <a:rPr lang="en-US" sz="1400" b="1" dirty="0">
                <a:latin typeface="+mn-lt"/>
              </a:rPr>
              <a:t>Database Compatibility</a:t>
            </a:r>
            <a:r>
              <a:rPr lang="en-US" sz="1400" dirty="0">
                <a:latin typeface="+mn-lt"/>
              </a:rPr>
              <a:t>: Many frameworks fail with proprietary or custom databases.</a:t>
            </a:r>
          </a:p>
          <a:p>
            <a:pPr>
              <a:buSzPct val="125000"/>
              <a:buFont typeface="Arial" panose="020B0604020202020204" pitchFamily="34" charset="0"/>
              <a:buChar char="•"/>
            </a:pPr>
            <a:r>
              <a:rPr lang="en-US" sz="1400" b="1" dirty="0">
                <a:latin typeface="+mn-lt"/>
              </a:rPr>
              <a:t>Privacy Concerns</a:t>
            </a:r>
            <a:r>
              <a:rPr lang="en-US" sz="1400" dirty="0">
                <a:latin typeface="+mn-lt"/>
              </a:rPr>
              <a:t>: Handling personal/financial data requires stringent measures.</a:t>
            </a:r>
            <a:endParaRPr kumimoji="0" lang="en-US" altLang="en-US" sz="1400" i="0" u="none" strike="noStrike" cap="none" normalizeH="0" baseline="0" dirty="0">
              <a:ln>
                <a:noFill/>
              </a:ln>
              <a:solidFill>
                <a:schemeClr val="tx1"/>
              </a:solidFill>
              <a:effectLst/>
              <a:latin typeface="+mn-lt"/>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0258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38662CE-7B19-DC1C-88CA-A402D5DEDA2E}"/>
              </a:ext>
            </a:extLst>
          </p:cNvPr>
          <p:cNvSpPr>
            <a:spLocks noGrp="1"/>
          </p:cNvSpPr>
          <p:nvPr>
            <p:ph type="title"/>
          </p:nvPr>
        </p:nvSpPr>
        <p:spPr/>
        <p:txBody>
          <a:bodyPr/>
          <a:lstStyle/>
          <a:p>
            <a:r>
              <a:rPr lang="en-US" dirty="0"/>
              <a:t>3.</a:t>
            </a:r>
            <a:r>
              <a:rPr lang="en-IN" spc="-5" dirty="0">
                <a:latin typeface="Times New Roman"/>
                <a:cs typeface="Times New Roman"/>
              </a:rPr>
              <a:t> </a:t>
            </a:r>
            <a:r>
              <a:rPr lang="en-IN" dirty="0"/>
              <a:t>Research Gaps Identified</a:t>
            </a:r>
          </a:p>
        </p:txBody>
      </p:sp>
      <p:sp>
        <p:nvSpPr>
          <p:cNvPr id="11" name="Rectangle 4">
            <a:extLst>
              <a:ext uri="{FF2B5EF4-FFF2-40B4-BE49-F238E27FC236}">
                <a16:creationId xmlns:a16="http://schemas.microsoft.com/office/drawing/2014/main" id="{AD0454E1-D55E-BB95-618D-231DDA01806A}"/>
              </a:ext>
            </a:extLst>
          </p:cNvPr>
          <p:cNvSpPr>
            <a:spLocks noGrp="1" noChangeArrowheads="1"/>
          </p:cNvSpPr>
          <p:nvPr>
            <p:ph type="body" idx="1"/>
          </p:nvPr>
        </p:nvSpPr>
        <p:spPr bwMode="auto">
          <a:xfrm>
            <a:off x="897641" y="1110808"/>
            <a:ext cx="7114448" cy="4037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5.Contextual Understanding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Complex Conversations</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rPr>
              <a:t>Struggles in maintaining meaningful context in prolonged dialogues.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200" dirty="0">
              <a:solidFill>
                <a:schemeClr val="tx1"/>
              </a:solidFill>
              <a:latin typeface="Arial" panose="020B0604020202020204" pitchFamily="34" charset="0"/>
            </a:endParaRPr>
          </a:p>
          <a:p>
            <a:pPr marL="76200" indent="0">
              <a:buNone/>
            </a:pPr>
            <a:r>
              <a:rPr lang="en-US" sz="1600" b="1" dirty="0">
                <a:latin typeface="+mn-lt"/>
              </a:rPr>
              <a:t>6. Scalability</a:t>
            </a:r>
            <a:endParaRPr lang="en-US" sz="1600" dirty="0">
              <a:latin typeface="+mn-lt"/>
            </a:endParaRPr>
          </a:p>
          <a:p>
            <a:r>
              <a:rPr lang="en-US" sz="1400" b="1" dirty="0"/>
              <a:t>High User Load</a:t>
            </a:r>
            <a:r>
              <a:rPr lang="en-US" sz="1400" dirty="0"/>
              <a:t>: Systems degrade in performance during peak usage.</a:t>
            </a:r>
          </a:p>
          <a:p>
            <a:pPr marL="0" indent="0" eaLnBrk="0" fontAlgn="base" hangingPunct="0">
              <a:spcBef>
                <a:spcPct val="0"/>
              </a:spcBef>
              <a:spcAft>
                <a:spcPct val="0"/>
              </a:spcAft>
              <a:buClrTx/>
              <a:buSzTx/>
              <a:buNone/>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2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2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2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2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2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4977301"/>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2399</TotalTime>
  <Words>1850</Words>
  <Application>Microsoft Office PowerPoint</Application>
  <PresentationFormat>Widescreen</PresentationFormat>
  <Paragraphs>240</Paragraphs>
  <Slides>31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Arial</vt:lpstr>
      <vt:lpstr>Bookman Old Style</vt:lpstr>
      <vt:lpstr>Cambria</vt:lpstr>
      <vt:lpstr>Courier New</vt:lpstr>
      <vt:lpstr>Roboto</vt:lpstr>
      <vt:lpstr>Roman</vt:lpstr>
      <vt:lpstr>Symbol</vt:lpstr>
      <vt:lpstr>Tahoma</vt:lpstr>
      <vt:lpstr>The new Roman</vt:lpstr>
      <vt:lpstr>Times New Roman</vt:lpstr>
      <vt:lpstr>Verdana</vt:lpstr>
      <vt:lpstr>Bioinformatics</vt:lpstr>
      <vt:lpstr>PIP2001 Capstone Project Viva- voce </vt:lpstr>
      <vt:lpstr>1.INTRODUCTION</vt:lpstr>
      <vt:lpstr>2.Literature Review (Summary of Research Papers)</vt:lpstr>
      <vt:lpstr>2.Literature Review (Summary of Research Papers) (continued…)</vt:lpstr>
      <vt:lpstr>2.Literature Review (Summary of Research Papers) (continued…)</vt:lpstr>
      <vt:lpstr>2. Literature Review (Summary of Research Papers) (continued…)</vt:lpstr>
      <vt:lpstr>2.Literature Review (Summary of Research Papers) (continued…)</vt:lpstr>
      <vt:lpstr>3. Research Gaps Identified</vt:lpstr>
      <vt:lpstr>3. Research Gaps Identified</vt:lpstr>
      <vt:lpstr>Proposed Methodologies</vt:lpstr>
      <vt:lpstr>Objectives </vt:lpstr>
      <vt:lpstr>System Design &amp;  Implementation</vt:lpstr>
      <vt:lpstr>System Design &amp;  Implementation</vt:lpstr>
      <vt:lpstr>System Design &amp;  Implementation</vt:lpstr>
      <vt:lpstr>System Design &amp;  Implementation</vt:lpstr>
      <vt:lpstr>System Design &amp;  Implementation</vt:lpstr>
      <vt:lpstr>System Design &amp;  Implementation</vt:lpstr>
      <vt:lpstr>System Design &amp;  Implementation</vt:lpstr>
      <vt:lpstr>System Design &amp;  Implementation</vt:lpstr>
      <vt:lpstr>Hardware &amp; Software Components</vt:lpstr>
      <vt:lpstr>Timeline of Project</vt:lpstr>
      <vt:lpstr>Architecture</vt:lpstr>
      <vt:lpstr>Results / Outcomes obtained</vt:lpstr>
      <vt:lpstr>Results / Outcomes obtained (continued…)</vt:lpstr>
      <vt:lpstr>Results / Outcomes obtained (continued…)</vt:lpstr>
      <vt:lpstr>Conclusion</vt:lpstr>
      <vt:lpstr>Github-Link</vt:lpstr>
      <vt:lpstr>References</vt:lpstr>
      <vt:lpstr>Publlication details.</vt:lpstr>
      <vt:lpstr>SDG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ASMI TANZAEN H N</cp:lastModifiedBy>
  <cp:revision>104</cp:revision>
  <dcterms:modified xsi:type="dcterms:W3CDTF">2025-01-22T17:55:41Z</dcterms:modified>
</cp:coreProperties>
</file>