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8" r:id="rId3"/>
    <p:sldId id="259" r:id="rId4"/>
    <p:sldId id="272" r:id="rId5"/>
    <p:sldId id="273" r:id="rId6"/>
    <p:sldId id="261" r:id="rId7"/>
    <p:sldId id="262" r:id="rId8"/>
    <p:sldId id="263" r:id="rId9"/>
    <p:sldId id="264" r:id="rId10"/>
    <p:sldId id="265" r:id="rId11"/>
    <p:sldId id="266" r:id="rId12"/>
    <p:sldId id="267" r:id="rId13"/>
    <p:sldId id="268" r:id="rId14"/>
    <p:sldId id="269" r:id="rId15"/>
    <p:sldId id="270" r:id="rId16"/>
    <p:sldId id="274" r:id="rId17"/>
    <p:sldId id="278"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4AC681-58CA-4F13-9C53-BBE28BD67B17}"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117330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4AC681-58CA-4F13-9C53-BBE28BD67B17}"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324092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4AC681-58CA-4F13-9C53-BBE28BD67B17}"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189835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4AC681-58CA-4F13-9C53-BBE28BD67B17}"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44845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4AC681-58CA-4F13-9C53-BBE28BD67B17}"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190486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4AC681-58CA-4F13-9C53-BBE28BD67B17}"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29805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4AC681-58CA-4F13-9C53-BBE28BD67B17}" type="datetimeFigureOut">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2599864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4AC681-58CA-4F13-9C53-BBE28BD67B17}" type="datetimeFigureOut">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56135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AC681-58CA-4F13-9C53-BBE28BD67B17}" type="datetimeFigureOut">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403190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AC681-58CA-4F13-9C53-BBE28BD67B17}"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364555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4AC681-58CA-4F13-9C53-BBE28BD67B17}"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F285FE-8770-4C8C-AE66-2F46C6679556}" type="slidenum">
              <a:rPr lang="en-US" smtClean="0"/>
              <a:t>‹#›</a:t>
            </a:fld>
            <a:endParaRPr lang="en-US"/>
          </a:p>
        </p:txBody>
      </p:sp>
    </p:spTree>
    <p:extLst>
      <p:ext uri="{BB962C8B-B14F-4D97-AF65-F5344CB8AC3E}">
        <p14:creationId xmlns:p14="http://schemas.microsoft.com/office/powerpoint/2010/main" val="144159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AC681-58CA-4F13-9C53-BBE28BD67B17}" type="datetimeFigureOut">
              <a:rPr lang="en-US" smtClean="0"/>
              <a:t>10/6/2025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285FE-8770-4C8C-AE66-2F46C6679556}" type="slidenum">
              <a:rPr lang="en-US" smtClean="0"/>
              <a:t>‹#›</a:t>
            </a:fld>
            <a:endParaRPr lang="en-US"/>
          </a:p>
        </p:txBody>
      </p:sp>
    </p:spTree>
    <p:extLst>
      <p:ext uri="{BB962C8B-B14F-4D97-AF65-F5344CB8AC3E}">
        <p14:creationId xmlns:p14="http://schemas.microsoft.com/office/powerpoint/2010/main" val="315131706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646"/>
            <a:ext cx="8229600" cy="1143000"/>
          </a:xfrm>
        </p:spPr>
        <p:txBody>
          <a:bodyPr>
            <a:normAutofit fontScale="90000"/>
          </a:bodyPr>
          <a:lstStyle/>
          <a:p>
            <a:r>
              <a:rPr lang="en-US" dirty="0" smtClean="0"/>
              <a:t>Python Programming </a:t>
            </a:r>
            <a:r>
              <a:rPr lang="en-US" dirty="0" err="1" smtClean="0"/>
              <a:t>Language:History</a:t>
            </a:r>
            <a:endParaRPr lang="en-US" dirty="0"/>
          </a:p>
        </p:txBody>
      </p:sp>
      <p:sp>
        <p:nvSpPr>
          <p:cNvPr id="3" name="Content Placeholder 2"/>
          <p:cNvSpPr>
            <a:spLocks noGrp="1"/>
          </p:cNvSpPr>
          <p:nvPr>
            <p:ph idx="1"/>
          </p:nvPr>
        </p:nvSpPr>
        <p:spPr>
          <a:xfrm>
            <a:off x="304800" y="1447800"/>
            <a:ext cx="8458200" cy="5029200"/>
          </a:xfrm>
        </p:spPr>
        <p:txBody>
          <a:bodyPr>
            <a:normAutofit/>
          </a:bodyPr>
          <a:lstStyle/>
          <a:p>
            <a:pPr algn="just"/>
            <a:r>
              <a:rPr lang="en-US" sz="2800" dirty="0" smtClean="0">
                <a:latin typeface="Times New Roman" pitchFamily="18" charset="0"/>
                <a:cs typeface="Times New Roman" pitchFamily="18" charset="0"/>
              </a:rPr>
              <a:t>In 1987, Guido worked on a big distributed operating system  the </a:t>
            </a:r>
            <a:r>
              <a:rPr lang="en-US" sz="2800" dirty="0" err="1" smtClean="0">
                <a:latin typeface="Times New Roman" pitchFamily="18" charset="0"/>
                <a:cs typeface="Times New Roman" pitchFamily="18" charset="0"/>
              </a:rPr>
              <a:t>dutch</a:t>
            </a:r>
            <a:r>
              <a:rPr lang="en-US" sz="2800" dirty="0" smtClean="0">
                <a:latin typeface="Times New Roman" pitchFamily="18" charset="0"/>
                <a:cs typeface="Times New Roman" pitchFamily="18" charset="0"/>
              </a:rPr>
              <a:t> CWI, a national research institute for mathematics and computer science in the Netherlands.</a:t>
            </a:r>
          </a:p>
          <a:p>
            <a:endParaRPr lang="en-US" dirty="0" smtClean="0"/>
          </a:p>
          <a:p>
            <a:pPr algn="just"/>
            <a:r>
              <a:rPr lang="en-US" sz="2400" dirty="0" smtClean="0">
                <a:latin typeface="Times New Roman" pitchFamily="18" charset="0"/>
                <a:cs typeface="Times New Roman" pitchFamily="18" charset="0"/>
              </a:rPr>
              <a:t>Within that project, he had some freedom to work on side-projects. So, armed with the knowledge and experience he had built up in the years before, working on a computer language called ABC, he started writing the Python programming language.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7747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914400"/>
          </a:xfrm>
        </p:spPr>
        <p:txBody>
          <a:bodyPr>
            <a:normAutofit fontScale="90000"/>
          </a:bodyPr>
          <a:lstStyle/>
          <a:p>
            <a:r>
              <a:rPr lang="en-US" dirty="0" smtClean="0"/>
              <a:t>Contd..</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3</a:t>
            </a:r>
            <a:r>
              <a:rPr lang="en-US" u="sng" dirty="0" smtClean="0">
                <a:solidFill>
                  <a:srgbClr val="FF0000"/>
                </a:solidFill>
                <a:latin typeface="Times New Roman" pitchFamily="18" charset="0"/>
                <a:cs typeface="Times New Roman" pitchFamily="18" charset="0"/>
              </a:rPr>
              <a:t>) Console-based Application</a:t>
            </a:r>
          </a:p>
          <a:p>
            <a:pPr algn="just"/>
            <a:r>
              <a:rPr lang="en-US" dirty="0" smtClean="0"/>
              <a:t>Console-based applications run from the command-line or shell. These applications are computer program which are used commands to execute.</a:t>
            </a:r>
          </a:p>
          <a:p>
            <a:pPr algn="just"/>
            <a:r>
              <a:rPr lang="en-US" dirty="0" smtClean="0"/>
              <a:t> This kind of application was more popular in the old generation of computers.</a:t>
            </a:r>
          </a:p>
          <a:p>
            <a:pPr algn="just"/>
            <a:r>
              <a:rPr lang="en-US" dirty="0" smtClean="0"/>
              <a:t> Python can develop this kind of application very effectively. </a:t>
            </a:r>
          </a:p>
          <a:p>
            <a:pPr algn="just"/>
            <a:r>
              <a:rPr lang="en-US" dirty="0" smtClean="0"/>
              <a:t>It is famous for having REPL, which means the Read-</a:t>
            </a:r>
            <a:r>
              <a:rPr lang="en-US" dirty="0" err="1" smtClean="0"/>
              <a:t>Eval</a:t>
            </a:r>
            <a:r>
              <a:rPr lang="en-US" dirty="0" smtClean="0"/>
              <a:t>-Print Loop that makes </a:t>
            </a:r>
          </a:p>
          <a:p>
            <a:pPr algn="just"/>
            <a:r>
              <a:rPr lang="en-US" dirty="0" smtClean="0"/>
              <a:t>it the most suitable language for the command-line applications.</a:t>
            </a:r>
          </a:p>
          <a:p>
            <a:pPr algn="just"/>
            <a:r>
              <a:rPr lang="en-US" dirty="0" smtClean="0"/>
              <a:t>Python provides many free library or module which helps to build the command-line apps. The necessary IO libraries are used to read and write. It helps to parse argument and create console help text out-of-the-box. There are also advance libraries that can develop independent console apps.</a:t>
            </a:r>
            <a:endParaRPr lang="en-US" dirty="0"/>
          </a:p>
        </p:txBody>
      </p:sp>
    </p:spTree>
    <p:extLst>
      <p:ext uri="{BB962C8B-B14F-4D97-AF65-F5344CB8AC3E}">
        <p14:creationId xmlns:p14="http://schemas.microsoft.com/office/powerpoint/2010/main" val="2844448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838200"/>
          </a:xfrm>
        </p:spPr>
        <p:txBody>
          <a:bodyPr>
            <a:normAutofit fontScale="90000"/>
          </a:bodyPr>
          <a:lstStyle/>
          <a:p>
            <a:r>
              <a:rPr lang="en-US" dirty="0"/>
              <a:t> </a:t>
            </a:r>
            <a:r>
              <a:rPr lang="en-US" dirty="0" smtClean="0"/>
              <a:t>4.</a:t>
            </a:r>
            <a:r>
              <a:rPr lang="en-US" dirty="0" smtClean="0">
                <a:solidFill>
                  <a:srgbClr val="FF0000"/>
                </a:solidFill>
              </a:rPr>
              <a:t>Business </a:t>
            </a:r>
            <a:r>
              <a:rPr lang="en-US" dirty="0">
                <a:solidFill>
                  <a:srgbClr val="FF0000"/>
                </a:solidFill>
              </a:rPr>
              <a:t>Applications</a:t>
            </a:r>
            <a:r>
              <a:rPr lang="en-US" dirty="0"/>
              <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70000" lnSpcReduction="20000"/>
          </a:bodyPr>
          <a:lstStyle/>
          <a:p>
            <a:r>
              <a:rPr lang="en-US" dirty="0" smtClean="0"/>
              <a:t>Business Applications differ from standard applications. </a:t>
            </a:r>
          </a:p>
          <a:p>
            <a:r>
              <a:rPr lang="en-US" dirty="0" smtClean="0"/>
              <a:t>E-commerce and ERP are an example of a business application. </a:t>
            </a:r>
          </a:p>
          <a:p>
            <a:r>
              <a:rPr lang="en-US" dirty="0" smtClean="0"/>
              <a:t>This kind of application requires extensively, scalability and readability, and Python provides all these features.</a:t>
            </a:r>
          </a:p>
          <a:p>
            <a:r>
              <a:rPr lang="en-US" dirty="0" err="1" smtClean="0"/>
              <a:t>Oddo</a:t>
            </a:r>
            <a:r>
              <a:rPr lang="en-US" dirty="0" smtClean="0"/>
              <a:t> is an example of the all-in-one Python-based application which offers a range of business applications.</a:t>
            </a:r>
          </a:p>
          <a:p>
            <a:r>
              <a:rPr lang="en-US" dirty="0" smtClean="0"/>
              <a:t> Python provides a </a:t>
            </a:r>
            <a:r>
              <a:rPr lang="en-US" dirty="0" err="1" smtClean="0"/>
              <a:t>Tryton</a:t>
            </a:r>
            <a:r>
              <a:rPr lang="en-US" dirty="0" smtClean="0"/>
              <a:t> platform which is used to develop the business application.</a:t>
            </a:r>
          </a:p>
          <a:p>
            <a:endParaRPr lang="en-US" dirty="0" smtClean="0"/>
          </a:p>
          <a:p>
            <a:pPr marL="0" indent="0">
              <a:buNone/>
            </a:pPr>
            <a:r>
              <a:rPr lang="en-US" b="1" u="sng" dirty="0" smtClean="0">
                <a:solidFill>
                  <a:srgbClr val="FF0000"/>
                </a:solidFill>
                <a:latin typeface="Times New Roman" pitchFamily="18" charset="0"/>
                <a:cs typeface="Times New Roman" pitchFamily="18" charset="0"/>
              </a:rPr>
              <a:t>5.Audio or Video-based Applications</a:t>
            </a:r>
          </a:p>
          <a:p>
            <a:r>
              <a:rPr lang="en-US" dirty="0" smtClean="0"/>
              <a:t>Python is flexible to perform multiple tasks and can be used to create multimedia applications.</a:t>
            </a:r>
          </a:p>
          <a:p>
            <a:r>
              <a:rPr lang="en-US" dirty="0" smtClean="0"/>
              <a:t> Some multimedia applications which are made by using Python are </a:t>
            </a:r>
            <a:r>
              <a:rPr lang="en-US" dirty="0" err="1" smtClean="0"/>
              <a:t>TimPlayer</a:t>
            </a:r>
            <a:r>
              <a:rPr lang="en-US" dirty="0" smtClean="0"/>
              <a:t>, </a:t>
            </a:r>
            <a:r>
              <a:rPr lang="en-US" dirty="0" err="1" smtClean="0"/>
              <a:t>cplay</a:t>
            </a:r>
            <a:r>
              <a:rPr lang="en-US" dirty="0" smtClean="0"/>
              <a:t>, etc.</a:t>
            </a:r>
            <a:endParaRPr lang="en-US" dirty="0"/>
          </a:p>
        </p:txBody>
      </p:sp>
    </p:spTree>
    <p:extLst>
      <p:ext uri="{BB962C8B-B14F-4D97-AF65-F5344CB8AC3E}">
        <p14:creationId xmlns:p14="http://schemas.microsoft.com/office/powerpoint/2010/main" val="268434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solidFill>
                  <a:srgbClr val="FF0000"/>
                </a:solidFill>
              </a:rPr>
              <a:t>Python Distributions</a:t>
            </a:r>
            <a:br>
              <a:rPr lang="en-US" u="sng" dirty="0">
                <a:solidFill>
                  <a:srgbClr val="FF0000"/>
                </a:solidFill>
              </a:rPr>
            </a:br>
            <a:endParaRPr lang="en-US" u="sng" dirty="0">
              <a:solidFill>
                <a:srgbClr val="FF0000"/>
              </a:solidFill>
            </a:endParaRPr>
          </a:p>
        </p:txBody>
      </p:sp>
      <p:sp>
        <p:nvSpPr>
          <p:cNvPr id="3" name="Content Placeholder 2"/>
          <p:cNvSpPr>
            <a:spLocks noGrp="1"/>
          </p:cNvSpPr>
          <p:nvPr>
            <p:ph idx="1"/>
          </p:nvPr>
        </p:nvSpPr>
        <p:spPr>
          <a:xfrm>
            <a:off x="381000" y="990600"/>
            <a:ext cx="8305800" cy="5135563"/>
          </a:xfrm>
        </p:spPr>
        <p:txBody>
          <a:bodyPr>
            <a:normAutofit fontScale="70000" lnSpcReduction="20000"/>
          </a:bodyPr>
          <a:lstStyle/>
          <a:p>
            <a:r>
              <a:rPr lang="en-US" dirty="0" smtClean="0"/>
              <a:t>A </a:t>
            </a:r>
            <a:r>
              <a:rPr lang="en-US" dirty="0"/>
              <a:t>Python distribution is a software bundle, which contains a Python interpreter and the Python standard library. Installer programs for common operating systems are a frequent mode of distribution. Many Python distributions also have package managers so that you can install or upgrade various Python packages.</a:t>
            </a:r>
          </a:p>
          <a:p>
            <a:endParaRPr lang="en-US" dirty="0"/>
          </a:p>
          <a:p>
            <a:r>
              <a:rPr lang="en-US" dirty="0"/>
              <a:t>Some of the most popular distributions are listed below. Distributions which are marked as “scientific” are ones which come with </a:t>
            </a:r>
            <a:r>
              <a:rPr lang="en-US" dirty="0" err="1"/>
              <a:t>IPython</a:t>
            </a:r>
            <a:r>
              <a:rPr lang="en-US" dirty="0"/>
              <a:t>, </a:t>
            </a:r>
            <a:r>
              <a:rPr lang="en-US" dirty="0" err="1"/>
              <a:t>numpy</a:t>
            </a:r>
            <a:r>
              <a:rPr lang="en-US" dirty="0"/>
              <a:t>, pandas, and </a:t>
            </a:r>
            <a:r>
              <a:rPr lang="en-US" dirty="0" err="1"/>
              <a:t>matplotlib</a:t>
            </a:r>
            <a:r>
              <a:rPr lang="en-US" dirty="0"/>
              <a:t>, at a minimum. </a:t>
            </a:r>
            <a:endParaRPr lang="en-US" dirty="0" smtClean="0"/>
          </a:p>
          <a:p>
            <a:r>
              <a:rPr lang="en-US" dirty="0" smtClean="0"/>
              <a:t>All </a:t>
            </a:r>
            <a:r>
              <a:rPr lang="en-US" dirty="0"/>
              <a:t>of the distributions provide at least one integrated development environment (IDE) for free. </a:t>
            </a:r>
            <a:endParaRPr lang="en-US" dirty="0" smtClean="0"/>
          </a:p>
          <a:p>
            <a:pPr marL="0" indent="0">
              <a:buNone/>
            </a:pPr>
            <a:endParaRPr lang="en-US" dirty="0" smtClean="0"/>
          </a:p>
          <a:p>
            <a:r>
              <a:rPr lang="en-US" dirty="0" smtClean="0"/>
              <a:t>A </a:t>
            </a:r>
            <a:r>
              <a:rPr lang="en-US" dirty="0"/>
              <a:t>Python IDE provides a Python-aware code editor integrated with the ability to run code from that editor.</a:t>
            </a:r>
          </a:p>
        </p:txBody>
      </p:sp>
    </p:spTree>
    <p:extLst>
      <p:ext uri="{BB962C8B-B14F-4D97-AF65-F5344CB8AC3E}">
        <p14:creationId xmlns:p14="http://schemas.microsoft.com/office/powerpoint/2010/main" val="2404425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Python Version List</a:t>
            </a:r>
          </a:p>
        </p:txBody>
      </p:sp>
      <p:sp>
        <p:nvSpPr>
          <p:cNvPr id="3" name="Content Placeholder 2"/>
          <p:cNvSpPr>
            <a:spLocks noGrp="1"/>
          </p:cNvSpPr>
          <p:nvPr>
            <p:ph idx="1"/>
          </p:nvPr>
        </p:nvSpPr>
        <p:spPr/>
        <p:txBody>
          <a:bodyPr/>
          <a:lstStyle/>
          <a:p>
            <a:pPr algn="just"/>
            <a:r>
              <a:rPr lang="en-US" dirty="0"/>
              <a:t>Python programming language is being updated regularly with new features and supports. There are lots of update in Python versions, started from 1994 to current release.</a:t>
            </a:r>
          </a:p>
        </p:txBody>
      </p:sp>
    </p:spTree>
    <p:extLst>
      <p:ext uri="{BB962C8B-B14F-4D97-AF65-F5344CB8AC3E}">
        <p14:creationId xmlns:p14="http://schemas.microsoft.com/office/powerpoint/2010/main" val="414770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429491"/>
          </a:xfrm>
        </p:spPr>
        <p:txBody>
          <a:bodyPr>
            <a:normAutofit fontScale="90000"/>
          </a:bodyPr>
          <a:lstStyle/>
          <a:p>
            <a:endParaRPr lang="en-US"/>
          </a:p>
        </p:txBody>
      </p:sp>
      <p:sp>
        <p:nvSpPr>
          <p:cNvPr id="3" name="Content Placeholder 2"/>
          <p:cNvSpPr>
            <a:spLocks noGrp="1"/>
          </p:cNvSpPr>
          <p:nvPr>
            <p:ph idx="1"/>
          </p:nvPr>
        </p:nvSpPr>
        <p:spPr>
          <a:xfrm>
            <a:off x="457200" y="762000"/>
            <a:ext cx="8229600" cy="5943600"/>
          </a:xfrm>
        </p:spPr>
        <p:txBody>
          <a:bodyPr>
            <a:normAutofit fontScale="55000" lnSpcReduction="20000"/>
          </a:bodyPr>
          <a:lstStyle/>
          <a:p>
            <a:r>
              <a:rPr lang="en-US" dirty="0"/>
              <a:t>Python Version	Released Date</a:t>
            </a:r>
          </a:p>
          <a:p>
            <a:r>
              <a:rPr lang="en-US" dirty="0"/>
              <a:t>Python 1.0	January 1994</a:t>
            </a:r>
          </a:p>
          <a:p>
            <a:r>
              <a:rPr lang="en-US" dirty="0"/>
              <a:t>Python 1.5	December 31, 1997</a:t>
            </a:r>
          </a:p>
          <a:p>
            <a:r>
              <a:rPr lang="en-US" dirty="0"/>
              <a:t>Python 1.6	September 5, 2000</a:t>
            </a:r>
          </a:p>
          <a:p>
            <a:r>
              <a:rPr lang="en-US" dirty="0"/>
              <a:t>Python 2.0	October 16, 2000</a:t>
            </a:r>
          </a:p>
          <a:p>
            <a:r>
              <a:rPr lang="en-US" dirty="0"/>
              <a:t>Python 2.1	April 17, 2001</a:t>
            </a:r>
          </a:p>
          <a:p>
            <a:r>
              <a:rPr lang="en-US" dirty="0"/>
              <a:t>Python 2.2	December 21, 2001</a:t>
            </a:r>
          </a:p>
          <a:p>
            <a:r>
              <a:rPr lang="en-US" dirty="0"/>
              <a:t>Python 2.3	July 29, 2003</a:t>
            </a:r>
          </a:p>
          <a:p>
            <a:r>
              <a:rPr lang="en-US" dirty="0"/>
              <a:t>Python 2.4	November 30, 2004</a:t>
            </a:r>
          </a:p>
          <a:p>
            <a:r>
              <a:rPr lang="en-US" dirty="0"/>
              <a:t>Python 2.5	September 19, 2006</a:t>
            </a:r>
          </a:p>
          <a:p>
            <a:r>
              <a:rPr lang="en-US" dirty="0"/>
              <a:t>Python 2.6	October 1, 2008</a:t>
            </a:r>
          </a:p>
          <a:p>
            <a:r>
              <a:rPr lang="en-US" dirty="0"/>
              <a:t>Python 2.7	July 3, 2010</a:t>
            </a:r>
          </a:p>
          <a:p>
            <a:r>
              <a:rPr lang="en-US" dirty="0"/>
              <a:t>Python 3.0	December 3, 2008</a:t>
            </a:r>
          </a:p>
          <a:p>
            <a:r>
              <a:rPr lang="en-US" dirty="0"/>
              <a:t>Python 3.1	June 27, 2009</a:t>
            </a:r>
          </a:p>
          <a:p>
            <a:r>
              <a:rPr lang="en-US" dirty="0"/>
              <a:t>Python 3.2	February 20, 2011</a:t>
            </a:r>
          </a:p>
          <a:p>
            <a:r>
              <a:rPr lang="en-US" dirty="0"/>
              <a:t>Python 3.3	September 29, 2012</a:t>
            </a:r>
          </a:p>
          <a:p>
            <a:r>
              <a:rPr lang="en-US" dirty="0"/>
              <a:t>Python 3.4	March 16, 2014</a:t>
            </a:r>
          </a:p>
          <a:p>
            <a:r>
              <a:rPr lang="en-US" dirty="0"/>
              <a:t>Python 3.5	September 13, 2015</a:t>
            </a:r>
          </a:p>
          <a:p>
            <a:r>
              <a:rPr lang="en-US" dirty="0"/>
              <a:t>Python 3.6	December 23, 2016</a:t>
            </a:r>
          </a:p>
          <a:p>
            <a:r>
              <a:rPr lang="en-US" dirty="0"/>
              <a:t>Python 3.7	June 27, 2018</a:t>
            </a:r>
          </a:p>
          <a:p>
            <a:r>
              <a:rPr lang="en-US" dirty="0"/>
              <a:t>Python 3.8	October 14, 201</a:t>
            </a:r>
          </a:p>
        </p:txBody>
      </p:sp>
    </p:spTree>
    <p:extLst>
      <p:ext uri="{BB962C8B-B14F-4D97-AF65-F5344CB8AC3E}">
        <p14:creationId xmlns:p14="http://schemas.microsoft.com/office/powerpoint/2010/main" val="331510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792162"/>
          </a:xfrm>
        </p:spPr>
        <p:txBody>
          <a:bodyPr/>
          <a:lstStyle/>
          <a:p>
            <a:r>
              <a:rPr lang="en-US" dirty="0" smtClean="0"/>
              <a:t>Python IDEs</a:t>
            </a:r>
            <a:endParaRPr lang="en-US" dirty="0"/>
          </a:p>
        </p:txBody>
      </p:sp>
      <p:sp>
        <p:nvSpPr>
          <p:cNvPr id="3" name="Content Placeholder 2"/>
          <p:cNvSpPr>
            <a:spLocks noGrp="1"/>
          </p:cNvSpPr>
          <p:nvPr>
            <p:ph idx="1"/>
          </p:nvPr>
        </p:nvSpPr>
        <p:spPr>
          <a:xfrm>
            <a:off x="152400" y="1143000"/>
            <a:ext cx="8534400" cy="5694219"/>
          </a:xfrm>
        </p:spPr>
        <p:txBody>
          <a:bodyPr>
            <a:normAutofit fontScale="62500" lnSpcReduction="20000"/>
          </a:bodyPr>
          <a:lstStyle/>
          <a:p>
            <a:r>
              <a:rPr lang="en-US" dirty="0"/>
              <a:t>What Are IDEs and Code Editors?</a:t>
            </a:r>
          </a:p>
          <a:p>
            <a:r>
              <a:rPr lang="en-US" dirty="0"/>
              <a:t>An IDE (or Integrated Development Environment) is a program dedicated to software development. As the name implies, IDEs integrate several tools specifically designed for software development. These tools usually include:</a:t>
            </a:r>
          </a:p>
          <a:p>
            <a:endParaRPr lang="en-US" dirty="0"/>
          </a:p>
          <a:p>
            <a:r>
              <a:rPr lang="en-US" dirty="0"/>
              <a:t>An editor designed to handle code (with, for example, syntax highlighting and auto-completion)</a:t>
            </a:r>
          </a:p>
          <a:p>
            <a:r>
              <a:rPr lang="en-US" dirty="0"/>
              <a:t>Build, execution, and debugging tools</a:t>
            </a:r>
          </a:p>
          <a:p>
            <a:r>
              <a:rPr lang="en-US" dirty="0"/>
              <a:t>Some form of source control</a:t>
            </a:r>
          </a:p>
          <a:p>
            <a:r>
              <a:rPr lang="en-US" dirty="0"/>
              <a:t>Most IDEs support many different programming languages and contain many more features. They can, therefore, be large and take time to download and install. You may also need advanced knowledge to use them properly.</a:t>
            </a:r>
          </a:p>
          <a:p>
            <a:endParaRPr lang="en-US" dirty="0"/>
          </a:p>
          <a:p>
            <a:r>
              <a:rPr lang="en-US" dirty="0"/>
              <a:t>In contrast, a dedicated code editor can be as simple as a text editor with syntax highlighting and code formatting capabilities. </a:t>
            </a:r>
            <a:endParaRPr lang="en-US" dirty="0" smtClean="0"/>
          </a:p>
          <a:p>
            <a:endParaRPr lang="en-US" dirty="0" smtClean="0"/>
          </a:p>
          <a:p>
            <a:r>
              <a:rPr lang="en-US" dirty="0" smtClean="0"/>
              <a:t>Most </a:t>
            </a:r>
            <a:r>
              <a:rPr lang="en-US" dirty="0"/>
              <a:t>good code editors can execute code and control a debugger. The very best ones interact with source control systems as well. Compared to an IDE, a good dedicated code editor is usually smaller and quicker, but often less feature rich.</a:t>
            </a:r>
          </a:p>
        </p:txBody>
      </p:sp>
    </p:spTree>
    <p:extLst>
      <p:ext uri="{BB962C8B-B14F-4D97-AF65-F5344CB8AC3E}">
        <p14:creationId xmlns:p14="http://schemas.microsoft.com/office/powerpoint/2010/main" val="18695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br>
              <a:rPr lang="en-US" dirty="0" smtClean="0"/>
            </a:br>
            <a:endParaRPr lang="en-US" dirty="0"/>
          </a:p>
        </p:txBody>
      </p:sp>
      <p:sp>
        <p:nvSpPr>
          <p:cNvPr id="3" name="Content Placeholder 2"/>
          <p:cNvSpPr>
            <a:spLocks noGrp="1"/>
          </p:cNvSpPr>
          <p:nvPr>
            <p:ph idx="1"/>
          </p:nvPr>
        </p:nvSpPr>
        <p:spPr>
          <a:xfrm>
            <a:off x="304800" y="1143000"/>
            <a:ext cx="8382000" cy="4983163"/>
          </a:xfrm>
        </p:spPr>
        <p:txBody>
          <a:bodyPr>
            <a:normAutofit fontScale="55000" lnSpcReduction="20000"/>
          </a:bodyPr>
          <a:lstStyle/>
          <a:p>
            <a:r>
              <a:rPr lang="en-US" dirty="0" err="1"/>
              <a:t>PyCharm</a:t>
            </a:r>
            <a:endParaRPr lang="en-US" dirty="0"/>
          </a:p>
          <a:p>
            <a:r>
              <a:rPr lang="en-US" dirty="0"/>
              <a:t>Category: IDE</a:t>
            </a:r>
          </a:p>
          <a:p>
            <a:r>
              <a:rPr lang="en-US" dirty="0"/>
              <a:t>Website: https://www.jetbrains.com/pycharm/</a:t>
            </a:r>
          </a:p>
          <a:p>
            <a:endParaRPr lang="en-US" dirty="0"/>
          </a:p>
          <a:p>
            <a:r>
              <a:rPr lang="en-US" dirty="0"/>
              <a:t>One of the best (and only) full-featured, dedicated IDEs for Python is </a:t>
            </a:r>
            <a:r>
              <a:rPr lang="en-US" dirty="0" err="1"/>
              <a:t>PyCharm</a:t>
            </a:r>
            <a:r>
              <a:rPr lang="en-US" dirty="0"/>
              <a:t>. Available in both paid (Professional) and free open-source (Community) editions, </a:t>
            </a:r>
            <a:r>
              <a:rPr lang="en-US" dirty="0" err="1"/>
              <a:t>PyCharm</a:t>
            </a:r>
            <a:r>
              <a:rPr lang="en-US" dirty="0"/>
              <a:t> installs quickly and easily on Windows, Mac OS X, and Linux platforms.</a:t>
            </a:r>
          </a:p>
          <a:p>
            <a:endParaRPr lang="en-US" dirty="0"/>
          </a:p>
          <a:p>
            <a:r>
              <a:rPr lang="en-US" dirty="0"/>
              <a:t>Out of the box, </a:t>
            </a:r>
            <a:r>
              <a:rPr lang="en-US" dirty="0" err="1"/>
              <a:t>PyCharm</a:t>
            </a:r>
            <a:r>
              <a:rPr lang="en-US" dirty="0"/>
              <a:t> supports Python development directly. You can just open a new file and start writing code. You can run and debug Python directly inside </a:t>
            </a:r>
            <a:r>
              <a:rPr lang="en-US" dirty="0" err="1"/>
              <a:t>PyCharm</a:t>
            </a:r>
            <a:r>
              <a:rPr lang="en-US" dirty="0"/>
              <a:t>, and it has support for source control and projects.</a:t>
            </a:r>
          </a:p>
          <a:p>
            <a:endParaRPr lang="en-US" dirty="0"/>
          </a:p>
          <a:p>
            <a:r>
              <a:rPr lang="en-US" dirty="0" err="1"/>
              <a:t>PyCharm</a:t>
            </a:r>
            <a:r>
              <a:rPr lang="en-US" dirty="0"/>
              <a:t> IDE for </a:t>
            </a:r>
            <a:r>
              <a:rPr lang="en-US" dirty="0" smtClean="0"/>
              <a:t>Python</a:t>
            </a:r>
          </a:p>
          <a:p>
            <a:endParaRPr lang="en-US" dirty="0"/>
          </a:p>
          <a:p>
            <a:r>
              <a:rPr lang="en-US" dirty="0"/>
              <a:t>Pros: It’s the de facto Python IDE environment, with tons of support and a supportive community. It edits, runs, and debugs Python out of the box.</a:t>
            </a:r>
          </a:p>
          <a:p>
            <a:endParaRPr lang="en-US" dirty="0"/>
          </a:p>
          <a:p>
            <a:r>
              <a:rPr lang="en-US" dirty="0"/>
              <a:t>Cons: </a:t>
            </a:r>
            <a:r>
              <a:rPr lang="en-US" dirty="0" err="1"/>
              <a:t>PyCharm</a:t>
            </a:r>
            <a:r>
              <a:rPr lang="en-US" dirty="0"/>
              <a:t> can be slow to load, and the default settings may need tweaking for existing projects.</a:t>
            </a:r>
          </a:p>
        </p:txBody>
      </p:sp>
    </p:spTree>
    <p:extLst>
      <p:ext uri="{BB962C8B-B14F-4D97-AF65-F5344CB8AC3E}">
        <p14:creationId xmlns:p14="http://schemas.microsoft.com/office/powerpoint/2010/main" val="1312627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062832"/>
            <a:ext cx="7422089" cy="556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839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04800" y="1676400"/>
            <a:ext cx="8382000" cy="4906963"/>
          </a:xfrm>
        </p:spPr>
        <p:txBody>
          <a:bodyPr>
            <a:normAutofit fontScale="32500" lnSpcReduction="20000"/>
          </a:bodyPr>
          <a:lstStyle/>
          <a:p>
            <a:r>
              <a:rPr lang="en-US" dirty="0" err="1"/>
              <a:t>Spyder</a:t>
            </a:r>
            <a:endParaRPr lang="en-US" dirty="0"/>
          </a:p>
          <a:p>
            <a:r>
              <a:rPr lang="en-US" dirty="0"/>
              <a:t>Category: IDE</a:t>
            </a:r>
          </a:p>
          <a:p>
            <a:r>
              <a:rPr lang="en-US" dirty="0"/>
              <a:t>Website: https://github.com/spyder-ide/spyder</a:t>
            </a:r>
          </a:p>
          <a:p>
            <a:endParaRPr lang="en-US" dirty="0"/>
          </a:p>
          <a:p>
            <a:r>
              <a:rPr lang="en-US" dirty="0" err="1"/>
              <a:t>Spyder</a:t>
            </a:r>
            <a:r>
              <a:rPr lang="en-US" dirty="0"/>
              <a:t> is an open-source Python IDE that’s optimized for data science workflows. </a:t>
            </a:r>
            <a:r>
              <a:rPr lang="en-US" dirty="0" err="1"/>
              <a:t>Spyder</a:t>
            </a:r>
            <a:r>
              <a:rPr lang="en-US" dirty="0"/>
              <a:t> comes included with the Anaconda package manager distribution, so depending on your setup you may already have it installed on your machine.</a:t>
            </a:r>
          </a:p>
          <a:p>
            <a:endParaRPr lang="en-US" dirty="0"/>
          </a:p>
          <a:p>
            <a:r>
              <a:rPr lang="en-US" dirty="0"/>
              <a:t>What’s interesting about </a:t>
            </a:r>
            <a:r>
              <a:rPr lang="en-US" dirty="0" err="1"/>
              <a:t>Spyder</a:t>
            </a:r>
            <a:r>
              <a:rPr lang="en-US" dirty="0"/>
              <a:t> is that it’s target audience is data scientists using Python. You’ll notice this throughout. For example, </a:t>
            </a:r>
            <a:r>
              <a:rPr lang="en-US" dirty="0" err="1"/>
              <a:t>Spyder</a:t>
            </a:r>
            <a:r>
              <a:rPr lang="en-US" dirty="0"/>
              <a:t> integrates well with common Python data science libraries like </a:t>
            </a:r>
            <a:r>
              <a:rPr lang="en-US" dirty="0" err="1"/>
              <a:t>SciPy</a:t>
            </a:r>
            <a:r>
              <a:rPr lang="en-US" dirty="0"/>
              <a:t>, </a:t>
            </a:r>
            <a:r>
              <a:rPr lang="en-US" dirty="0" err="1"/>
              <a:t>NumPy</a:t>
            </a:r>
            <a:r>
              <a:rPr lang="en-US" dirty="0"/>
              <a:t>, and </a:t>
            </a:r>
            <a:r>
              <a:rPr lang="en-US" dirty="0" err="1"/>
              <a:t>Matplotlib</a:t>
            </a:r>
            <a:r>
              <a:rPr lang="en-US" dirty="0"/>
              <a:t>.</a:t>
            </a:r>
          </a:p>
          <a:p>
            <a:endParaRPr lang="en-US" dirty="0"/>
          </a:p>
          <a:p>
            <a:r>
              <a:rPr lang="en-US" dirty="0" err="1"/>
              <a:t>Spyder</a:t>
            </a:r>
            <a:r>
              <a:rPr lang="en-US" dirty="0"/>
              <a:t> features most of the “common IDE features” you might expect, such as a code editor with robust syntax highlighting, Python code completion, and even an integrated documentation browser.</a:t>
            </a:r>
          </a:p>
          <a:p>
            <a:endParaRPr lang="en-US" dirty="0"/>
          </a:p>
          <a:p>
            <a:r>
              <a:rPr lang="en-US" dirty="0"/>
              <a:t>A special feature that I haven’t seen in other Python editing environments is </a:t>
            </a:r>
            <a:r>
              <a:rPr lang="en-US" dirty="0" err="1"/>
              <a:t>Spyder’s</a:t>
            </a:r>
            <a:r>
              <a:rPr lang="en-US" dirty="0"/>
              <a:t> “variable explorer” that allows you to display data using a table-based layout right inside your IDE. Personally, I usually don’t have a need for this but it does look neat. If you regularly do data science work using Python, you might fall in love with this unique feature. The </a:t>
            </a:r>
            <a:r>
              <a:rPr lang="en-US" dirty="0" err="1"/>
              <a:t>IPython</a:t>
            </a:r>
            <a:r>
              <a:rPr lang="en-US" dirty="0"/>
              <a:t>/</a:t>
            </a:r>
            <a:r>
              <a:rPr lang="en-US" dirty="0" err="1"/>
              <a:t>Jupyter</a:t>
            </a:r>
            <a:r>
              <a:rPr lang="en-US" dirty="0"/>
              <a:t> integration is nice as well.</a:t>
            </a:r>
          </a:p>
          <a:p>
            <a:endParaRPr lang="en-US" dirty="0"/>
          </a:p>
          <a:p>
            <a:r>
              <a:rPr lang="en-US" dirty="0"/>
              <a:t>Overall, I’d say that </a:t>
            </a:r>
            <a:r>
              <a:rPr lang="en-US" dirty="0" err="1"/>
              <a:t>Spyder</a:t>
            </a:r>
            <a:r>
              <a:rPr lang="en-US" dirty="0"/>
              <a:t> feels more basic than other IDEs. I like to view it more as a special purpose tool rather than something I use as my primary editing environment every day. What is nice about this Python IDE is that it is available for free on Windows, </a:t>
            </a:r>
            <a:r>
              <a:rPr lang="en-US" dirty="0" err="1"/>
              <a:t>macOS</a:t>
            </a:r>
            <a:r>
              <a:rPr lang="en-US" dirty="0"/>
              <a:t>, and Linux and that it is fully open-source software.</a:t>
            </a:r>
          </a:p>
          <a:p>
            <a:endParaRPr lang="en-US" dirty="0"/>
          </a:p>
          <a:p>
            <a:r>
              <a:rPr lang="en-US" dirty="0" err="1"/>
              <a:t>Spyder</a:t>
            </a:r>
            <a:r>
              <a:rPr lang="en-US" dirty="0"/>
              <a:t> Python IDE Screenshot</a:t>
            </a:r>
          </a:p>
          <a:p>
            <a:r>
              <a:rPr lang="en-US" dirty="0"/>
              <a:t>Pros: You’re a data scientist using the Anaconda Python distribution.</a:t>
            </a:r>
          </a:p>
          <a:p>
            <a:endParaRPr lang="en-US" dirty="0"/>
          </a:p>
          <a:p>
            <a:r>
              <a:rPr lang="en-US" dirty="0"/>
              <a:t>Cons: More experienced Python developers might find </a:t>
            </a:r>
            <a:r>
              <a:rPr lang="en-US" dirty="0" err="1"/>
              <a:t>Spyder</a:t>
            </a:r>
            <a:r>
              <a:rPr lang="en-US" dirty="0"/>
              <a:t> too basic to work with on a daily basis and instead opt for a more complete IDE or customized editor solution.</a:t>
            </a:r>
          </a:p>
          <a:p>
            <a:endParaRPr lang="en-US" dirty="0"/>
          </a:p>
          <a:p>
            <a:r>
              <a:rPr lang="en-US" dirty="0" err="1"/>
              <a:t>Thonny</a:t>
            </a:r>
            <a:endParaRPr lang="en-US" dirty="0"/>
          </a:p>
        </p:txBody>
      </p:sp>
    </p:spTree>
    <p:extLst>
      <p:ext uri="{BB962C8B-B14F-4D97-AF65-F5344CB8AC3E}">
        <p14:creationId xmlns:p14="http://schemas.microsoft.com/office/powerpoint/2010/main" val="2066952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smtClean="0"/>
              <a:t>…</a:t>
            </a:r>
            <a:endParaRPr lang="en-US"/>
          </a:p>
        </p:txBody>
      </p:sp>
      <p:sp>
        <p:nvSpPr>
          <p:cNvPr id="3" name="Content Placeholder 2"/>
          <p:cNvSpPr>
            <a:spLocks noGrp="1"/>
          </p:cNvSpPr>
          <p:nvPr>
            <p:ph idx="1"/>
          </p:nvPr>
        </p:nvSpPr>
        <p:spPr/>
        <p:txBody>
          <a:bodyPr>
            <a:normAutofit fontScale="62500" lnSpcReduction="20000"/>
          </a:bodyPr>
          <a:lstStyle/>
          <a:p>
            <a:r>
              <a:rPr lang="en-US" dirty="0" err="1"/>
              <a:t>Thonny</a:t>
            </a:r>
            <a:endParaRPr lang="en-US" dirty="0"/>
          </a:p>
          <a:p>
            <a:r>
              <a:rPr lang="en-US" dirty="0"/>
              <a:t>Category: IDE</a:t>
            </a:r>
          </a:p>
          <a:p>
            <a:r>
              <a:rPr lang="en-US" dirty="0"/>
              <a:t>Website: http://thonny.org/</a:t>
            </a:r>
          </a:p>
          <a:p>
            <a:endParaRPr lang="en-US" dirty="0"/>
          </a:p>
          <a:p>
            <a:r>
              <a:rPr lang="en-US" dirty="0"/>
              <a:t>A recent addition to the Python IDE family, </a:t>
            </a:r>
            <a:r>
              <a:rPr lang="en-US" dirty="0" err="1"/>
              <a:t>Thonny</a:t>
            </a:r>
            <a:r>
              <a:rPr lang="en-US" dirty="0"/>
              <a:t> is billed as an IDE for beginners. Written and maintained by the Institute of Computer Science at the University of Tartu in Estonia, </a:t>
            </a:r>
            <a:r>
              <a:rPr lang="en-US" dirty="0" err="1"/>
              <a:t>Thonny</a:t>
            </a:r>
            <a:r>
              <a:rPr lang="en-US" dirty="0"/>
              <a:t> is available for all major platforms, with installation instructions on the site.</a:t>
            </a:r>
          </a:p>
          <a:p>
            <a:endParaRPr lang="en-US" dirty="0"/>
          </a:p>
          <a:p>
            <a:r>
              <a:rPr lang="en-US" dirty="0"/>
              <a:t>By default, </a:t>
            </a:r>
            <a:r>
              <a:rPr lang="en-US" dirty="0" err="1"/>
              <a:t>Thonny</a:t>
            </a:r>
            <a:r>
              <a:rPr lang="en-US" dirty="0"/>
              <a:t> installs with its own bundled version of Python, so you don’t need to install anything else new. More experienced users may need to tweak this setting so already installed libraries are found and used.</a:t>
            </a:r>
          </a:p>
          <a:p>
            <a:endParaRPr lang="en-US" dirty="0"/>
          </a:p>
          <a:p>
            <a:r>
              <a:rPr lang="en-US" dirty="0" err="1"/>
              <a:t>Thonny</a:t>
            </a:r>
            <a:r>
              <a:rPr lang="en-US"/>
              <a:t> IDE for beginners</a:t>
            </a:r>
          </a:p>
        </p:txBody>
      </p:sp>
    </p:spTree>
    <p:extLst>
      <p:ext uri="{BB962C8B-B14F-4D97-AF65-F5344CB8AC3E}">
        <p14:creationId xmlns:p14="http://schemas.microsoft.com/office/powerpoint/2010/main" val="424124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1"/>
            <a:ext cx="8763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51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792162"/>
          </a:xfrm>
        </p:spPr>
        <p:txBody>
          <a:bodyPr>
            <a:normAutofit fontScale="90000"/>
          </a:bodyPr>
          <a:lstStyle/>
          <a:p>
            <a:r>
              <a:rPr lang="en-US" dirty="0" smtClean="0"/>
              <a:t>Python Features</a:t>
            </a:r>
            <a:br>
              <a:rPr lang="en-US" dirty="0" smtClean="0"/>
            </a:br>
            <a:endParaRPr lang="en-US" dirty="0"/>
          </a:p>
        </p:txBody>
      </p:sp>
      <p:sp>
        <p:nvSpPr>
          <p:cNvPr id="3" name="Content Placeholder 2"/>
          <p:cNvSpPr>
            <a:spLocks noGrp="1"/>
          </p:cNvSpPr>
          <p:nvPr>
            <p:ph idx="1"/>
          </p:nvPr>
        </p:nvSpPr>
        <p:spPr>
          <a:xfrm>
            <a:off x="76200" y="990600"/>
            <a:ext cx="8991600" cy="5867400"/>
          </a:xfrm>
        </p:spPr>
        <p:txBody>
          <a:bodyPr>
            <a:normAutofit fontScale="62500" lnSpcReduction="20000"/>
          </a:bodyPr>
          <a:lstStyle/>
          <a:p>
            <a:pPr algn="just"/>
            <a:r>
              <a:rPr lang="en-US" dirty="0" smtClean="0"/>
              <a:t>Python provides many useful features which make it popular and valuable from </a:t>
            </a:r>
            <a:r>
              <a:rPr lang="en-US" dirty="0" smtClean="0">
                <a:latin typeface="Times New Roman" pitchFamily="18" charset="0"/>
                <a:cs typeface="Times New Roman" pitchFamily="18" charset="0"/>
              </a:rPr>
              <a:t>the other programming languages. It supports object-oriented programming, procedural programming approaches and provides dynamic memory allocation. We have listed below a few essential features.</a:t>
            </a:r>
          </a:p>
          <a:p>
            <a:pPr algn="just"/>
            <a:endParaRPr lang="en-US"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1) Easy to Learn and Use</a:t>
            </a:r>
          </a:p>
          <a:p>
            <a:pPr marL="0" indent="0" algn="just">
              <a:buNone/>
            </a:pPr>
            <a:r>
              <a:rPr lang="en-US" dirty="0" smtClean="0">
                <a:latin typeface="Times New Roman" pitchFamily="18" charset="0"/>
                <a:cs typeface="Times New Roman" pitchFamily="18" charset="0"/>
              </a:rPr>
              <a:t>Python is easy to learn as compared to other programming languages. Its syntax is straightforward and much the same as the English language. There is no use of the semicolon or curly-bracket, the indentation defines the code block. It is the recommended programming language for beginners.</a:t>
            </a:r>
          </a:p>
          <a:p>
            <a:pPr algn="just"/>
            <a:endParaRPr lang="en-US"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2) Expressive Language</a:t>
            </a:r>
          </a:p>
          <a:p>
            <a:pPr marL="0" indent="0" algn="just">
              <a:buNone/>
            </a:pPr>
            <a:r>
              <a:rPr lang="en-US" dirty="0" smtClean="0">
                <a:latin typeface="Times New Roman" pitchFamily="18" charset="0"/>
                <a:cs typeface="Times New Roman" pitchFamily="18" charset="0"/>
              </a:rPr>
              <a:t>Python can perform complex tasks using a few lines of code. </a:t>
            </a:r>
          </a:p>
          <a:p>
            <a:pPr marL="0" indent="0" algn="just">
              <a:buNone/>
            </a:pPr>
            <a:r>
              <a:rPr lang="en-US" dirty="0" smtClean="0">
                <a:latin typeface="Times New Roman" pitchFamily="18" charset="0"/>
                <a:cs typeface="Times New Roman" pitchFamily="18" charset="0"/>
              </a:rPr>
              <a:t>A simple example, the hello world program you simply type print("Hello World").</a:t>
            </a:r>
          </a:p>
          <a:p>
            <a:pPr marL="0" indent="0" algn="just">
              <a:buNone/>
            </a:pPr>
            <a:r>
              <a:rPr lang="en-US" dirty="0" smtClean="0">
                <a:latin typeface="Times New Roman" pitchFamily="18" charset="0"/>
                <a:cs typeface="Times New Roman" pitchFamily="18" charset="0"/>
              </a:rPr>
              <a:t> It will take only one line to execute, while Java or C takes multiple lines.</a:t>
            </a:r>
          </a:p>
          <a:p>
            <a:pPr algn="just"/>
            <a:endParaRPr lang="en-US" dirty="0" smtClean="0">
              <a:latin typeface="Times New Roman" pitchFamily="18" charset="0"/>
              <a:cs typeface="Times New Roman" pitchFamily="18" charset="0"/>
            </a:endParaRPr>
          </a:p>
          <a:p>
            <a:pPr algn="just"/>
            <a:r>
              <a:rPr lang="en-US" b="1" dirty="0" smtClean="0">
                <a:solidFill>
                  <a:srgbClr val="FF0000"/>
                </a:solidFill>
                <a:latin typeface="Times New Roman" pitchFamily="18" charset="0"/>
                <a:cs typeface="Times New Roman" pitchFamily="18" charset="0"/>
              </a:rPr>
              <a:t>3) Interpreted Language</a:t>
            </a:r>
          </a:p>
          <a:p>
            <a:pPr marL="0" indent="0" algn="just">
              <a:buNone/>
            </a:pPr>
            <a:r>
              <a:rPr lang="en-US" dirty="0" smtClean="0">
                <a:latin typeface="Times New Roman" pitchFamily="18" charset="0"/>
                <a:cs typeface="Times New Roman" pitchFamily="18" charset="0"/>
              </a:rPr>
              <a:t>Python is an interpreted language it means the Python program is executed one line at a time. The advantage of being interpreted language, it makes debugging easy and portable.</a:t>
            </a:r>
          </a:p>
          <a:p>
            <a:endParaRPr lang="en-US" dirty="0" smtClean="0"/>
          </a:p>
          <a:p>
            <a:endParaRPr lang="en-US" dirty="0" smtClean="0"/>
          </a:p>
        </p:txBody>
      </p:sp>
    </p:spTree>
    <p:extLst>
      <p:ext uri="{BB962C8B-B14F-4D97-AF65-F5344CB8AC3E}">
        <p14:creationId xmlns:p14="http://schemas.microsoft.com/office/powerpoint/2010/main" val="284758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Contd..</a:t>
            </a:r>
            <a:br>
              <a:rPr lang="en-US" dirty="0" smtClean="0"/>
            </a:br>
            <a:endParaRPr lang="en-US" dirty="0"/>
          </a:p>
        </p:txBody>
      </p:sp>
      <p:sp>
        <p:nvSpPr>
          <p:cNvPr id="3" name="Content Placeholder 2"/>
          <p:cNvSpPr>
            <a:spLocks noGrp="1"/>
          </p:cNvSpPr>
          <p:nvPr>
            <p:ph idx="1"/>
          </p:nvPr>
        </p:nvSpPr>
        <p:spPr>
          <a:xfrm>
            <a:off x="381000" y="1600200"/>
            <a:ext cx="8610600" cy="4953000"/>
          </a:xfrm>
        </p:spPr>
        <p:txBody>
          <a:bodyPr>
            <a:normAutofit fontScale="25000" lnSpcReduction="20000"/>
          </a:bodyPr>
          <a:lstStyle/>
          <a:p>
            <a:pPr marL="0" indent="0" algn="just">
              <a:buNone/>
            </a:pPr>
            <a:r>
              <a:rPr lang="en-US" sz="6200" u="sng" dirty="0" smtClean="0">
                <a:solidFill>
                  <a:srgbClr val="FF0000"/>
                </a:solidFill>
                <a:latin typeface="Times New Roman" pitchFamily="18" charset="0"/>
                <a:cs typeface="Times New Roman" pitchFamily="18" charset="0"/>
              </a:rPr>
              <a:t>4</a:t>
            </a:r>
            <a:r>
              <a:rPr lang="en-US" sz="6200" b="1" u="sng" dirty="0" smtClean="0">
                <a:solidFill>
                  <a:srgbClr val="FF0000"/>
                </a:solidFill>
                <a:latin typeface="Times New Roman" pitchFamily="18" charset="0"/>
                <a:cs typeface="Times New Roman" pitchFamily="18" charset="0"/>
              </a:rPr>
              <a:t>) </a:t>
            </a:r>
            <a:r>
              <a:rPr lang="en-US" sz="6400" b="1" u="sng" dirty="0" smtClean="0">
                <a:solidFill>
                  <a:srgbClr val="FF0000"/>
                </a:solidFill>
                <a:latin typeface="Times New Roman" pitchFamily="18" charset="0"/>
                <a:cs typeface="Times New Roman" pitchFamily="18" charset="0"/>
              </a:rPr>
              <a:t>Cross-platform Language</a:t>
            </a:r>
          </a:p>
          <a:p>
            <a:pPr marL="0" indent="0" algn="just">
              <a:buNone/>
            </a:pPr>
            <a:endParaRPr lang="en-US" sz="6400" dirty="0">
              <a:latin typeface="Times New Roman" pitchFamily="18" charset="0"/>
              <a:cs typeface="Times New Roman" pitchFamily="18" charset="0"/>
            </a:endParaRPr>
          </a:p>
          <a:p>
            <a:pPr algn="just"/>
            <a:r>
              <a:rPr lang="en-US" sz="6400" b="1" dirty="0">
                <a:solidFill>
                  <a:schemeClr val="tx1">
                    <a:lumMod val="95000"/>
                    <a:lumOff val="5000"/>
                  </a:schemeClr>
                </a:solidFill>
                <a:latin typeface="Times New Roman" pitchFamily="18" charset="0"/>
                <a:cs typeface="Times New Roman" pitchFamily="18" charset="0"/>
              </a:rPr>
              <a:t>Python can run equally on different platforms such as Windows, Linux, UNIX, and Macintosh, etc. So, we can say that Python is a portable language. It enables programmers to develop the software for several competing platforms by writing a program only once.</a:t>
            </a:r>
          </a:p>
          <a:p>
            <a:pPr algn="just"/>
            <a:endParaRPr lang="en-US" sz="6400" b="1" u="sng" dirty="0">
              <a:solidFill>
                <a:srgbClr val="FF0000"/>
              </a:solidFill>
              <a:latin typeface="Times New Roman" pitchFamily="18" charset="0"/>
              <a:cs typeface="Times New Roman" pitchFamily="18" charset="0"/>
            </a:endParaRPr>
          </a:p>
          <a:p>
            <a:pPr marL="0" indent="0" algn="just">
              <a:buNone/>
            </a:pPr>
            <a:r>
              <a:rPr lang="en-US" sz="6400" b="1" u="sng" dirty="0">
                <a:solidFill>
                  <a:srgbClr val="FF0000"/>
                </a:solidFill>
                <a:latin typeface="Times New Roman" pitchFamily="18" charset="0"/>
                <a:cs typeface="Times New Roman" pitchFamily="18" charset="0"/>
              </a:rPr>
              <a:t>5) Free and Open </a:t>
            </a:r>
            <a:r>
              <a:rPr lang="en-US" sz="6400" b="1" u="sng" dirty="0" smtClean="0">
                <a:solidFill>
                  <a:srgbClr val="FF0000"/>
                </a:solidFill>
                <a:latin typeface="Times New Roman" pitchFamily="18" charset="0"/>
                <a:cs typeface="Times New Roman" pitchFamily="18" charset="0"/>
              </a:rPr>
              <a:t>Source</a:t>
            </a:r>
          </a:p>
          <a:p>
            <a:pPr marL="0" indent="0" algn="just">
              <a:buNone/>
            </a:pPr>
            <a:r>
              <a:rPr lang="en-US" sz="6400" b="1" u="sng" dirty="0">
                <a:solidFill>
                  <a:srgbClr val="FF0000"/>
                </a:solidFill>
                <a:latin typeface="Times New Roman" pitchFamily="18" charset="0"/>
                <a:cs typeface="Times New Roman" pitchFamily="18" charset="0"/>
              </a:rPr>
              <a:t> </a:t>
            </a:r>
          </a:p>
          <a:p>
            <a:pPr marL="0" indent="0" algn="just">
              <a:buNone/>
            </a:pPr>
            <a:r>
              <a:rPr lang="en-US" sz="6400" b="1" dirty="0" smtClean="0">
                <a:solidFill>
                  <a:schemeClr val="tx1">
                    <a:lumMod val="95000"/>
                    <a:lumOff val="5000"/>
                  </a:schemeClr>
                </a:solidFill>
                <a:latin typeface="Times New Roman" pitchFamily="18" charset="0"/>
                <a:cs typeface="Times New Roman" pitchFamily="18" charset="0"/>
              </a:rPr>
              <a:t>Python </a:t>
            </a:r>
            <a:r>
              <a:rPr lang="en-US" sz="6400" b="1" dirty="0">
                <a:solidFill>
                  <a:schemeClr val="tx1">
                    <a:lumMod val="95000"/>
                    <a:lumOff val="5000"/>
                  </a:schemeClr>
                </a:solidFill>
                <a:latin typeface="Times New Roman" pitchFamily="18" charset="0"/>
                <a:cs typeface="Times New Roman" pitchFamily="18" charset="0"/>
              </a:rPr>
              <a:t>is freely available for everyone. It is freely available on its official website  </a:t>
            </a:r>
            <a:r>
              <a:rPr lang="en-US" sz="6400" b="1" dirty="0" smtClean="0">
                <a:solidFill>
                  <a:schemeClr val="tx1">
                    <a:lumMod val="95000"/>
                    <a:lumOff val="5000"/>
                  </a:schemeClr>
                </a:solidFill>
                <a:latin typeface="Times New Roman" pitchFamily="18" charset="0"/>
                <a:cs typeface="Times New Roman" pitchFamily="18" charset="0"/>
              </a:rPr>
              <a:t>      </a:t>
            </a:r>
          </a:p>
          <a:p>
            <a:pPr marL="0" indent="0" algn="just">
              <a:buNone/>
            </a:pPr>
            <a:r>
              <a:rPr lang="en-US" sz="6400" b="1" dirty="0">
                <a:solidFill>
                  <a:schemeClr val="tx1">
                    <a:lumMod val="95000"/>
                    <a:lumOff val="5000"/>
                  </a:schemeClr>
                </a:solidFill>
                <a:latin typeface="Times New Roman" pitchFamily="18" charset="0"/>
                <a:cs typeface="Times New Roman" pitchFamily="18" charset="0"/>
              </a:rPr>
              <a:t> </a:t>
            </a:r>
            <a:r>
              <a:rPr lang="en-US" sz="6400" b="1" dirty="0" smtClean="0">
                <a:solidFill>
                  <a:schemeClr val="tx1">
                    <a:lumMod val="95000"/>
                    <a:lumOff val="5000"/>
                  </a:schemeClr>
                </a:solidFill>
                <a:latin typeface="Times New Roman" pitchFamily="18" charset="0"/>
                <a:cs typeface="Times New Roman" pitchFamily="18" charset="0"/>
              </a:rPr>
              <a:t> </a:t>
            </a:r>
            <a:r>
              <a:rPr lang="en-US" sz="6400" b="1" dirty="0" smtClean="0">
                <a:solidFill>
                  <a:schemeClr val="tx1">
                    <a:lumMod val="95000"/>
                    <a:lumOff val="5000"/>
                  </a:schemeClr>
                </a:solidFill>
                <a:latin typeface="Times New Roman" pitchFamily="18" charset="0"/>
                <a:cs typeface="Times New Roman" pitchFamily="18" charset="0"/>
                <a:hlinkClick r:id="rId2"/>
              </a:rPr>
              <a:t>www.python.org</a:t>
            </a:r>
            <a:endParaRPr lang="en-US" sz="6400" b="1" dirty="0" smtClean="0">
              <a:solidFill>
                <a:schemeClr val="tx1">
                  <a:lumMod val="95000"/>
                  <a:lumOff val="5000"/>
                </a:schemeClr>
              </a:solidFill>
              <a:latin typeface="Times New Roman" pitchFamily="18" charset="0"/>
              <a:cs typeface="Times New Roman" pitchFamily="18" charset="0"/>
            </a:endParaRPr>
          </a:p>
          <a:p>
            <a:pPr marL="0" indent="0" algn="just">
              <a:buNone/>
            </a:pPr>
            <a:endParaRPr lang="en-US" sz="6400" b="1" dirty="0" smtClean="0">
              <a:solidFill>
                <a:schemeClr val="tx1">
                  <a:lumMod val="95000"/>
                  <a:lumOff val="5000"/>
                </a:schemeClr>
              </a:solidFill>
              <a:latin typeface="Times New Roman" pitchFamily="18" charset="0"/>
              <a:cs typeface="Times New Roman" pitchFamily="18" charset="0"/>
            </a:endParaRPr>
          </a:p>
          <a:p>
            <a:pPr marL="0" indent="0" algn="just">
              <a:buNone/>
            </a:pPr>
            <a:r>
              <a:rPr lang="en-US" sz="6400" b="1" dirty="0" smtClean="0">
                <a:solidFill>
                  <a:schemeClr val="tx1">
                    <a:lumMod val="95000"/>
                    <a:lumOff val="5000"/>
                  </a:schemeClr>
                </a:solidFill>
                <a:latin typeface="Times New Roman" pitchFamily="18" charset="0"/>
                <a:cs typeface="Times New Roman" pitchFamily="18" charset="0"/>
              </a:rPr>
              <a:t>It </a:t>
            </a:r>
            <a:r>
              <a:rPr lang="en-US" sz="6400" b="1" dirty="0">
                <a:solidFill>
                  <a:schemeClr val="tx1">
                    <a:lumMod val="95000"/>
                    <a:lumOff val="5000"/>
                  </a:schemeClr>
                </a:solidFill>
                <a:latin typeface="Times New Roman" pitchFamily="18" charset="0"/>
                <a:cs typeface="Times New Roman" pitchFamily="18" charset="0"/>
              </a:rPr>
              <a:t>has a large community across the world that is dedicatedly working towards make new python modules and functions. Anyone can contribute to the Python community. The open-source means, "Anyone can download its source code without paying any penny."</a:t>
            </a:r>
          </a:p>
          <a:p>
            <a:pPr algn="just"/>
            <a:endParaRPr lang="en-US" sz="6400" b="1" dirty="0">
              <a:solidFill>
                <a:schemeClr val="tx1">
                  <a:lumMod val="95000"/>
                  <a:lumOff val="5000"/>
                </a:schemeClr>
              </a:solidFill>
              <a:latin typeface="Times New Roman" pitchFamily="18" charset="0"/>
              <a:cs typeface="Times New Roman" pitchFamily="18" charset="0"/>
            </a:endParaRPr>
          </a:p>
          <a:p>
            <a:pPr marL="0" indent="0" algn="just">
              <a:buNone/>
            </a:pPr>
            <a:r>
              <a:rPr lang="en-US" sz="6400" b="1" u="sng" dirty="0">
                <a:solidFill>
                  <a:srgbClr val="FF0000"/>
                </a:solidFill>
                <a:latin typeface="Times New Roman" pitchFamily="18" charset="0"/>
                <a:cs typeface="Times New Roman" pitchFamily="18" charset="0"/>
              </a:rPr>
              <a:t>6) Object-Oriented </a:t>
            </a:r>
            <a:r>
              <a:rPr lang="en-US" sz="6400" b="1" u="sng" dirty="0" smtClean="0">
                <a:solidFill>
                  <a:srgbClr val="FF0000"/>
                </a:solidFill>
                <a:latin typeface="Times New Roman" pitchFamily="18" charset="0"/>
                <a:cs typeface="Times New Roman" pitchFamily="18" charset="0"/>
              </a:rPr>
              <a:t>Language:</a:t>
            </a:r>
          </a:p>
          <a:p>
            <a:pPr marL="0" indent="0" algn="just">
              <a:buNone/>
            </a:pPr>
            <a:endParaRPr lang="en-US" sz="6400" b="1" u="sng" dirty="0">
              <a:solidFill>
                <a:srgbClr val="FF0000"/>
              </a:solidFill>
              <a:latin typeface="Times New Roman" pitchFamily="18" charset="0"/>
              <a:cs typeface="Times New Roman" pitchFamily="18" charset="0"/>
            </a:endParaRPr>
          </a:p>
          <a:p>
            <a:pPr marL="0" indent="0" algn="just">
              <a:buNone/>
            </a:pPr>
            <a:r>
              <a:rPr lang="en-US" sz="6400" b="1" dirty="0">
                <a:solidFill>
                  <a:schemeClr val="tx1">
                    <a:lumMod val="95000"/>
                    <a:lumOff val="5000"/>
                  </a:schemeClr>
                </a:solidFill>
                <a:latin typeface="Times New Roman" pitchFamily="18" charset="0"/>
                <a:cs typeface="Times New Roman" pitchFamily="18" charset="0"/>
              </a:rPr>
              <a:t>Python supports object-oriented language and concepts of classes and objects come into existence. It supports inheritance, polymorphism, and encapsulation, etc. The object-oriented procedure helps to programmer to write reusable code and develop applications in less </a:t>
            </a:r>
            <a:r>
              <a:rPr lang="en-US" sz="6400" b="1" dirty="0" smtClean="0">
                <a:solidFill>
                  <a:schemeClr val="tx1">
                    <a:lumMod val="95000"/>
                    <a:lumOff val="5000"/>
                  </a:schemeClr>
                </a:solidFill>
                <a:latin typeface="Times New Roman" pitchFamily="18" charset="0"/>
                <a:cs typeface="Times New Roman" pitchFamily="18" charset="0"/>
              </a:rPr>
              <a:t> code</a:t>
            </a:r>
            <a:r>
              <a:rPr lang="en-US" sz="6400" b="1" dirty="0">
                <a:solidFill>
                  <a:schemeClr val="tx1">
                    <a:lumMod val="95000"/>
                    <a:lumOff val="5000"/>
                  </a:schemeClr>
                </a:solidFill>
                <a:latin typeface="Times New Roman" pitchFamily="18" charset="0"/>
                <a:cs typeface="Times New Roman" pitchFamily="18" charset="0"/>
              </a:rPr>
              <a:t>.</a:t>
            </a:r>
          </a:p>
          <a:p>
            <a:pPr algn="just"/>
            <a:endParaRPr lang="en-US" sz="64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1041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pPr marL="0" indent="0">
              <a:buNone/>
            </a:pPr>
            <a:r>
              <a:rPr lang="en-US" b="1" u="sng" dirty="0">
                <a:solidFill>
                  <a:srgbClr val="FF0000"/>
                </a:solidFill>
              </a:rPr>
              <a:t>7) </a:t>
            </a:r>
            <a:r>
              <a:rPr lang="en-US" b="1" u="sng" dirty="0" smtClean="0">
                <a:solidFill>
                  <a:srgbClr val="FF0000"/>
                </a:solidFill>
              </a:rPr>
              <a:t>Extensible:</a:t>
            </a:r>
            <a:endParaRPr lang="en-US" b="1" u="sng" dirty="0">
              <a:solidFill>
                <a:srgbClr val="FF0000"/>
              </a:solidFill>
            </a:endParaRPr>
          </a:p>
          <a:p>
            <a:pPr marL="0" indent="0">
              <a:buNone/>
            </a:pPr>
            <a:endParaRPr lang="en-US" dirty="0" smtClean="0"/>
          </a:p>
          <a:p>
            <a:pPr marL="0" indent="0">
              <a:buNone/>
            </a:pPr>
            <a:r>
              <a:rPr lang="en-US" dirty="0" smtClean="0"/>
              <a:t>It </a:t>
            </a:r>
            <a:r>
              <a:rPr lang="en-US" dirty="0"/>
              <a:t>implies that other languages such as C/C++ can be used to compile the code and thus it can be used further in our Python code. It converts the program into byte code, and any platform can use that byte code.</a:t>
            </a:r>
          </a:p>
          <a:p>
            <a:endParaRPr lang="en-US" u="sng" dirty="0"/>
          </a:p>
          <a:p>
            <a:pPr marL="0" indent="0">
              <a:buNone/>
            </a:pPr>
            <a:r>
              <a:rPr lang="en-US" b="1" u="sng" dirty="0">
                <a:solidFill>
                  <a:srgbClr val="FF0000"/>
                </a:solidFill>
                <a:latin typeface="Times New Roman" pitchFamily="18" charset="0"/>
                <a:cs typeface="Times New Roman" pitchFamily="18" charset="0"/>
              </a:rPr>
              <a:t>8) Large Standard </a:t>
            </a:r>
            <a:r>
              <a:rPr lang="en-US" b="1" u="sng" dirty="0" smtClean="0">
                <a:solidFill>
                  <a:srgbClr val="FF0000"/>
                </a:solidFill>
                <a:latin typeface="Times New Roman" pitchFamily="18" charset="0"/>
                <a:cs typeface="Times New Roman" pitchFamily="18" charset="0"/>
              </a:rPr>
              <a:t>Library:</a:t>
            </a:r>
            <a:endParaRPr lang="en-US" b="1" u="sng" dirty="0">
              <a:solidFill>
                <a:srgbClr val="FF0000"/>
              </a:solidFill>
              <a:latin typeface="Times New Roman" pitchFamily="18" charset="0"/>
              <a:cs typeface="Times New Roman" pitchFamily="18" charset="0"/>
            </a:endParaRPr>
          </a:p>
          <a:p>
            <a:pPr marL="0" indent="0">
              <a:buNone/>
            </a:pPr>
            <a:r>
              <a:rPr lang="en-US" dirty="0"/>
              <a:t>It provides a vast range of libraries for the various fields such as machine learning, web developer, and also for the scripting. There are various machine learning libraries, such as Tensor flow, Pandas, </a:t>
            </a:r>
            <a:r>
              <a:rPr lang="en-US" dirty="0" err="1"/>
              <a:t>Numpy</a:t>
            </a:r>
            <a:r>
              <a:rPr lang="en-US" dirty="0"/>
              <a:t>, </a:t>
            </a:r>
            <a:r>
              <a:rPr lang="en-US" dirty="0" err="1"/>
              <a:t>Keras</a:t>
            </a:r>
            <a:r>
              <a:rPr lang="en-US" dirty="0"/>
              <a:t>, and </a:t>
            </a:r>
            <a:r>
              <a:rPr lang="en-US" dirty="0" err="1"/>
              <a:t>Pytorch</a:t>
            </a:r>
            <a:r>
              <a:rPr lang="en-US" dirty="0"/>
              <a:t>, etc</a:t>
            </a:r>
            <a:r>
              <a:rPr lang="en-US" dirty="0" smtClean="0"/>
              <a:t>.</a:t>
            </a:r>
          </a:p>
          <a:p>
            <a:pPr marL="0" indent="0">
              <a:buNone/>
            </a:pPr>
            <a:r>
              <a:rPr lang="en-US" dirty="0" smtClean="0"/>
              <a:t> </a:t>
            </a:r>
            <a:r>
              <a:rPr lang="en-US" dirty="0" err="1"/>
              <a:t>Django</a:t>
            </a:r>
            <a:r>
              <a:rPr lang="en-US" dirty="0"/>
              <a:t>, flask, pyramids are the popular framework for Python web development.</a:t>
            </a:r>
          </a:p>
          <a:p>
            <a:endParaRPr lang="en-US" dirty="0"/>
          </a:p>
        </p:txBody>
      </p:sp>
    </p:spTree>
    <p:extLst>
      <p:ext uri="{BB962C8B-B14F-4D97-AF65-F5344CB8AC3E}">
        <p14:creationId xmlns:p14="http://schemas.microsoft.com/office/powerpoint/2010/main" val="252322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457200" y="1219200"/>
            <a:ext cx="8458200" cy="5334000"/>
          </a:xfrm>
        </p:spPr>
        <p:txBody>
          <a:bodyPr>
            <a:normAutofit fontScale="70000" lnSpcReduction="20000"/>
          </a:bodyPr>
          <a:lstStyle/>
          <a:p>
            <a:pPr marL="0" indent="0" algn="just">
              <a:buNone/>
            </a:pPr>
            <a:r>
              <a:rPr lang="en-US" dirty="0" smtClean="0">
                <a:solidFill>
                  <a:srgbClr val="FF0000"/>
                </a:solidFill>
              </a:rPr>
              <a:t>9) </a:t>
            </a:r>
            <a:r>
              <a:rPr lang="en-US" u="sng" dirty="0" smtClean="0">
                <a:solidFill>
                  <a:srgbClr val="FF0000"/>
                </a:solidFill>
                <a:latin typeface="Times New Roman" pitchFamily="18" charset="0"/>
                <a:cs typeface="Times New Roman" pitchFamily="18" charset="0"/>
              </a:rPr>
              <a:t>GUI Programming Support</a:t>
            </a:r>
          </a:p>
          <a:p>
            <a:pPr marL="0" indent="0" algn="just">
              <a:buNone/>
            </a:pPr>
            <a:r>
              <a:rPr lang="en-US" sz="3400" dirty="0" smtClean="0">
                <a:latin typeface="Times New Roman" pitchFamily="18" charset="0"/>
                <a:cs typeface="Times New Roman" pitchFamily="18" charset="0"/>
              </a:rPr>
              <a:t>Graphical User Interface is used for the developing Desktop application. </a:t>
            </a:r>
          </a:p>
          <a:p>
            <a:pPr marL="0" indent="0" algn="just">
              <a:buNone/>
            </a:pPr>
            <a:r>
              <a:rPr lang="en-US" sz="3400" dirty="0" smtClean="0">
                <a:latin typeface="Times New Roman" pitchFamily="18" charset="0"/>
                <a:cs typeface="Times New Roman" pitchFamily="18" charset="0"/>
              </a:rPr>
              <a:t>PyQT5, </a:t>
            </a:r>
            <a:r>
              <a:rPr lang="en-US" sz="3400" dirty="0" err="1" smtClean="0">
                <a:latin typeface="Times New Roman" pitchFamily="18" charset="0"/>
                <a:cs typeface="Times New Roman" pitchFamily="18" charset="0"/>
              </a:rPr>
              <a:t>Tkinter</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Kivy</a:t>
            </a:r>
            <a:r>
              <a:rPr lang="en-US" sz="3400" dirty="0" smtClean="0">
                <a:latin typeface="Times New Roman" pitchFamily="18" charset="0"/>
                <a:cs typeface="Times New Roman" pitchFamily="18" charset="0"/>
              </a:rPr>
              <a:t> are the libraries which are used for developing the web application</a:t>
            </a:r>
            <a:r>
              <a:rPr lang="en-US" dirty="0" smtClean="0"/>
              <a:t>.</a:t>
            </a:r>
          </a:p>
          <a:p>
            <a:pPr algn="just"/>
            <a:endParaRPr lang="en-US" dirty="0" smtClean="0"/>
          </a:p>
          <a:p>
            <a:pPr marL="0" indent="0" algn="just">
              <a:buNone/>
            </a:pPr>
            <a:r>
              <a:rPr lang="en-US" u="sng" dirty="0" smtClean="0">
                <a:solidFill>
                  <a:srgbClr val="FF0000"/>
                </a:solidFill>
                <a:latin typeface="Times New Roman" pitchFamily="18" charset="0"/>
                <a:cs typeface="Times New Roman" pitchFamily="18" charset="0"/>
              </a:rPr>
              <a:t>10) Integrated</a:t>
            </a:r>
          </a:p>
          <a:p>
            <a:pPr marL="0" indent="0" algn="just">
              <a:buNone/>
            </a:pPr>
            <a:endParaRPr lang="en-US" u="sng" dirty="0" smtClean="0">
              <a:solidFill>
                <a:srgbClr val="FF0000"/>
              </a:solidFill>
              <a:latin typeface="Times New Roman" pitchFamily="18" charset="0"/>
              <a:cs typeface="Times New Roman" pitchFamily="18" charset="0"/>
            </a:endParaRPr>
          </a:p>
          <a:p>
            <a:pPr marL="0" indent="0" algn="just">
              <a:buNone/>
            </a:pPr>
            <a:r>
              <a:rPr lang="en-US" dirty="0" smtClean="0"/>
              <a:t>It can be easily integrated with languages like C, C++, and JAVA, etc. Python runs code line by line like C,C++ Java. It makes easy to debug the code.</a:t>
            </a:r>
          </a:p>
          <a:p>
            <a:pPr algn="just"/>
            <a:endParaRPr lang="en-US" dirty="0" smtClean="0"/>
          </a:p>
          <a:p>
            <a:pPr marL="0" indent="0" algn="just">
              <a:buNone/>
            </a:pPr>
            <a:r>
              <a:rPr lang="en-US" u="sng" dirty="0" smtClean="0">
                <a:solidFill>
                  <a:srgbClr val="FF0000"/>
                </a:solidFill>
                <a:latin typeface="Times New Roman" pitchFamily="18" charset="0"/>
                <a:cs typeface="Times New Roman" pitchFamily="18" charset="0"/>
              </a:rPr>
              <a:t>11. Embeddable</a:t>
            </a:r>
          </a:p>
          <a:p>
            <a:pPr algn="just"/>
            <a:r>
              <a:rPr lang="en-US" dirty="0" smtClean="0"/>
              <a:t>The code of the other programming language can use in the Python source code. We can use Python source code in another programming language as well. It can embed other language into our code.</a:t>
            </a:r>
          </a:p>
          <a:p>
            <a:pPr algn="just"/>
            <a:endParaRPr lang="en-US" dirty="0" smtClean="0"/>
          </a:p>
          <a:p>
            <a:pPr algn="just"/>
            <a:endParaRPr lang="en-US" dirty="0"/>
          </a:p>
        </p:txBody>
      </p:sp>
    </p:spTree>
    <p:extLst>
      <p:ext uri="{BB962C8B-B14F-4D97-AF65-F5344CB8AC3E}">
        <p14:creationId xmlns:p14="http://schemas.microsoft.com/office/powerpoint/2010/main" val="2225425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latin typeface="Times New Roman" pitchFamily="18" charset="0"/>
                <a:cs typeface="Times New Roman" pitchFamily="18" charset="0"/>
              </a:rPr>
              <a:t>Applications of pytho</a:t>
            </a:r>
            <a:r>
              <a:rPr lang="en-US" sz="3200" b="1" dirty="0" smtClean="0">
                <a:solidFill>
                  <a:srgbClr val="FF0000"/>
                </a:solidFill>
              </a:rPr>
              <a:t>n</a:t>
            </a:r>
            <a:endParaRPr lang="en-US" sz="3200" b="1" dirty="0">
              <a:solidFill>
                <a:srgbClr val="FF0000"/>
              </a:solidFill>
            </a:endParaRPr>
          </a:p>
        </p:txBody>
      </p:sp>
      <p:pic>
        <p:nvPicPr>
          <p:cNvPr id="3075" name="Picture 3" descr="C:\Users\STUDENT\Desktop\python-application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7068117"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59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marL="0" indent="0">
              <a:buNone/>
            </a:pPr>
            <a:endParaRPr lang="en-US" dirty="0" smtClean="0"/>
          </a:p>
          <a:p>
            <a:pPr marL="0" indent="0">
              <a:buNone/>
            </a:pPr>
            <a:r>
              <a:rPr lang="en-US" b="1" u="sng" dirty="0" smtClean="0">
                <a:solidFill>
                  <a:srgbClr val="7030A0"/>
                </a:solidFill>
              </a:rPr>
              <a:t>1) Web Applications</a:t>
            </a:r>
          </a:p>
          <a:p>
            <a:r>
              <a:rPr lang="en-US" dirty="0" smtClean="0"/>
              <a:t>We can use Python to develop web applications. It provides libraries to handle internet protocols such as HTML and XML, JSON, Email processing, request, beautiful Soup, </a:t>
            </a:r>
            <a:r>
              <a:rPr lang="en-US" dirty="0" err="1" smtClean="0"/>
              <a:t>Feedparser</a:t>
            </a:r>
            <a:r>
              <a:rPr lang="en-US" dirty="0" smtClean="0"/>
              <a:t>, etc. </a:t>
            </a:r>
          </a:p>
          <a:p>
            <a:pPr marL="0" indent="0">
              <a:buNone/>
            </a:pPr>
            <a:endParaRPr lang="en-US" dirty="0" smtClean="0"/>
          </a:p>
          <a:p>
            <a:r>
              <a:rPr lang="en-US" dirty="0" smtClean="0"/>
              <a:t>One of Python web-framework named </a:t>
            </a:r>
            <a:r>
              <a:rPr lang="en-US" dirty="0" err="1" smtClean="0"/>
              <a:t>Django</a:t>
            </a:r>
            <a:r>
              <a:rPr lang="en-US" dirty="0" smtClean="0"/>
              <a:t> is used on </a:t>
            </a:r>
            <a:r>
              <a:rPr lang="en-US" dirty="0" err="1" smtClean="0"/>
              <a:t>Instagram</a:t>
            </a:r>
            <a:r>
              <a:rPr lang="en-US" dirty="0" smtClean="0"/>
              <a:t>.</a:t>
            </a:r>
          </a:p>
          <a:p>
            <a:endParaRPr lang="en-US" dirty="0" smtClean="0"/>
          </a:p>
          <a:p>
            <a:r>
              <a:rPr lang="en-US" dirty="0" smtClean="0"/>
              <a:t> Python provides many useful frameworks, and these are given below:</a:t>
            </a:r>
          </a:p>
          <a:p>
            <a:endParaRPr lang="en-US" dirty="0" smtClean="0"/>
          </a:p>
          <a:p>
            <a:r>
              <a:rPr lang="en-US" dirty="0" err="1" smtClean="0"/>
              <a:t>Django</a:t>
            </a:r>
            <a:r>
              <a:rPr lang="en-US" dirty="0" smtClean="0"/>
              <a:t> and Pyramid framework(Use for heavy applications)</a:t>
            </a:r>
          </a:p>
          <a:p>
            <a:pPr marL="0" indent="0">
              <a:buNone/>
            </a:pPr>
            <a:endParaRPr lang="en-US" dirty="0" smtClean="0"/>
          </a:p>
          <a:p>
            <a:r>
              <a:rPr lang="en-US" dirty="0" smtClean="0"/>
              <a:t>Flask and Bottle (Micro-framework)</a:t>
            </a:r>
          </a:p>
          <a:p>
            <a:pPr marL="0" indent="0">
              <a:buNone/>
            </a:pPr>
            <a:endParaRPr lang="en-US" dirty="0" smtClean="0"/>
          </a:p>
          <a:p>
            <a:r>
              <a:rPr lang="en-US" dirty="0" err="1" smtClean="0"/>
              <a:t>Plone</a:t>
            </a:r>
            <a:r>
              <a:rPr lang="en-US" dirty="0" smtClean="0"/>
              <a:t> and </a:t>
            </a:r>
            <a:r>
              <a:rPr lang="en-US" dirty="0" err="1" smtClean="0"/>
              <a:t>Django</a:t>
            </a:r>
            <a:r>
              <a:rPr lang="en-US" dirty="0" smtClean="0"/>
              <a:t> CMS (Advance Content management)</a:t>
            </a:r>
            <a:endParaRPr lang="en-US" dirty="0"/>
          </a:p>
        </p:txBody>
      </p:sp>
    </p:spTree>
    <p:extLst>
      <p:ext uri="{BB962C8B-B14F-4D97-AF65-F5344CB8AC3E}">
        <p14:creationId xmlns:p14="http://schemas.microsoft.com/office/powerpoint/2010/main" val="352496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Applications </a:t>
            </a:r>
            <a:r>
              <a:rPr lang="en-US" b="1" dirty="0" err="1" smtClean="0">
                <a:solidFill>
                  <a:srgbClr val="7030A0"/>
                </a:solidFill>
                <a:latin typeface="Times New Roman" pitchFamily="18" charset="0"/>
                <a:cs typeface="Times New Roman" pitchFamily="18" charset="0"/>
              </a:rPr>
              <a:t>contd</a:t>
            </a:r>
            <a:r>
              <a:rPr lang="en-US" b="1" dirty="0" smtClean="0">
                <a:solidFill>
                  <a:srgbClr val="7030A0"/>
                </a:solidFill>
                <a:latin typeface="Times New Roman" pitchFamily="18" charset="0"/>
                <a:cs typeface="Times New Roman" pitchFamily="18" charset="0"/>
              </a:rPr>
              <a:t>…</a:t>
            </a:r>
            <a:endParaRPr lang="en-US"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2</a:t>
            </a:r>
            <a:r>
              <a:rPr lang="en-US" dirty="0" smtClean="0">
                <a:solidFill>
                  <a:srgbClr val="FF0000"/>
                </a:solidFill>
              </a:rPr>
              <a:t>) Desktop GUI Applications</a:t>
            </a:r>
          </a:p>
          <a:p>
            <a:pPr marL="0" indent="0">
              <a:buNone/>
            </a:pPr>
            <a:r>
              <a:rPr lang="en-US" dirty="0" smtClean="0"/>
              <a:t>The GUI stands for the Graphical User Interface, which provides a smooth interaction to any application. Python provides a </a:t>
            </a:r>
            <a:r>
              <a:rPr lang="en-US" dirty="0" err="1" smtClean="0"/>
              <a:t>Tk</a:t>
            </a:r>
            <a:r>
              <a:rPr lang="en-US" dirty="0" smtClean="0"/>
              <a:t> GUI library to develop a user interface. Some popular GUI libraries are given below.</a:t>
            </a:r>
          </a:p>
          <a:p>
            <a:pPr marL="0" indent="0">
              <a:buNone/>
            </a:pPr>
            <a:endParaRPr lang="en-US" dirty="0" smtClean="0"/>
          </a:p>
          <a:p>
            <a:r>
              <a:rPr lang="en-US" dirty="0" err="1" smtClean="0"/>
              <a:t>Tkinter</a:t>
            </a:r>
            <a:r>
              <a:rPr lang="en-US" dirty="0" smtClean="0"/>
              <a:t> or </a:t>
            </a:r>
            <a:r>
              <a:rPr lang="en-US" dirty="0" err="1" smtClean="0"/>
              <a:t>Tk</a:t>
            </a:r>
            <a:endParaRPr lang="en-US" dirty="0" smtClean="0"/>
          </a:p>
          <a:p>
            <a:r>
              <a:rPr lang="en-US" dirty="0" err="1" smtClean="0"/>
              <a:t>wxWidgetM</a:t>
            </a:r>
            <a:endParaRPr lang="en-US" dirty="0" smtClean="0"/>
          </a:p>
          <a:p>
            <a:r>
              <a:rPr lang="en-US" dirty="0" err="1" smtClean="0"/>
              <a:t>Kivy</a:t>
            </a:r>
            <a:r>
              <a:rPr lang="en-US" dirty="0" smtClean="0"/>
              <a:t> (used for writing </a:t>
            </a:r>
            <a:r>
              <a:rPr lang="en-US" dirty="0" err="1" smtClean="0"/>
              <a:t>multitouch</a:t>
            </a:r>
            <a:r>
              <a:rPr lang="en-US" dirty="0" smtClean="0"/>
              <a:t> applications )</a:t>
            </a:r>
          </a:p>
          <a:p>
            <a:r>
              <a:rPr lang="en-US" dirty="0" err="1" smtClean="0"/>
              <a:t>PyQt</a:t>
            </a:r>
            <a:r>
              <a:rPr lang="en-US" dirty="0" smtClean="0"/>
              <a:t> or </a:t>
            </a:r>
            <a:r>
              <a:rPr lang="en-US" dirty="0" err="1" smtClean="0"/>
              <a:t>Pysid</a:t>
            </a:r>
            <a:endParaRPr lang="en-US" dirty="0"/>
          </a:p>
        </p:txBody>
      </p:sp>
    </p:spTree>
    <p:extLst>
      <p:ext uri="{BB962C8B-B14F-4D97-AF65-F5344CB8AC3E}">
        <p14:creationId xmlns:p14="http://schemas.microsoft.com/office/powerpoint/2010/main" val="2051598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3394</TotalTime>
  <Words>1977</Words>
  <Application>Microsoft Office PowerPoint</Application>
  <PresentationFormat>On-screen Show (4:3)</PresentationFormat>
  <Paragraphs>179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Python Programming Language:History</vt:lpstr>
      <vt:lpstr>PowerPoint Presentation</vt:lpstr>
      <vt:lpstr>Python Features </vt:lpstr>
      <vt:lpstr>Contd.. </vt:lpstr>
      <vt:lpstr>Contd….</vt:lpstr>
      <vt:lpstr>Contd..</vt:lpstr>
      <vt:lpstr>Applications of python</vt:lpstr>
      <vt:lpstr>Contd…….</vt:lpstr>
      <vt:lpstr>Applications contd…</vt:lpstr>
      <vt:lpstr>Contd.. </vt:lpstr>
      <vt:lpstr> 4.Business Applications </vt:lpstr>
      <vt:lpstr>Python Distributions </vt:lpstr>
      <vt:lpstr>Python Version List</vt:lpstr>
      <vt:lpstr>PowerPoint Presentation</vt:lpstr>
      <vt:lpstr>Python IDEs</vt:lpstr>
      <vt:lpstr>Contd.. </vt:lpstr>
      <vt:lpstr>PowerPoint Presentation</vt:lpstr>
      <vt:lpstr>Cont…..</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Language</dc:title>
  <dc:creator>STUDENT</dc:creator>
  <cp:lastModifiedBy>Salaah Maniyar</cp:lastModifiedBy>
  <cp:revision>25</cp:revision>
  <dcterms:created xsi:type="dcterms:W3CDTF">2021-11-06T06:21:27Z</dcterms:created>
  <dcterms:modified xsi:type="dcterms:W3CDTF">2025-10-05T23:09:58Z</dcterms:modified>
</cp:coreProperties>
</file>