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5" r:id="rId5"/>
    <p:sldId id="263" r:id="rId6"/>
    <p:sldId id="271" r:id="rId7"/>
    <p:sldId id="266" r:id="rId8"/>
    <p:sldId id="267" r:id="rId9"/>
    <p:sldId id="268" r:id="rId10"/>
    <p:sldId id="270" r:id="rId11"/>
    <p:sldId id="259" r:id="rId12"/>
  </p:sldIdLst>
  <p:sldSz cx="12192000" cy="6858000"/>
  <p:notesSz cx="6858000" cy="9144000"/>
  <p:embeddedFontLs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6D23812-161E-706C-9A21-04595592E101}"/>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C9A8C28-4EAC-A33B-3AB2-B2D580FAF9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49A1A7F-CF20-9B44-B8AA-427ED68C72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450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40E18F1-9264-5BB9-362B-B78A529A1158}"/>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7D4BE30-20BA-BC27-F5C0-CABD75F940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71400B2-3CC2-1E07-9CE0-33BDB2D45F6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288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2D575A-F2A5-E7C0-7966-9081C70D515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5595D3D-BCB4-3026-4DF6-9B854F27BF2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495F95C-183A-3F74-5C34-90A3EBFE8D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91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6E7C755-5F42-FFBB-629E-D51ACFEC630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D42248E-76F6-85BB-F798-5542815903A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BC69D5EB-1600-6604-9427-9FC09EB4B7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44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25245CF-6C7A-2521-8B36-87A1E92776B4}"/>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08F4685-8506-FF39-F735-403553F498F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C80A673-CC98-C27B-FB9A-18C538D1A4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023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087040D-D9E3-5FBB-C5F7-E73D0C57BA88}"/>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DAE2512-0235-8B90-0C3C-CFFCAE448CA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B6700368-5737-E04F-4603-BED54C8DD1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54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35ECBD8-57C9-FD7C-90F7-2862AA19E1E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4778D9A-6BD1-6C32-3DAF-C8461B16A2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7485BA7-AE35-A2E1-E87E-B27702F1FD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24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535185" y="3506598"/>
            <a:ext cx="9395670"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CODE REFACTORING AND BUG FIXING</a:t>
            </a:r>
            <a:endParaRPr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F97AFF0-91FA-9C53-250A-95085CF19977}"/>
              </a:ext>
            </a:extLst>
          </p:cNvPr>
          <p:cNvSpPr txBox="1"/>
          <p:nvPr/>
        </p:nvSpPr>
        <p:spPr>
          <a:xfrm>
            <a:off x="394282" y="5654180"/>
            <a:ext cx="357371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Ayesha Begum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E74C537-94FB-8858-175C-AC4F88092D4A}"/>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386DBB7-A9E6-93E8-9256-F7323E14B588}"/>
              </a:ext>
            </a:extLst>
          </p:cNvPr>
          <p:cNvSpPr txBox="1">
            <a:spLocks noGrp="1"/>
          </p:cNvSpPr>
          <p:nvPr>
            <p:ph type="title"/>
          </p:nvPr>
        </p:nvSpPr>
        <p:spPr>
          <a:xfrm>
            <a:off x="-1" y="18255"/>
            <a:ext cx="12080147" cy="9800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a:extLst>
              <a:ext uri="{FF2B5EF4-FFF2-40B4-BE49-F238E27FC236}">
                <a16:creationId xmlns:a16="http://schemas.microsoft.com/office/drawing/2014/main" id="{9CC08071-3DDC-9F17-DD22-13C8BB382F1B}"/>
              </a:ext>
            </a:extLst>
          </p:cNvPr>
          <p:cNvSpPr txBox="1">
            <a:spLocks noGrp="1"/>
          </p:cNvSpPr>
          <p:nvPr>
            <p:ph type="body" idx="1"/>
          </p:nvPr>
        </p:nvSpPr>
        <p:spPr>
          <a:xfrm>
            <a:off x="209725" y="872455"/>
            <a:ext cx="11149574" cy="4732214"/>
          </a:xfrm>
          <a:prstGeom prst="rect">
            <a:avLst/>
          </a:prstGeom>
          <a:noFill/>
          <a:ln>
            <a:noFill/>
          </a:ln>
        </p:spPr>
        <p:txBody>
          <a:bodyPr spcFirstLastPara="1" wrap="square" lIns="91425" tIns="45700" rIns="91425" bIns="45700" anchor="t" anchorCtr="0">
            <a:normAutofit/>
          </a:bodyPr>
          <a:lstStyle/>
          <a:p>
            <a:pPr marL="440690" algn="just">
              <a:lnSpc>
                <a:spcPct val="150000"/>
              </a:lnSpc>
              <a:buSzPct val="100000"/>
            </a:pPr>
            <a:r>
              <a:rPr lang="en-US" sz="2000" dirty="0">
                <a:latin typeface="Times New Roman" panose="02020603050405020304" pitchFamily="18" charset="0"/>
                <a:cs typeface="Times New Roman" panose="02020603050405020304" pitchFamily="18" charset="0"/>
              </a:rPr>
              <a:t>In summary, three bugs were identified and successfully resolved in the codebase without altering the application's existing functionality. </a:t>
            </a:r>
          </a:p>
          <a:p>
            <a:pPr marL="440690" algn="just">
              <a:lnSpc>
                <a:spcPct val="150000"/>
              </a:lnSpc>
              <a:buSzPct val="100000"/>
            </a:pPr>
            <a:r>
              <a:rPr lang="en-US" sz="2000" dirty="0">
                <a:latin typeface="Times New Roman" panose="02020603050405020304" pitchFamily="18" charset="0"/>
                <a:cs typeface="Times New Roman" panose="02020603050405020304" pitchFamily="18" charset="0"/>
              </a:rPr>
              <a:t>The application, developed using the Flask framework, effectively enables users to add notes with appropriate titles and review their previous entries. </a:t>
            </a:r>
          </a:p>
          <a:p>
            <a:pPr marL="440690" algn="just">
              <a:lnSpc>
                <a:spcPct val="150000"/>
              </a:lnSpc>
              <a:buSzPct val="100000"/>
            </a:pPr>
            <a:r>
              <a:rPr lang="en-US" sz="2000" dirty="0">
                <a:latin typeface="Times New Roman" panose="02020603050405020304" pitchFamily="18" charset="0"/>
                <a:cs typeface="Times New Roman" panose="02020603050405020304" pitchFamily="18" charset="0"/>
              </a:rPr>
              <a:t>To enhance user experience further, additional functionalities such as the ability to delete and update notes could be integrated. </a:t>
            </a:r>
          </a:p>
          <a:p>
            <a:pPr marL="440690" algn="just">
              <a:lnSpc>
                <a:spcPct val="150000"/>
              </a:lnSpc>
              <a:buSzPct val="100000"/>
            </a:pPr>
            <a:r>
              <a:rPr lang="en-US" sz="2000" dirty="0">
                <a:latin typeface="Times New Roman" panose="02020603050405020304" pitchFamily="18" charset="0"/>
                <a:cs typeface="Times New Roman" panose="02020603050405020304" pitchFamily="18" charset="0"/>
              </a:rPr>
              <a:t>Implementing these features will not only improve the application's usability but also provide users with greater flexibility in managing their notes, ultimately leading to a more robust and user-friendly application.</a:t>
            </a:r>
          </a:p>
        </p:txBody>
      </p:sp>
    </p:spTree>
    <p:extLst>
      <p:ext uri="{BB962C8B-B14F-4D97-AF65-F5344CB8AC3E}">
        <p14:creationId xmlns:p14="http://schemas.microsoft.com/office/powerpoint/2010/main" val="373597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67780" y="989902"/>
            <a:ext cx="11719419" cy="5432216"/>
          </a:xfrm>
          <a:prstGeom prst="rect">
            <a:avLst/>
          </a:prstGeom>
          <a:noFill/>
          <a:ln>
            <a:noFill/>
          </a:ln>
        </p:spPr>
        <p:txBody>
          <a:bodyPr spcFirstLastPara="1" wrap="square" lIns="91425" tIns="45700" rIns="91425" bIns="45700" anchor="t" anchorCtr="0">
            <a:spAutoFit/>
          </a:bodyPr>
          <a:lstStyle/>
          <a:p>
            <a:r>
              <a:rPr lang="en-US" sz="2000" b="1" dirty="0">
                <a:latin typeface="Times New Roman" panose="02020603050405020304" pitchFamily="18" charset="0"/>
                <a:cs typeface="Times New Roman" panose="02020603050405020304" pitchFamily="18" charset="0"/>
              </a:rPr>
              <a:t>Ayesha Begum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Aspiring Data Scientist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 am a motivated and detail-oriented data scientist currently undergoing training at </a:t>
            </a:r>
            <a:r>
              <a:rPr lang="en-US" sz="2000" dirty="0" err="1">
                <a:latin typeface="Times New Roman" panose="02020603050405020304" pitchFamily="18" charset="0"/>
                <a:cs typeface="Times New Roman" panose="02020603050405020304" pitchFamily="18" charset="0"/>
              </a:rPr>
              <a:t>Innomatics</a:t>
            </a:r>
            <a:r>
              <a:rPr lang="en-US" sz="2000" dirty="0">
                <a:latin typeface="Times New Roman" panose="02020603050405020304" pitchFamily="18" charset="0"/>
                <a:cs typeface="Times New Roman" panose="02020603050405020304" pitchFamily="18" charset="0"/>
              </a:rPr>
              <a:t> Research Labs, where I am gaining hands-on experience in data science and model building. With a Master’s degree in Statistics from Osmania University, I am passionate about leveraging data to solve complex business challenges and derive meaningful insights. My technical skills include Python, SQL, machine learning, and data analysis, which I apply effectively in developing data-driven solutions.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 pride myself on being an active and agile learner, constantly seeking to enhance my knowledge and skills in the field of artificial intelligence and data science. My strong communication and leadership abilities allow me to collaborate effectively within teams and convey insights clearly to stakeholders. I am eager to contribute my expertise and enthusiasm to innovative projects that harness the power of data.</a:t>
            </a:r>
          </a:p>
          <a:p>
            <a:pPr marR="0" lvl="0" algn="just" rtl="0">
              <a:lnSpc>
                <a:spcPct val="150000"/>
              </a:lnSpc>
              <a:spcBef>
                <a:spcPts val="0"/>
              </a:spcBef>
              <a:spcAft>
                <a:spcPts val="0"/>
              </a:spcAft>
              <a:buClr>
                <a:schemeClr val="dk1"/>
              </a:buClr>
              <a:buSzPts val="1800"/>
            </a:pPr>
            <a:endPar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00668" y="201336"/>
            <a:ext cx="10623404" cy="11424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3200" b="1" dirty="0">
                <a:solidFill>
                  <a:srgbClr val="FF0000"/>
                </a:solidFill>
              </a:rPr>
              <a:t>Project Overview</a:t>
            </a:r>
          </a:p>
        </p:txBody>
      </p:sp>
      <p:sp>
        <p:nvSpPr>
          <p:cNvPr id="111" name="Google Shape;111;p4"/>
          <p:cNvSpPr txBox="1">
            <a:spLocks noGrp="1"/>
          </p:cNvSpPr>
          <p:nvPr>
            <p:ph type="body" idx="1"/>
          </p:nvPr>
        </p:nvSpPr>
        <p:spPr>
          <a:xfrm>
            <a:off x="201336" y="1853967"/>
            <a:ext cx="11431339" cy="3750701"/>
          </a:xfrm>
          <a:prstGeom prst="rect">
            <a:avLst/>
          </a:prstGeom>
          <a:noFill/>
          <a:ln>
            <a:noFill/>
          </a:ln>
        </p:spPr>
        <p:txBody>
          <a:bodyPr spcFirstLastPara="1" wrap="square" lIns="91425" tIns="45700" rIns="91425" bIns="45700" anchor="t" anchorCtr="0">
            <a:normAutofit/>
          </a:bodyPr>
          <a:lstStyle/>
          <a:p>
            <a:pPr marL="114300" indent="0">
              <a:buNone/>
            </a:pPr>
            <a:r>
              <a:rPr lang="en-US" sz="2000" dirty="0">
                <a:latin typeface="Times New Roman" panose="02020603050405020304" pitchFamily="18" charset="0"/>
                <a:cs typeface="Times New Roman" panose="02020603050405020304" pitchFamily="18" charset="0"/>
              </a:rPr>
              <a:t>The objective of this project is to refactor the existing codebase of the Note Taking application to enhance its functionality and user experience. This involves identifying and resolving all bugs present in the current implementation to ensure seamless operation. The application should enable users to easily add new notes, while displaying all pre-existing notes on the same page in the form of an unordered list.</a:t>
            </a:r>
          </a:p>
          <a:p>
            <a:pPr marL="114300" indent="0">
              <a:buNone/>
            </a:pPr>
            <a:endParaRPr lang="en-US" sz="2000" dirty="0">
              <a:latin typeface="Times New Roman" panose="02020603050405020304" pitchFamily="18" charset="0"/>
              <a:cs typeface="Times New Roman" panose="02020603050405020304" pitchFamily="18" charset="0"/>
            </a:endParaRPr>
          </a:p>
          <a:p>
            <a:pPr marL="114300" indent="0">
              <a:buNone/>
            </a:pPr>
            <a:r>
              <a:rPr lang="en-US" sz="2000" dirty="0">
                <a:latin typeface="Times New Roman" panose="02020603050405020304" pitchFamily="18" charset="0"/>
                <a:cs typeface="Times New Roman" panose="02020603050405020304" pitchFamily="18" charset="0"/>
              </a:rPr>
              <a:t>The technology stack utilized for this application includes: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Flask</a:t>
            </a:r>
            <a:r>
              <a:rPr lang="en-US" sz="2000" dirty="0">
                <a:latin typeface="Times New Roman" panose="02020603050405020304" pitchFamily="18" charset="0"/>
                <a:cs typeface="Times New Roman" panose="02020603050405020304" pitchFamily="18" charset="0"/>
              </a:rPr>
              <a:t>: For building the web application and managing server-side logic.</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HTML</a:t>
            </a:r>
            <a:r>
              <a:rPr lang="en-US" sz="2000" dirty="0">
                <a:latin typeface="Times New Roman" panose="02020603050405020304" pitchFamily="18" charset="0"/>
                <a:cs typeface="Times New Roman" panose="02020603050405020304" pitchFamily="18" charset="0"/>
              </a:rPr>
              <a:t>: For structuring the web pages.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For styling and enhancing the visual presentation of the application.</a:t>
            </a:r>
          </a:p>
          <a:p>
            <a:pPr marL="228600" lvl="0" indent="-130810" algn="just" rtl="0">
              <a:lnSpc>
                <a:spcPct val="150000"/>
              </a:lnSpc>
              <a:spcBef>
                <a:spcPts val="1000"/>
              </a:spcBef>
              <a:spcAft>
                <a:spcPts val="0"/>
              </a:spcAft>
              <a:buClr>
                <a:schemeClr val="dk1"/>
              </a:buClr>
              <a:buSzPct val="100000"/>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A2C092-7734-B1A1-77AB-254A7F018B2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8E65F8B-06BF-0CB8-0F43-DA046A3C3365}"/>
              </a:ext>
            </a:extLst>
          </p:cNvPr>
          <p:cNvSpPr txBox="1">
            <a:spLocks noGrp="1"/>
          </p:cNvSpPr>
          <p:nvPr>
            <p:ph type="title"/>
          </p:nvPr>
        </p:nvSpPr>
        <p:spPr>
          <a:xfrm>
            <a:off x="208472" y="18256"/>
            <a:ext cx="10515600" cy="87092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3200" b="1" dirty="0">
                <a:solidFill>
                  <a:srgbClr val="FF0000"/>
                </a:solidFill>
              </a:rPr>
              <a:t>EXISTING CODEBASE</a:t>
            </a:r>
            <a:endParaRPr lang="en-IN" sz="3200" b="1" dirty="0">
              <a:solidFill>
                <a:srgbClr val="FF0000"/>
              </a:solidFill>
            </a:endParaRPr>
          </a:p>
        </p:txBody>
      </p:sp>
      <p:pic>
        <p:nvPicPr>
          <p:cNvPr id="5" name="Picture 4">
            <a:extLst>
              <a:ext uri="{FF2B5EF4-FFF2-40B4-BE49-F238E27FC236}">
                <a16:creationId xmlns:a16="http://schemas.microsoft.com/office/drawing/2014/main" id="{494B807B-56CA-5B52-1835-28F637C211BD}"/>
              </a:ext>
            </a:extLst>
          </p:cNvPr>
          <p:cNvPicPr>
            <a:picLocks noChangeAspect="1"/>
          </p:cNvPicPr>
          <p:nvPr/>
        </p:nvPicPr>
        <p:blipFill>
          <a:blip r:embed="rId3"/>
          <a:stretch>
            <a:fillRect/>
          </a:stretch>
        </p:blipFill>
        <p:spPr>
          <a:xfrm>
            <a:off x="1009818" y="1623323"/>
            <a:ext cx="4456454" cy="4345496"/>
          </a:xfrm>
          <a:prstGeom prst="rect">
            <a:avLst/>
          </a:prstGeom>
        </p:spPr>
      </p:pic>
      <p:pic>
        <p:nvPicPr>
          <p:cNvPr id="7" name="Picture 6">
            <a:extLst>
              <a:ext uri="{FF2B5EF4-FFF2-40B4-BE49-F238E27FC236}">
                <a16:creationId xmlns:a16="http://schemas.microsoft.com/office/drawing/2014/main" id="{1B6FDFCA-CAA9-EB89-CE8F-81A47438B7DA}"/>
              </a:ext>
            </a:extLst>
          </p:cNvPr>
          <p:cNvPicPr>
            <a:picLocks noChangeAspect="1"/>
          </p:cNvPicPr>
          <p:nvPr/>
        </p:nvPicPr>
        <p:blipFill>
          <a:blip r:embed="rId4"/>
          <a:stretch>
            <a:fillRect/>
          </a:stretch>
        </p:blipFill>
        <p:spPr>
          <a:xfrm>
            <a:off x="6461052" y="1694906"/>
            <a:ext cx="5271084" cy="4273913"/>
          </a:xfrm>
          <a:prstGeom prst="rect">
            <a:avLst/>
          </a:prstGeom>
        </p:spPr>
      </p:pic>
      <p:sp>
        <p:nvSpPr>
          <p:cNvPr id="8" name="TextBox 7">
            <a:extLst>
              <a:ext uri="{FF2B5EF4-FFF2-40B4-BE49-F238E27FC236}">
                <a16:creationId xmlns:a16="http://schemas.microsoft.com/office/drawing/2014/main" id="{A1E4F86A-2BD8-6570-958B-75493A766386}"/>
              </a:ext>
            </a:extLst>
          </p:cNvPr>
          <p:cNvSpPr txBox="1"/>
          <p:nvPr/>
        </p:nvSpPr>
        <p:spPr>
          <a:xfrm>
            <a:off x="2210715" y="1162910"/>
            <a:ext cx="1517715" cy="369332"/>
          </a:xfrm>
          <a:prstGeom prst="rect">
            <a:avLst/>
          </a:prstGeom>
          <a:noFill/>
        </p:spPr>
        <p:txBody>
          <a:bodyPr wrap="square" rtlCol="0">
            <a:spAutoFit/>
          </a:bodyPr>
          <a:lstStyle/>
          <a:p>
            <a:r>
              <a:rPr lang="en-US" sz="1800" b="1" dirty="0">
                <a:latin typeface="Times New Roman" panose="02020603050405020304" pitchFamily="18" charset="0"/>
                <a:ea typeface="Calibri" panose="020F0502020204030204" pitchFamily="34" charset="0"/>
                <a:cs typeface="Times New Roman" panose="02020603050405020304" pitchFamily="18" charset="0"/>
              </a:rPr>
              <a:t>Flask code</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A06090A6-AB23-361B-7429-3DB5992E31EE}"/>
              </a:ext>
            </a:extLst>
          </p:cNvPr>
          <p:cNvSpPr txBox="1"/>
          <p:nvPr/>
        </p:nvSpPr>
        <p:spPr>
          <a:xfrm>
            <a:off x="8337737" y="1159152"/>
            <a:ext cx="1517715" cy="369332"/>
          </a:xfrm>
          <a:prstGeom prst="rect">
            <a:avLst/>
          </a:prstGeom>
          <a:noFill/>
        </p:spPr>
        <p:txBody>
          <a:bodyPr wrap="square" rtlCol="0">
            <a:spAutoFit/>
          </a:bodyPr>
          <a:lstStyle/>
          <a:p>
            <a:r>
              <a:rPr lang="en-US" sz="1800" b="1" dirty="0">
                <a:latin typeface="Times New Roman" panose="02020603050405020304" pitchFamily="18" charset="0"/>
                <a:ea typeface="Calibri" panose="020F0502020204030204" pitchFamily="34" charset="0"/>
                <a:cs typeface="Times New Roman" panose="02020603050405020304" pitchFamily="18" charset="0"/>
              </a:rPr>
              <a:t>HTML code</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469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70C048-F645-3A48-1F63-6A5B1120FFBB}"/>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442786F-9177-CDE4-DE7C-631719B385C2}"/>
              </a:ext>
            </a:extLst>
          </p:cNvPr>
          <p:cNvSpPr txBox="1">
            <a:spLocks noGrp="1"/>
          </p:cNvSpPr>
          <p:nvPr>
            <p:ph type="title"/>
          </p:nvPr>
        </p:nvSpPr>
        <p:spPr>
          <a:xfrm>
            <a:off x="0" y="18255"/>
            <a:ext cx="11987868" cy="84581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3200" b="1" dirty="0">
                <a:solidFill>
                  <a:srgbClr val="FF0000"/>
                </a:solidFill>
                <a:latin typeface="Times New Roman" panose="02020603050405020304" pitchFamily="18" charset="0"/>
                <a:cs typeface="Times New Roman" panose="02020603050405020304" pitchFamily="18" charset="0"/>
              </a:rPr>
              <a:t>BUGS IDENTIFIED</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24112DD-C64C-CB52-0D0F-1703A4B28B93}"/>
              </a:ext>
            </a:extLst>
          </p:cNvPr>
          <p:cNvPicPr>
            <a:picLocks noChangeAspect="1"/>
          </p:cNvPicPr>
          <p:nvPr/>
        </p:nvPicPr>
        <p:blipFill>
          <a:blip r:embed="rId3"/>
          <a:stretch>
            <a:fillRect/>
          </a:stretch>
        </p:blipFill>
        <p:spPr>
          <a:xfrm>
            <a:off x="830753" y="1354728"/>
            <a:ext cx="5544880" cy="4148544"/>
          </a:xfrm>
          <a:prstGeom prst="rect">
            <a:avLst/>
          </a:prstGeom>
        </p:spPr>
      </p:pic>
      <p:sp>
        <p:nvSpPr>
          <p:cNvPr id="8" name="Rectangle 7">
            <a:extLst>
              <a:ext uri="{FF2B5EF4-FFF2-40B4-BE49-F238E27FC236}">
                <a16:creationId xmlns:a16="http://schemas.microsoft.com/office/drawing/2014/main" id="{731BC854-9CEA-9406-8484-F34400260D4A}"/>
              </a:ext>
            </a:extLst>
          </p:cNvPr>
          <p:cNvSpPr/>
          <p:nvPr/>
        </p:nvSpPr>
        <p:spPr>
          <a:xfrm>
            <a:off x="1470581" y="3176833"/>
            <a:ext cx="1423621" cy="2521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CE7A2AA-0B4B-B1B3-F09A-FF7DFCD1C91E}"/>
              </a:ext>
            </a:extLst>
          </p:cNvPr>
          <p:cNvSpPr txBox="1"/>
          <p:nvPr/>
        </p:nvSpPr>
        <p:spPr>
          <a:xfrm>
            <a:off x="6828639" y="2390862"/>
            <a:ext cx="4532608" cy="1754326"/>
          </a:xfrm>
          <a:prstGeom prst="rect">
            <a:avLst/>
          </a:prstGeom>
          <a:noFill/>
        </p:spPr>
        <p:txBody>
          <a:bodyPr wrap="square" rtlCol="0">
            <a:spAutoFit/>
          </a:bodyPr>
          <a:lstStyle/>
          <a:p>
            <a:pPr algn="ctr"/>
            <a:r>
              <a:rPr lang="en-US" sz="1800" b="1" dirty="0">
                <a:latin typeface="Times New Roman" panose="02020603050405020304" pitchFamily="18" charset="0"/>
                <a:ea typeface="Calibri" panose="020F0502020204030204" pitchFamily="34" charset="0"/>
                <a:cs typeface="Times New Roman" panose="02020603050405020304" pitchFamily="18" charset="0"/>
              </a:rPr>
              <a:t>BUG-1:</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The form tag doesn’t contain the “method” attribute and the “action” attribute is also absent which leads to “Method not allowed” error when the application is in use.</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48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7C40262-A247-E763-AFFA-D8ABD9AAEBF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DF6311F1-EC0C-41D6-947A-BF083C83430C}"/>
              </a:ext>
            </a:extLst>
          </p:cNvPr>
          <p:cNvSpPr txBox="1">
            <a:spLocks noGrp="1"/>
          </p:cNvSpPr>
          <p:nvPr>
            <p:ph type="title"/>
          </p:nvPr>
        </p:nvSpPr>
        <p:spPr>
          <a:xfrm>
            <a:off x="208472" y="18256"/>
            <a:ext cx="10515600" cy="76679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3200" b="1" dirty="0">
                <a:solidFill>
                  <a:srgbClr val="FF0000"/>
                </a:solidFill>
                <a:latin typeface="Times New Roman" panose="02020603050405020304" pitchFamily="18" charset="0"/>
                <a:cs typeface="Times New Roman" panose="02020603050405020304" pitchFamily="18" charset="0"/>
              </a:rPr>
              <a:t>BUGS IDENTIFIED</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63F9BD9-F7EC-0052-E921-9B9261924D92}"/>
              </a:ext>
            </a:extLst>
          </p:cNvPr>
          <p:cNvSpPr txBox="1"/>
          <p:nvPr/>
        </p:nvSpPr>
        <p:spPr>
          <a:xfrm>
            <a:off x="6384022" y="1837189"/>
            <a:ext cx="4986652" cy="1477328"/>
          </a:xfrm>
          <a:prstGeom prst="rect">
            <a:avLst/>
          </a:prstGeom>
          <a:noFill/>
        </p:spPr>
        <p:txBody>
          <a:bodyPr wrap="square" rtlCol="0">
            <a:spAutoFit/>
          </a:bodyPr>
          <a:lstStyle/>
          <a:p>
            <a:pPr algn="ctr"/>
            <a:r>
              <a:rPr lang="en-US" sz="1800" b="1" dirty="0">
                <a:latin typeface="Times New Roman" panose="02020603050405020304" pitchFamily="18" charset="0"/>
                <a:ea typeface="Calibri" panose="020F0502020204030204" pitchFamily="34" charset="0"/>
                <a:cs typeface="Times New Roman" panose="02020603050405020304" pitchFamily="18" charset="0"/>
              </a:rPr>
              <a:t>BUG-2:</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The app routing part only accepts the POST requests which results in “Method not allowed” error when the application is used.</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4E68A52-8436-1E01-1C5F-4205AF8FD1BD}"/>
              </a:ext>
            </a:extLst>
          </p:cNvPr>
          <p:cNvPicPr>
            <a:picLocks noChangeAspect="1"/>
          </p:cNvPicPr>
          <p:nvPr/>
        </p:nvPicPr>
        <p:blipFill>
          <a:blip r:embed="rId3"/>
          <a:stretch>
            <a:fillRect/>
          </a:stretch>
        </p:blipFill>
        <p:spPr>
          <a:xfrm>
            <a:off x="579807" y="1805374"/>
            <a:ext cx="5629158" cy="3972900"/>
          </a:xfrm>
          <a:prstGeom prst="rect">
            <a:avLst/>
          </a:prstGeom>
        </p:spPr>
      </p:pic>
      <p:sp>
        <p:nvSpPr>
          <p:cNvPr id="4" name="Rectangle 3">
            <a:extLst>
              <a:ext uri="{FF2B5EF4-FFF2-40B4-BE49-F238E27FC236}">
                <a16:creationId xmlns:a16="http://schemas.microsoft.com/office/drawing/2014/main" id="{2304105A-3E51-7B74-57E7-C655969725C5}"/>
              </a:ext>
            </a:extLst>
          </p:cNvPr>
          <p:cNvSpPr/>
          <p:nvPr/>
        </p:nvSpPr>
        <p:spPr>
          <a:xfrm>
            <a:off x="1255150" y="3791824"/>
            <a:ext cx="2645731" cy="2208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AAF8DD4-90E9-7FE5-DBD5-4E2360D34FAD}"/>
              </a:ext>
            </a:extLst>
          </p:cNvPr>
          <p:cNvSpPr/>
          <p:nvPr/>
        </p:nvSpPr>
        <p:spPr>
          <a:xfrm>
            <a:off x="1087369" y="3310930"/>
            <a:ext cx="2645731" cy="2208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D9F326F-DD85-A5A1-7BAA-CA1B834F7D24}"/>
              </a:ext>
            </a:extLst>
          </p:cNvPr>
          <p:cNvSpPr txBox="1"/>
          <p:nvPr/>
        </p:nvSpPr>
        <p:spPr>
          <a:xfrm>
            <a:off x="6610524" y="3639350"/>
            <a:ext cx="4827707" cy="1477328"/>
          </a:xfrm>
          <a:prstGeom prst="rect">
            <a:avLst/>
          </a:prstGeom>
          <a:noFill/>
        </p:spPr>
        <p:txBody>
          <a:bodyPr wrap="square" rtlCol="0">
            <a:spAutoFit/>
          </a:bodyPr>
          <a:lstStyle/>
          <a:p>
            <a:pPr algn="ctr"/>
            <a:r>
              <a:rPr lang="en-US" sz="1800" b="1" dirty="0">
                <a:latin typeface="Times New Roman" panose="02020603050405020304" pitchFamily="18" charset="0"/>
                <a:ea typeface="Calibri" panose="020F0502020204030204" pitchFamily="34" charset="0"/>
                <a:cs typeface="Times New Roman" panose="02020603050405020304" pitchFamily="18" charset="0"/>
              </a:rPr>
              <a:t>BUG-3:</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The binding function of the route ‘/’ uses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request.args.get</a:t>
            </a:r>
            <a:r>
              <a:rPr lang="en-US" sz="1800" dirty="0">
                <a:latin typeface="Times New Roman" panose="02020603050405020304" pitchFamily="18" charset="0"/>
                <a:ea typeface="Calibri" panose="020F0502020204030204" pitchFamily="34" charset="0"/>
                <a:cs typeface="Times New Roman" panose="02020603050405020304" pitchFamily="18" charset="0"/>
              </a:rPr>
              <a:t>() method which accepts 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url</a:t>
            </a:r>
            <a:r>
              <a:rPr lang="en-US" sz="1800" dirty="0">
                <a:latin typeface="Times New Roman" panose="02020603050405020304" pitchFamily="18" charset="0"/>
                <a:ea typeface="Calibri" panose="020F0502020204030204" pitchFamily="34" charset="0"/>
                <a:cs typeface="Times New Roman" panose="02020603050405020304" pitchFamily="18" charset="0"/>
              </a:rPr>
              <a:t> parameters not the form parameters.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278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05D3A7C-E58E-B531-4398-B3526E7873C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FC3BA48-49AC-7117-4A39-4E836D1C45E0}"/>
              </a:ext>
            </a:extLst>
          </p:cNvPr>
          <p:cNvSpPr txBox="1">
            <a:spLocks noGrp="1"/>
          </p:cNvSpPr>
          <p:nvPr>
            <p:ph type="title"/>
          </p:nvPr>
        </p:nvSpPr>
        <p:spPr>
          <a:xfrm>
            <a:off x="208472" y="18255"/>
            <a:ext cx="10515600" cy="8793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3200" b="1" dirty="0">
                <a:solidFill>
                  <a:srgbClr val="FF0000"/>
                </a:solidFill>
                <a:latin typeface="Times New Roman" panose="02020603050405020304" pitchFamily="18" charset="0"/>
                <a:cs typeface="Times New Roman" panose="02020603050405020304" pitchFamily="18" charset="0"/>
              </a:rPr>
              <a:t>BUG FIXING</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02441EB-E3B5-101C-9BDB-5A5F7DEE269C}"/>
              </a:ext>
            </a:extLst>
          </p:cNvPr>
          <p:cNvSpPr txBox="1"/>
          <p:nvPr/>
        </p:nvSpPr>
        <p:spPr>
          <a:xfrm>
            <a:off x="603856" y="1027611"/>
            <a:ext cx="10764869" cy="170456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b="1" dirty="0">
                <a:latin typeface="Times New Roman" panose="02020603050405020304" pitchFamily="18" charset="0"/>
                <a:ea typeface="Calibri" panose="020F0502020204030204" pitchFamily="34" charset="0"/>
                <a:cs typeface="Times New Roman" panose="02020603050405020304" pitchFamily="18" charset="0"/>
              </a:rPr>
              <a:t>BUG-1</a:t>
            </a:r>
            <a:r>
              <a:rPr lang="en-US" sz="1800" dirty="0">
                <a:latin typeface="Times New Roman" panose="02020603050405020304" pitchFamily="18" charset="0"/>
                <a:ea typeface="Calibri" panose="020F0502020204030204" pitchFamily="34" charset="0"/>
                <a:cs typeface="Times New Roman" panose="02020603050405020304" pitchFamily="18" charset="0"/>
              </a:rPr>
              <a:t> can be fixed by using the ‘/’ route in action attribute and ‘post’ value in method attribute in the form tag.</a:t>
            </a:r>
          </a:p>
          <a:p>
            <a:pPr marL="342900" indent="-342900" algn="just">
              <a:lnSpc>
                <a:spcPct val="150000"/>
              </a:lnSpc>
              <a:buFont typeface="Arial" panose="020B0604020202020204" pitchFamily="34" charset="0"/>
              <a:buChar char="•"/>
            </a:pPr>
            <a:r>
              <a:rPr lang="en-US" sz="1800" b="1" dirty="0">
                <a:latin typeface="Times New Roman" panose="02020603050405020304" pitchFamily="18" charset="0"/>
                <a:ea typeface="Calibri" panose="020F0502020204030204" pitchFamily="34" charset="0"/>
                <a:cs typeface="Times New Roman" panose="02020603050405020304" pitchFamily="18" charset="0"/>
              </a:rPr>
              <a:t>BUG-2</a:t>
            </a:r>
            <a:r>
              <a:rPr lang="en-US" sz="1800" dirty="0">
                <a:latin typeface="Times New Roman" panose="02020603050405020304" pitchFamily="18" charset="0"/>
                <a:ea typeface="Calibri" panose="020F0502020204030204" pitchFamily="34" charset="0"/>
                <a:cs typeface="Times New Roman" panose="02020603050405020304" pitchFamily="18" charset="0"/>
              </a:rPr>
              <a:t> is fixed by using both the ‘POST’ and ‘GET’ methods while using the route.</a:t>
            </a:r>
          </a:p>
          <a:p>
            <a:pPr marL="342900" indent="-342900" algn="just">
              <a:lnSpc>
                <a:spcPct val="150000"/>
              </a:lnSpc>
              <a:buFont typeface="Arial" panose="020B0604020202020204" pitchFamily="34" charset="0"/>
              <a:buChar char="•"/>
            </a:pPr>
            <a:r>
              <a:rPr lang="en-US" sz="1800" b="1" dirty="0">
                <a:latin typeface="Times New Roman" panose="02020603050405020304" pitchFamily="18" charset="0"/>
                <a:ea typeface="Calibri" panose="020F0502020204030204" pitchFamily="34" charset="0"/>
                <a:cs typeface="Times New Roman" panose="02020603050405020304" pitchFamily="18" charset="0"/>
              </a:rPr>
              <a:t>BUG-3</a:t>
            </a:r>
            <a:r>
              <a:rPr lang="en-US" sz="1800" dirty="0">
                <a:latin typeface="Times New Roman" panose="02020603050405020304" pitchFamily="18" charset="0"/>
                <a:ea typeface="Calibri" panose="020F0502020204030204" pitchFamily="34" charset="0"/>
                <a:cs typeface="Times New Roman" panose="02020603050405020304" pitchFamily="18" charset="0"/>
              </a:rPr>
              <a:t> is solved by using 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request.form.get</a:t>
            </a:r>
            <a:r>
              <a:rPr lang="en-US" sz="1800" dirty="0">
                <a:latin typeface="Times New Roman" panose="02020603050405020304" pitchFamily="18" charset="0"/>
                <a:ea typeface="Calibri" panose="020F0502020204030204" pitchFamily="34" charset="0"/>
                <a:cs typeface="Times New Roman" panose="02020603050405020304" pitchFamily="18" charset="0"/>
              </a:rPr>
              <a:t>() method in the binding function.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Google Shape;110;p4">
            <a:extLst>
              <a:ext uri="{FF2B5EF4-FFF2-40B4-BE49-F238E27FC236}">
                <a16:creationId xmlns:a16="http://schemas.microsoft.com/office/drawing/2014/main" id="{330B3677-4610-DCB1-4447-CC0F8522FCD9}"/>
              </a:ext>
            </a:extLst>
          </p:cNvPr>
          <p:cNvSpPr txBox="1">
            <a:spLocks/>
          </p:cNvSpPr>
          <p:nvPr/>
        </p:nvSpPr>
        <p:spPr>
          <a:xfrm>
            <a:off x="357051" y="2960914"/>
            <a:ext cx="11660778" cy="67111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FF0000"/>
              </a:buClr>
              <a:buSzPts val="4400"/>
            </a:pPr>
            <a:r>
              <a:rPr lang="en-US" sz="3200" b="1" dirty="0">
                <a:solidFill>
                  <a:srgbClr val="FF0000"/>
                </a:solidFill>
                <a:latin typeface="Times New Roman" panose="02020603050405020304" pitchFamily="18" charset="0"/>
                <a:cs typeface="Times New Roman" panose="02020603050405020304" pitchFamily="18" charset="0"/>
              </a:rPr>
              <a:t>CODE REFACTORING</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E57CDDB-D7A3-AB57-E4EC-B20799350F31}"/>
              </a:ext>
            </a:extLst>
          </p:cNvPr>
          <p:cNvSpPr txBox="1"/>
          <p:nvPr/>
        </p:nvSpPr>
        <p:spPr>
          <a:xfrm>
            <a:off x="687976" y="3796937"/>
            <a:ext cx="10350811" cy="12890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Code refactoring is the process of restructuring the code without change in it’s functionality.</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order to restructure the additional features are implemented to the HTML template using CSS so the application would be more user friendly.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96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2EC4297-3E1A-DA5D-EECC-8C778F5D080B}"/>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E4D1CFF5-6632-780B-4A14-249A01FC32D8}"/>
              </a:ext>
            </a:extLst>
          </p:cNvPr>
          <p:cNvSpPr txBox="1">
            <a:spLocks noGrp="1"/>
          </p:cNvSpPr>
          <p:nvPr>
            <p:ph type="title"/>
          </p:nvPr>
        </p:nvSpPr>
        <p:spPr>
          <a:xfrm>
            <a:off x="0" y="18255"/>
            <a:ext cx="12122092" cy="76904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3200" b="1" dirty="0">
                <a:solidFill>
                  <a:srgbClr val="FF0000"/>
                </a:solidFill>
                <a:latin typeface="Times New Roman" panose="02020603050405020304" pitchFamily="18" charset="0"/>
                <a:cs typeface="Times New Roman" panose="02020603050405020304" pitchFamily="18" charset="0"/>
              </a:rPr>
              <a:t>CODE AFTER BUG FIXING</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EB259A6-AFD1-F432-472E-4607C0C323F7}"/>
              </a:ext>
            </a:extLst>
          </p:cNvPr>
          <p:cNvSpPr txBox="1"/>
          <p:nvPr/>
        </p:nvSpPr>
        <p:spPr>
          <a:xfrm>
            <a:off x="1468801" y="1154404"/>
            <a:ext cx="1517715" cy="400110"/>
          </a:xfrm>
          <a:prstGeom prst="rect">
            <a:avLst/>
          </a:prstGeom>
          <a:noFill/>
        </p:spPr>
        <p:txBody>
          <a:bodyPr wrap="square" rtlCol="0">
            <a:spAutoFit/>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Flask code</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A2DFF46B-FF85-1856-F499-700606D889FD}"/>
              </a:ext>
            </a:extLst>
          </p:cNvPr>
          <p:cNvSpPr txBox="1"/>
          <p:nvPr/>
        </p:nvSpPr>
        <p:spPr>
          <a:xfrm>
            <a:off x="8123996" y="1044713"/>
            <a:ext cx="1517715" cy="400110"/>
          </a:xfrm>
          <a:prstGeom prst="rect">
            <a:avLst/>
          </a:prstGeom>
          <a:noFill/>
        </p:spPr>
        <p:txBody>
          <a:bodyPr wrap="square" rtlCol="0">
            <a:spAutoFit/>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HTML code</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0A8DBAA-1E88-C055-9F1B-EA59060D5B47}"/>
              </a:ext>
            </a:extLst>
          </p:cNvPr>
          <p:cNvPicPr>
            <a:picLocks noChangeAspect="1"/>
          </p:cNvPicPr>
          <p:nvPr/>
        </p:nvPicPr>
        <p:blipFill>
          <a:blip r:embed="rId3"/>
          <a:stretch>
            <a:fillRect/>
          </a:stretch>
        </p:blipFill>
        <p:spPr>
          <a:xfrm>
            <a:off x="6188418" y="1554514"/>
            <a:ext cx="5933674" cy="4082888"/>
          </a:xfrm>
          <a:prstGeom prst="rect">
            <a:avLst/>
          </a:prstGeom>
        </p:spPr>
      </p:pic>
      <p:pic>
        <p:nvPicPr>
          <p:cNvPr id="5" name="Picture 4">
            <a:extLst>
              <a:ext uri="{FF2B5EF4-FFF2-40B4-BE49-F238E27FC236}">
                <a16:creationId xmlns:a16="http://schemas.microsoft.com/office/drawing/2014/main" id="{EBE90D7F-227E-D522-6B81-4ECCC1936A5F}"/>
              </a:ext>
            </a:extLst>
          </p:cNvPr>
          <p:cNvPicPr>
            <a:picLocks noChangeAspect="1"/>
          </p:cNvPicPr>
          <p:nvPr/>
        </p:nvPicPr>
        <p:blipFill>
          <a:blip r:embed="rId4"/>
          <a:stretch>
            <a:fillRect/>
          </a:stretch>
        </p:blipFill>
        <p:spPr>
          <a:xfrm>
            <a:off x="79060" y="1554514"/>
            <a:ext cx="5533713" cy="3520825"/>
          </a:xfrm>
          <a:prstGeom prst="rect">
            <a:avLst/>
          </a:prstGeom>
        </p:spPr>
      </p:pic>
    </p:spTree>
    <p:extLst>
      <p:ext uri="{BB962C8B-B14F-4D97-AF65-F5344CB8AC3E}">
        <p14:creationId xmlns:p14="http://schemas.microsoft.com/office/powerpoint/2010/main" val="129893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EC9DDA9-58F7-E088-F677-7A8F1FDDBA7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1CBE299-10F3-9EB0-BB3C-B28D571F53B3}"/>
              </a:ext>
            </a:extLst>
          </p:cNvPr>
          <p:cNvSpPr txBox="1">
            <a:spLocks noGrp="1"/>
          </p:cNvSpPr>
          <p:nvPr>
            <p:ph type="title"/>
          </p:nvPr>
        </p:nvSpPr>
        <p:spPr>
          <a:xfrm>
            <a:off x="208471" y="18256"/>
            <a:ext cx="11888453" cy="76791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sz="3200" b="1" dirty="0">
                <a:solidFill>
                  <a:srgbClr val="FF0000"/>
                </a:solidFill>
                <a:latin typeface="Times New Roman" panose="02020603050405020304" pitchFamily="18" charset="0"/>
                <a:cs typeface="Times New Roman" panose="02020603050405020304" pitchFamily="18" charset="0"/>
              </a:rPr>
              <a:t>VALIDATION</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EDEC51C-2D7C-F9CA-33F8-885486B39081}"/>
              </a:ext>
            </a:extLst>
          </p:cNvPr>
          <p:cNvPicPr>
            <a:picLocks noChangeAspect="1"/>
          </p:cNvPicPr>
          <p:nvPr/>
        </p:nvPicPr>
        <p:blipFill>
          <a:blip r:embed="rId3"/>
          <a:stretch>
            <a:fillRect/>
          </a:stretch>
        </p:blipFill>
        <p:spPr>
          <a:xfrm>
            <a:off x="447180" y="662730"/>
            <a:ext cx="10981422" cy="5368955"/>
          </a:xfrm>
          <a:prstGeom prst="rect">
            <a:avLst/>
          </a:prstGeom>
        </p:spPr>
      </p:pic>
    </p:spTree>
    <p:extLst>
      <p:ext uri="{BB962C8B-B14F-4D97-AF65-F5344CB8AC3E}">
        <p14:creationId xmlns:p14="http://schemas.microsoft.com/office/powerpoint/2010/main" val="35391367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594</Words>
  <Application>Microsoft Office PowerPoint</Application>
  <PresentationFormat>Widescreen</PresentationFormat>
  <Paragraphs>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Lato Black</vt:lpstr>
      <vt:lpstr>Libre Baskerville</vt:lpstr>
      <vt:lpstr>Arial</vt:lpstr>
      <vt:lpstr>Calibri</vt:lpstr>
      <vt:lpstr>Times New Roman</vt:lpstr>
      <vt:lpstr>Office Theme</vt:lpstr>
      <vt:lpstr>PowerPoint Presentation</vt:lpstr>
      <vt:lpstr>PowerPoint Presentation</vt:lpstr>
      <vt:lpstr>Project Overview</vt:lpstr>
      <vt:lpstr>EXISTING CODEBASE</vt:lpstr>
      <vt:lpstr>BUGS IDENTIFIED</vt:lpstr>
      <vt:lpstr>BUGS IDENTIFIED</vt:lpstr>
      <vt:lpstr>BUG FIXING</vt:lpstr>
      <vt:lpstr>CODE AFTER BUG FIXING</vt:lpstr>
      <vt:lpstr>VALIDATION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imran ali</cp:lastModifiedBy>
  <cp:revision>6</cp:revision>
  <dcterms:created xsi:type="dcterms:W3CDTF">2021-02-16T05:19:01Z</dcterms:created>
  <dcterms:modified xsi:type="dcterms:W3CDTF">2024-10-12T19:00:01Z</dcterms:modified>
</cp:coreProperties>
</file>