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64" r:id="rId5"/>
    <p:sldId id="265" r:id="rId6"/>
    <p:sldId id="266" r:id="rId7"/>
    <p:sldId id="273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7" r:id="rId16"/>
    <p:sldId id="276" r:id="rId17"/>
    <p:sldId id="278" r:id="rId18"/>
    <p:sldId id="27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E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3" autoAdjust="0"/>
  </p:normalViewPr>
  <p:slideViewPr>
    <p:cSldViewPr snapToGrid="0">
      <p:cViewPr varScale="1">
        <p:scale>
          <a:sx n="78" d="100"/>
          <a:sy n="7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mbly Basics Cheatsheet | Azeria Labs">
            <a:extLst>
              <a:ext uri="{FF2B5EF4-FFF2-40B4-BE49-F238E27FC236}">
                <a16:creationId xmlns:a16="http://schemas.microsoft.com/office/drawing/2014/main" id="{2E5A33CB-6135-FF66-16B6-3AA09C56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3036473"/>
            <a:ext cx="8649738" cy="7704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Basic </a:t>
            </a:r>
            <a:r>
              <a:rPr lang="en-US" sz="5400" dirty="0" err="1">
                <a:latin typeface="Consolas" panose="020B0609020204030204" pitchFamily="49" charset="0"/>
              </a:rPr>
              <a:t>i</a:t>
            </a:r>
            <a:r>
              <a:rPr lang="en-US" sz="5400" dirty="0">
                <a:latin typeface="Consolas" panose="020B0609020204030204" pitchFamily="49" charset="0"/>
              </a:rPr>
              <a:t>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68800"/>
            <a:ext cx="8652788" cy="7704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CSE 315 January 2022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Md. Tareq Mahmood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Department of CSE, BUET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DFB012C-2B42-46A4-1064-3F7EB9C663BA}"/>
              </a:ext>
            </a:extLst>
          </p:cNvPr>
          <p:cNvSpPr txBox="1">
            <a:spLocks/>
          </p:cNvSpPr>
          <p:nvPr/>
        </p:nvSpPr>
        <p:spPr>
          <a:xfrm>
            <a:off x="1771130" y="2074661"/>
            <a:ext cx="8649738" cy="50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latin typeface="Consolas" panose="020B0609020204030204" pitchFamily="49" charset="0"/>
              </a:rPr>
              <a:t>8086 Assembly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F439B5-2980-4DB0-9592-1DAFFA86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8" y="428164"/>
            <a:ext cx="11297264" cy="6001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1C2ED-122B-9A8D-89F9-0BF720513D44}"/>
              </a:ext>
            </a:extLst>
          </p:cNvPr>
          <p:cNvSpPr txBox="1"/>
          <p:nvPr/>
        </p:nvSpPr>
        <p:spPr>
          <a:xfrm>
            <a:off x="894735" y="5643716"/>
            <a:ext cx="22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F224D-593F-8629-E9D9-69AF6F4431EA}"/>
              </a:ext>
            </a:extLst>
          </p:cNvPr>
          <p:cNvSpPr txBox="1"/>
          <p:nvPr/>
        </p:nvSpPr>
        <p:spPr>
          <a:xfrm>
            <a:off x="3259394" y="1558412"/>
            <a:ext cx="22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window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092FA-1B4E-B05B-F3C1-3D5554B34E06}"/>
              </a:ext>
            </a:extLst>
          </p:cNvPr>
          <p:cNvSpPr txBox="1"/>
          <p:nvPr/>
        </p:nvSpPr>
        <p:spPr>
          <a:xfrm>
            <a:off x="6813755" y="668593"/>
            <a:ext cx="22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53BCD-C3ED-68D2-EBC4-96E955F194C4}"/>
              </a:ext>
            </a:extLst>
          </p:cNvPr>
          <p:cNvSpPr txBox="1"/>
          <p:nvPr/>
        </p:nvSpPr>
        <p:spPr>
          <a:xfrm>
            <a:off x="7211961" y="5274384"/>
            <a:ext cx="22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Inspector</a:t>
            </a:r>
          </a:p>
        </p:txBody>
      </p:sp>
    </p:spTree>
    <p:extLst>
      <p:ext uri="{BB962C8B-B14F-4D97-AF65-F5344CB8AC3E}">
        <p14:creationId xmlns:p14="http://schemas.microsoft.com/office/powerpoint/2010/main" val="365413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CBFE-DE57-7286-901C-EAC43570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Byte Input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078C5-5533-9D7C-EBDF-6920AB63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412658" cy="3849624"/>
          </a:xfrm>
        </p:spPr>
        <p:txBody>
          <a:bodyPr/>
          <a:lstStyle/>
          <a:p>
            <a:r>
              <a:rPr lang="en-US" dirty="0"/>
              <a:t>With AH = 1</a:t>
            </a:r>
          </a:p>
          <a:p>
            <a:r>
              <a:rPr lang="en-US" dirty="0"/>
              <a:t>INT 21H triggers input from console</a:t>
            </a:r>
          </a:p>
          <a:p>
            <a:endParaRPr lang="en-US" dirty="0"/>
          </a:p>
          <a:p>
            <a:r>
              <a:rPr lang="en-US" dirty="0"/>
              <a:t>Stores ASCII value in AL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D3DDED9-8949-599D-48E2-69570EF1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57" y="2654417"/>
            <a:ext cx="2856271" cy="15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CBFE-DE57-7286-901C-EAC43570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Byte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078C5-5533-9D7C-EBDF-6920AB63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412658" cy="3849624"/>
          </a:xfrm>
        </p:spPr>
        <p:txBody>
          <a:bodyPr/>
          <a:lstStyle/>
          <a:p>
            <a:r>
              <a:rPr lang="en-US" dirty="0"/>
              <a:t>With AH = 2</a:t>
            </a:r>
          </a:p>
          <a:p>
            <a:r>
              <a:rPr lang="en-US" dirty="0"/>
              <a:t>INT 21H triggers output to console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Shows character with ASCII value in DL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E7A98-6577-1335-CC0D-0DA45CB3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92" y="2662493"/>
            <a:ext cx="4000791" cy="15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5FCA-5FCB-10F4-4C15-38267E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latin typeface="Consolas" panose="020B0609020204030204" pitchFamily="49" charset="0"/>
              </a:rPr>
              <a:t>INT 21H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0F50-11A0-2EA0-D6F5-4C6740B3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 can be thought of as a library used to provide a files/directories abstraction for the PC </a:t>
            </a:r>
          </a:p>
          <a:p>
            <a:r>
              <a:rPr lang="en-US" dirty="0">
                <a:latin typeface="Consolas" panose="020B0609020204030204" pitchFamily="49" charset="0"/>
              </a:rPr>
              <a:t>int 21h </a:t>
            </a:r>
            <a:r>
              <a:rPr lang="en-US" dirty="0"/>
              <a:t>is a simple hardware "trick" that makes it easy to call code from this library without knowing in advance where it will be located in memory.</a:t>
            </a:r>
          </a:p>
          <a:p>
            <a:r>
              <a:rPr lang="en-US" dirty="0"/>
              <a:t>By providing different values to the AH register, different DOS functions can be executed such as opening a file (AH=0x3D) or printing to the screen (AH=0x09).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BA53-3A51-A614-778B-7F5FEEE5AF15}"/>
              </a:ext>
            </a:extLst>
          </p:cNvPr>
          <p:cNvSpPr txBox="1"/>
          <p:nvPr/>
        </p:nvSpPr>
        <p:spPr>
          <a:xfrm>
            <a:off x="6676103" y="1005228"/>
            <a:ext cx="444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to fully understand now.</a:t>
            </a:r>
          </a:p>
          <a:p>
            <a:r>
              <a:rPr lang="en-US" dirty="0"/>
              <a:t>Come back later.</a:t>
            </a:r>
          </a:p>
        </p:txBody>
      </p:sp>
    </p:spTree>
    <p:extLst>
      <p:ext uri="{BB962C8B-B14F-4D97-AF65-F5344CB8AC3E}">
        <p14:creationId xmlns:p14="http://schemas.microsoft.com/office/powerpoint/2010/main" val="424076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BBC0-8DDB-930F-DD16-ECA377B3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Arithmetic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AC2E-057E-7B1B-5CDE-A9528B49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D881-53AD-DE3B-66A1-A1875E73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23" y="1828431"/>
            <a:ext cx="5402519" cy="38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2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02F3-DD97-90F1-AB95-39EFF9C9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1393-A3CA-437A-D52B-F444640F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117690" cy="3849624"/>
          </a:xfrm>
        </p:spPr>
        <p:txBody>
          <a:bodyPr/>
          <a:lstStyle/>
          <a:p>
            <a:r>
              <a:rPr lang="en-US" dirty="0"/>
              <a:t>Load effective address (LEA) instruction</a:t>
            </a:r>
          </a:p>
          <a:p>
            <a:endParaRPr lang="en-US" dirty="0"/>
          </a:p>
          <a:p>
            <a:r>
              <a:rPr lang="en-US" dirty="0"/>
              <a:t>When AX = 09H</a:t>
            </a:r>
          </a:p>
          <a:p>
            <a:r>
              <a:rPr lang="en-US" dirty="0"/>
              <a:t>INT 21H triggers character printing from the address in DX</a:t>
            </a:r>
          </a:p>
          <a:p>
            <a:r>
              <a:rPr lang="en-US" dirty="0"/>
              <a:t>Continue to print until ‘$’ appears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7D302-390F-4663-00F8-81912F68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4" y="919729"/>
            <a:ext cx="4714568" cy="50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9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24E12-229D-E7FB-6592-75E68905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399435"/>
            <a:ext cx="11405419" cy="6059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1694A3-8047-3E13-38EA-728B952D9873}"/>
              </a:ext>
            </a:extLst>
          </p:cNvPr>
          <p:cNvSpPr/>
          <p:nvPr/>
        </p:nvSpPr>
        <p:spPr>
          <a:xfrm>
            <a:off x="1012723" y="4247535"/>
            <a:ext cx="678425" cy="147484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80228307">
                  <a:custGeom>
                    <a:avLst/>
                    <a:gdLst>
                      <a:gd name="connsiteX0" fmla="*/ 0 w 3095625"/>
                      <a:gd name="connsiteY0" fmla="*/ 0 h 416640"/>
                      <a:gd name="connsiteX1" fmla="*/ 546894 w 3095625"/>
                      <a:gd name="connsiteY1" fmla="*/ 0 h 416640"/>
                      <a:gd name="connsiteX2" fmla="*/ 969963 w 3095625"/>
                      <a:gd name="connsiteY2" fmla="*/ 0 h 416640"/>
                      <a:gd name="connsiteX3" fmla="*/ 1454944 w 3095625"/>
                      <a:gd name="connsiteY3" fmla="*/ 0 h 416640"/>
                      <a:gd name="connsiteX4" fmla="*/ 1939925 w 3095625"/>
                      <a:gd name="connsiteY4" fmla="*/ 0 h 416640"/>
                      <a:gd name="connsiteX5" fmla="*/ 2424906 w 3095625"/>
                      <a:gd name="connsiteY5" fmla="*/ 0 h 416640"/>
                      <a:gd name="connsiteX6" fmla="*/ 3095625 w 3095625"/>
                      <a:gd name="connsiteY6" fmla="*/ 0 h 416640"/>
                      <a:gd name="connsiteX7" fmla="*/ 3095625 w 3095625"/>
                      <a:gd name="connsiteY7" fmla="*/ 416640 h 416640"/>
                      <a:gd name="connsiteX8" fmla="*/ 2548731 w 3095625"/>
                      <a:gd name="connsiteY8" fmla="*/ 416640 h 416640"/>
                      <a:gd name="connsiteX9" fmla="*/ 2001838 w 3095625"/>
                      <a:gd name="connsiteY9" fmla="*/ 416640 h 416640"/>
                      <a:gd name="connsiteX10" fmla="*/ 1454944 w 3095625"/>
                      <a:gd name="connsiteY10" fmla="*/ 416640 h 416640"/>
                      <a:gd name="connsiteX11" fmla="*/ 969963 w 3095625"/>
                      <a:gd name="connsiteY11" fmla="*/ 416640 h 416640"/>
                      <a:gd name="connsiteX12" fmla="*/ 515938 w 3095625"/>
                      <a:gd name="connsiteY12" fmla="*/ 416640 h 416640"/>
                      <a:gd name="connsiteX13" fmla="*/ 0 w 3095625"/>
                      <a:gd name="connsiteY13" fmla="*/ 416640 h 416640"/>
                      <a:gd name="connsiteX14" fmla="*/ 0 w 3095625"/>
                      <a:gd name="connsiteY14" fmla="*/ 0 h 416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95625" h="416640" extrusionOk="0">
                        <a:moveTo>
                          <a:pt x="0" y="0"/>
                        </a:moveTo>
                        <a:cubicBezTo>
                          <a:pt x="227453" y="-10217"/>
                          <a:pt x="307322" y="44219"/>
                          <a:pt x="546894" y="0"/>
                        </a:cubicBezTo>
                        <a:cubicBezTo>
                          <a:pt x="786466" y="-44219"/>
                          <a:pt x="762138" y="27619"/>
                          <a:pt x="969963" y="0"/>
                        </a:cubicBezTo>
                        <a:cubicBezTo>
                          <a:pt x="1177788" y="-27619"/>
                          <a:pt x="1326818" y="40264"/>
                          <a:pt x="1454944" y="0"/>
                        </a:cubicBezTo>
                        <a:cubicBezTo>
                          <a:pt x="1583070" y="-40264"/>
                          <a:pt x="1724703" y="51016"/>
                          <a:pt x="1939925" y="0"/>
                        </a:cubicBezTo>
                        <a:cubicBezTo>
                          <a:pt x="2155147" y="-51016"/>
                          <a:pt x="2300525" y="37863"/>
                          <a:pt x="2424906" y="0"/>
                        </a:cubicBezTo>
                        <a:cubicBezTo>
                          <a:pt x="2549287" y="-37863"/>
                          <a:pt x="2818236" y="11811"/>
                          <a:pt x="3095625" y="0"/>
                        </a:cubicBezTo>
                        <a:cubicBezTo>
                          <a:pt x="3110202" y="185968"/>
                          <a:pt x="3057062" y="301620"/>
                          <a:pt x="3095625" y="416640"/>
                        </a:cubicBezTo>
                        <a:cubicBezTo>
                          <a:pt x="2929457" y="471617"/>
                          <a:pt x="2741866" y="393202"/>
                          <a:pt x="2548731" y="416640"/>
                        </a:cubicBezTo>
                        <a:cubicBezTo>
                          <a:pt x="2355596" y="440078"/>
                          <a:pt x="2209951" y="383768"/>
                          <a:pt x="2001838" y="416640"/>
                        </a:cubicBezTo>
                        <a:cubicBezTo>
                          <a:pt x="1793725" y="449512"/>
                          <a:pt x="1582427" y="416360"/>
                          <a:pt x="1454944" y="416640"/>
                        </a:cubicBezTo>
                        <a:cubicBezTo>
                          <a:pt x="1327461" y="416920"/>
                          <a:pt x="1183250" y="377278"/>
                          <a:pt x="969963" y="416640"/>
                        </a:cubicBezTo>
                        <a:cubicBezTo>
                          <a:pt x="756676" y="456002"/>
                          <a:pt x="622428" y="394166"/>
                          <a:pt x="515938" y="416640"/>
                        </a:cubicBezTo>
                        <a:cubicBezTo>
                          <a:pt x="409449" y="439114"/>
                          <a:pt x="224240" y="375002"/>
                          <a:pt x="0" y="416640"/>
                        </a:cubicBezTo>
                        <a:cubicBezTo>
                          <a:pt x="-44115" y="309885"/>
                          <a:pt x="11321" y="1343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2B0F0-0EE0-0AA5-D49D-CAE9FE5A10F1}"/>
              </a:ext>
            </a:extLst>
          </p:cNvPr>
          <p:cNvSpPr/>
          <p:nvPr/>
        </p:nvSpPr>
        <p:spPr>
          <a:xfrm>
            <a:off x="5466735" y="3608439"/>
            <a:ext cx="442452" cy="235974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80228307">
                  <a:custGeom>
                    <a:avLst/>
                    <a:gdLst>
                      <a:gd name="connsiteX0" fmla="*/ 0 w 3095625"/>
                      <a:gd name="connsiteY0" fmla="*/ 0 h 416640"/>
                      <a:gd name="connsiteX1" fmla="*/ 546894 w 3095625"/>
                      <a:gd name="connsiteY1" fmla="*/ 0 h 416640"/>
                      <a:gd name="connsiteX2" fmla="*/ 969963 w 3095625"/>
                      <a:gd name="connsiteY2" fmla="*/ 0 h 416640"/>
                      <a:gd name="connsiteX3" fmla="*/ 1454944 w 3095625"/>
                      <a:gd name="connsiteY3" fmla="*/ 0 h 416640"/>
                      <a:gd name="connsiteX4" fmla="*/ 1939925 w 3095625"/>
                      <a:gd name="connsiteY4" fmla="*/ 0 h 416640"/>
                      <a:gd name="connsiteX5" fmla="*/ 2424906 w 3095625"/>
                      <a:gd name="connsiteY5" fmla="*/ 0 h 416640"/>
                      <a:gd name="connsiteX6" fmla="*/ 3095625 w 3095625"/>
                      <a:gd name="connsiteY6" fmla="*/ 0 h 416640"/>
                      <a:gd name="connsiteX7" fmla="*/ 3095625 w 3095625"/>
                      <a:gd name="connsiteY7" fmla="*/ 416640 h 416640"/>
                      <a:gd name="connsiteX8" fmla="*/ 2548731 w 3095625"/>
                      <a:gd name="connsiteY8" fmla="*/ 416640 h 416640"/>
                      <a:gd name="connsiteX9" fmla="*/ 2001838 w 3095625"/>
                      <a:gd name="connsiteY9" fmla="*/ 416640 h 416640"/>
                      <a:gd name="connsiteX10" fmla="*/ 1454944 w 3095625"/>
                      <a:gd name="connsiteY10" fmla="*/ 416640 h 416640"/>
                      <a:gd name="connsiteX11" fmla="*/ 969963 w 3095625"/>
                      <a:gd name="connsiteY11" fmla="*/ 416640 h 416640"/>
                      <a:gd name="connsiteX12" fmla="*/ 515938 w 3095625"/>
                      <a:gd name="connsiteY12" fmla="*/ 416640 h 416640"/>
                      <a:gd name="connsiteX13" fmla="*/ 0 w 3095625"/>
                      <a:gd name="connsiteY13" fmla="*/ 416640 h 416640"/>
                      <a:gd name="connsiteX14" fmla="*/ 0 w 3095625"/>
                      <a:gd name="connsiteY14" fmla="*/ 0 h 416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95625" h="416640" extrusionOk="0">
                        <a:moveTo>
                          <a:pt x="0" y="0"/>
                        </a:moveTo>
                        <a:cubicBezTo>
                          <a:pt x="227453" y="-10217"/>
                          <a:pt x="307322" y="44219"/>
                          <a:pt x="546894" y="0"/>
                        </a:cubicBezTo>
                        <a:cubicBezTo>
                          <a:pt x="786466" y="-44219"/>
                          <a:pt x="762138" y="27619"/>
                          <a:pt x="969963" y="0"/>
                        </a:cubicBezTo>
                        <a:cubicBezTo>
                          <a:pt x="1177788" y="-27619"/>
                          <a:pt x="1326818" y="40264"/>
                          <a:pt x="1454944" y="0"/>
                        </a:cubicBezTo>
                        <a:cubicBezTo>
                          <a:pt x="1583070" y="-40264"/>
                          <a:pt x="1724703" y="51016"/>
                          <a:pt x="1939925" y="0"/>
                        </a:cubicBezTo>
                        <a:cubicBezTo>
                          <a:pt x="2155147" y="-51016"/>
                          <a:pt x="2300525" y="37863"/>
                          <a:pt x="2424906" y="0"/>
                        </a:cubicBezTo>
                        <a:cubicBezTo>
                          <a:pt x="2549287" y="-37863"/>
                          <a:pt x="2818236" y="11811"/>
                          <a:pt x="3095625" y="0"/>
                        </a:cubicBezTo>
                        <a:cubicBezTo>
                          <a:pt x="3110202" y="185968"/>
                          <a:pt x="3057062" y="301620"/>
                          <a:pt x="3095625" y="416640"/>
                        </a:cubicBezTo>
                        <a:cubicBezTo>
                          <a:pt x="2929457" y="471617"/>
                          <a:pt x="2741866" y="393202"/>
                          <a:pt x="2548731" y="416640"/>
                        </a:cubicBezTo>
                        <a:cubicBezTo>
                          <a:pt x="2355596" y="440078"/>
                          <a:pt x="2209951" y="383768"/>
                          <a:pt x="2001838" y="416640"/>
                        </a:cubicBezTo>
                        <a:cubicBezTo>
                          <a:pt x="1793725" y="449512"/>
                          <a:pt x="1582427" y="416360"/>
                          <a:pt x="1454944" y="416640"/>
                        </a:cubicBezTo>
                        <a:cubicBezTo>
                          <a:pt x="1327461" y="416920"/>
                          <a:pt x="1183250" y="377278"/>
                          <a:pt x="969963" y="416640"/>
                        </a:cubicBezTo>
                        <a:cubicBezTo>
                          <a:pt x="756676" y="456002"/>
                          <a:pt x="622428" y="394166"/>
                          <a:pt x="515938" y="416640"/>
                        </a:cubicBezTo>
                        <a:cubicBezTo>
                          <a:pt x="409449" y="439114"/>
                          <a:pt x="224240" y="375002"/>
                          <a:pt x="0" y="416640"/>
                        </a:cubicBezTo>
                        <a:cubicBezTo>
                          <a:pt x="-44115" y="309885"/>
                          <a:pt x="11321" y="1343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0C91F-2D97-D7CC-93E7-BE7F4E8E0ECC}"/>
              </a:ext>
            </a:extLst>
          </p:cNvPr>
          <p:cNvSpPr/>
          <p:nvPr/>
        </p:nvSpPr>
        <p:spPr>
          <a:xfrm>
            <a:off x="6174658" y="3932903"/>
            <a:ext cx="2399071" cy="167149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80228307">
                  <a:custGeom>
                    <a:avLst/>
                    <a:gdLst>
                      <a:gd name="connsiteX0" fmla="*/ 0 w 3095625"/>
                      <a:gd name="connsiteY0" fmla="*/ 0 h 416640"/>
                      <a:gd name="connsiteX1" fmla="*/ 546894 w 3095625"/>
                      <a:gd name="connsiteY1" fmla="*/ 0 h 416640"/>
                      <a:gd name="connsiteX2" fmla="*/ 969963 w 3095625"/>
                      <a:gd name="connsiteY2" fmla="*/ 0 h 416640"/>
                      <a:gd name="connsiteX3" fmla="*/ 1454944 w 3095625"/>
                      <a:gd name="connsiteY3" fmla="*/ 0 h 416640"/>
                      <a:gd name="connsiteX4" fmla="*/ 1939925 w 3095625"/>
                      <a:gd name="connsiteY4" fmla="*/ 0 h 416640"/>
                      <a:gd name="connsiteX5" fmla="*/ 2424906 w 3095625"/>
                      <a:gd name="connsiteY5" fmla="*/ 0 h 416640"/>
                      <a:gd name="connsiteX6" fmla="*/ 3095625 w 3095625"/>
                      <a:gd name="connsiteY6" fmla="*/ 0 h 416640"/>
                      <a:gd name="connsiteX7" fmla="*/ 3095625 w 3095625"/>
                      <a:gd name="connsiteY7" fmla="*/ 416640 h 416640"/>
                      <a:gd name="connsiteX8" fmla="*/ 2548731 w 3095625"/>
                      <a:gd name="connsiteY8" fmla="*/ 416640 h 416640"/>
                      <a:gd name="connsiteX9" fmla="*/ 2001838 w 3095625"/>
                      <a:gd name="connsiteY9" fmla="*/ 416640 h 416640"/>
                      <a:gd name="connsiteX10" fmla="*/ 1454944 w 3095625"/>
                      <a:gd name="connsiteY10" fmla="*/ 416640 h 416640"/>
                      <a:gd name="connsiteX11" fmla="*/ 969963 w 3095625"/>
                      <a:gd name="connsiteY11" fmla="*/ 416640 h 416640"/>
                      <a:gd name="connsiteX12" fmla="*/ 515938 w 3095625"/>
                      <a:gd name="connsiteY12" fmla="*/ 416640 h 416640"/>
                      <a:gd name="connsiteX13" fmla="*/ 0 w 3095625"/>
                      <a:gd name="connsiteY13" fmla="*/ 416640 h 416640"/>
                      <a:gd name="connsiteX14" fmla="*/ 0 w 3095625"/>
                      <a:gd name="connsiteY14" fmla="*/ 0 h 416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95625" h="416640" extrusionOk="0">
                        <a:moveTo>
                          <a:pt x="0" y="0"/>
                        </a:moveTo>
                        <a:cubicBezTo>
                          <a:pt x="227453" y="-10217"/>
                          <a:pt x="307322" y="44219"/>
                          <a:pt x="546894" y="0"/>
                        </a:cubicBezTo>
                        <a:cubicBezTo>
                          <a:pt x="786466" y="-44219"/>
                          <a:pt x="762138" y="27619"/>
                          <a:pt x="969963" y="0"/>
                        </a:cubicBezTo>
                        <a:cubicBezTo>
                          <a:pt x="1177788" y="-27619"/>
                          <a:pt x="1326818" y="40264"/>
                          <a:pt x="1454944" y="0"/>
                        </a:cubicBezTo>
                        <a:cubicBezTo>
                          <a:pt x="1583070" y="-40264"/>
                          <a:pt x="1724703" y="51016"/>
                          <a:pt x="1939925" y="0"/>
                        </a:cubicBezTo>
                        <a:cubicBezTo>
                          <a:pt x="2155147" y="-51016"/>
                          <a:pt x="2300525" y="37863"/>
                          <a:pt x="2424906" y="0"/>
                        </a:cubicBezTo>
                        <a:cubicBezTo>
                          <a:pt x="2549287" y="-37863"/>
                          <a:pt x="2818236" y="11811"/>
                          <a:pt x="3095625" y="0"/>
                        </a:cubicBezTo>
                        <a:cubicBezTo>
                          <a:pt x="3110202" y="185968"/>
                          <a:pt x="3057062" y="301620"/>
                          <a:pt x="3095625" y="416640"/>
                        </a:cubicBezTo>
                        <a:cubicBezTo>
                          <a:pt x="2929457" y="471617"/>
                          <a:pt x="2741866" y="393202"/>
                          <a:pt x="2548731" y="416640"/>
                        </a:cubicBezTo>
                        <a:cubicBezTo>
                          <a:pt x="2355596" y="440078"/>
                          <a:pt x="2209951" y="383768"/>
                          <a:pt x="2001838" y="416640"/>
                        </a:cubicBezTo>
                        <a:cubicBezTo>
                          <a:pt x="1793725" y="449512"/>
                          <a:pt x="1582427" y="416360"/>
                          <a:pt x="1454944" y="416640"/>
                        </a:cubicBezTo>
                        <a:cubicBezTo>
                          <a:pt x="1327461" y="416920"/>
                          <a:pt x="1183250" y="377278"/>
                          <a:pt x="969963" y="416640"/>
                        </a:cubicBezTo>
                        <a:cubicBezTo>
                          <a:pt x="756676" y="456002"/>
                          <a:pt x="622428" y="394166"/>
                          <a:pt x="515938" y="416640"/>
                        </a:cubicBezTo>
                        <a:cubicBezTo>
                          <a:pt x="409449" y="439114"/>
                          <a:pt x="224240" y="375002"/>
                          <a:pt x="0" y="416640"/>
                        </a:cubicBezTo>
                        <a:cubicBezTo>
                          <a:pt x="-44115" y="309885"/>
                          <a:pt x="11321" y="1343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ED347-BFF5-194A-65CB-6348F912B4D5}"/>
              </a:ext>
            </a:extLst>
          </p:cNvPr>
          <p:cNvSpPr/>
          <p:nvPr/>
        </p:nvSpPr>
        <p:spPr>
          <a:xfrm>
            <a:off x="9586452" y="3932903"/>
            <a:ext cx="884903" cy="167149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80228307">
                  <a:custGeom>
                    <a:avLst/>
                    <a:gdLst>
                      <a:gd name="connsiteX0" fmla="*/ 0 w 3095625"/>
                      <a:gd name="connsiteY0" fmla="*/ 0 h 416640"/>
                      <a:gd name="connsiteX1" fmla="*/ 546894 w 3095625"/>
                      <a:gd name="connsiteY1" fmla="*/ 0 h 416640"/>
                      <a:gd name="connsiteX2" fmla="*/ 969963 w 3095625"/>
                      <a:gd name="connsiteY2" fmla="*/ 0 h 416640"/>
                      <a:gd name="connsiteX3" fmla="*/ 1454944 w 3095625"/>
                      <a:gd name="connsiteY3" fmla="*/ 0 h 416640"/>
                      <a:gd name="connsiteX4" fmla="*/ 1939925 w 3095625"/>
                      <a:gd name="connsiteY4" fmla="*/ 0 h 416640"/>
                      <a:gd name="connsiteX5" fmla="*/ 2424906 w 3095625"/>
                      <a:gd name="connsiteY5" fmla="*/ 0 h 416640"/>
                      <a:gd name="connsiteX6" fmla="*/ 3095625 w 3095625"/>
                      <a:gd name="connsiteY6" fmla="*/ 0 h 416640"/>
                      <a:gd name="connsiteX7" fmla="*/ 3095625 w 3095625"/>
                      <a:gd name="connsiteY7" fmla="*/ 416640 h 416640"/>
                      <a:gd name="connsiteX8" fmla="*/ 2548731 w 3095625"/>
                      <a:gd name="connsiteY8" fmla="*/ 416640 h 416640"/>
                      <a:gd name="connsiteX9" fmla="*/ 2001838 w 3095625"/>
                      <a:gd name="connsiteY9" fmla="*/ 416640 h 416640"/>
                      <a:gd name="connsiteX10" fmla="*/ 1454944 w 3095625"/>
                      <a:gd name="connsiteY10" fmla="*/ 416640 h 416640"/>
                      <a:gd name="connsiteX11" fmla="*/ 969963 w 3095625"/>
                      <a:gd name="connsiteY11" fmla="*/ 416640 h 416640"/>
                      <a:gd name="connsiteX12" fmla="*/ 515938 w 3095625"/>
                      <a:gd name="connsiteY12" fmla="*/ 416640 h 416640"/>
                      <a:gd name="connsiteX13" fmla="*/ 0 w 3095625"/>
                      <a:gd name="connsiteY13" fmla="*/ 416640 h 416640"/>
                      <a:gd name="connsiteX14" fmla="*/ 0 w 3095625"/>
                      <a:gd name="connsiteY14" fmla="*/ 0 h 416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95625" h="416640" extrusionOk="0">
                        <a:moveTo>
                          <a:pt x="0" y="0"/>
                        </a:moveTo>
                        <a:cubicBezTo>
                          <a:pt x="227453" y="-10217"/>
                          <a:pt x="307322" y="44219"/>
                          <a:pt x="546894" y="0"/>
                        </a:cubicBezTo>
                        <a:cubicBezTo>
                          <a:pt x="786466" y="-44219"/>
                          <a:pt x="762138" y="27619"/>
                          <a:pt x="969963" y="0"/>
                        </a:cubicBezTo>
                        <a:cubicBezTo>
                          <a:pt x="1177788" y="-27619"/>
                          <a:pt x="1326818" y="40264"/>
                          <a:pt x="1454944" y="0"/>
                        </a:cubicBezTo>
                        <a:cubicBezTo>
                          <a:pt x="1583070" y="-40264"/>
                          <a:pt x="1724703" y="51016"/>
                          <a:pt x="1939925" y="0"/>
                        </a:cubicBezTo>
                        <a:cubicBezTo>
                          <a:pt x="2155147" y="-51016"/>
                          <a:pt x="2300525" y="37863"/>
                          <a:pt x="2424906" y="0"/>
                        </a:cubicBezTo>
                        <a:cubicBezTo>
                          <a:pt x="2549287" y="-37863"/>
                          <a:pt x="2818236" y="11811"/>
                          <a:pt x="3095625" y="0"/>
                        </a:cubicBezTo>
                        <a:cubicBezTo>
                          <a:pt x="3110202" y="185968"/>
                          <a:pt x="3057062" y="301620"/>
                          <a:pt x="3095625" y="416640"/>
                        </a:cubicBezTo>
                        <a:cubicBezTo>
                          <a:pt x="2929457" y="471617"/>
                          <a:pt x="2741866" y="393202"/>
                          <a:pt x="2548731" y="416640"/>
                        </a:cubicBezTo>
                        <a:cubicBezTo>
                          <a:pt x="2355596" y="440078"/>
                          <a:pt x="2209951" y="383768"/>
                          <a:pt x="2001838" y="416640"/>
                        </a:cubicBezTo>
                        <a:cubicBezTo>
                          <a:pt x="1793725" y="449512"/>
                          <a:pt x="1582427" y="416360"/>
                          <a:pt x="1454944" y="416640"/>
                        </a:cubicBezTo>
                        <a:cubicBezTo>
                          <a:pt x="1327461" y="416920"/>
                          <a:pt x="1183250" y="377278"/>
                          <a:pt x="969963" y="416640"/>
                        </a:cubicBezTo>
                        <a:cubicBezTo>
                          <a:pt x="756676" y="456002"/>
                          <a:pt x="622428" y="394166"/>
                          <a:pt x="515938" y="416640"/>
                        </a:cubicBezTo>
                        <a:cubicBezTo>
                          <a:pt x="409449" y="439114"/>
                          <a:pt x="224240" y="375002"/>
                          <a:pt x="0" y="416640"/>
                        </a:cubicBezTo>
                        <a:cubicBezTo>
                          <a:pt x="-44115" y="309885"/>
                          <a:pt x="11321" y="1343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9C247-ABE0-7294-0DC0-5FCC0738CA8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91148" y="3726426"/>
            <a:ext cx="3775587" cy="59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4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6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5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1B756-64F6-08EC-FF04-6054F420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300" cap="all" spc="-100">
                <a:solidFill>
                  <a:schemeClr val="bg1"/>
                </a:solidFill>
              </a:rPr>
              <a:t>8086 Microprocessor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is 8086 Microprocessor? Definition, Block Diagram of Architecture and  Working of 8086 Microprocessor - Electronics Desk">
            <a:extLst>
              <a:ext uri="{FF2B5EF4-FFF2-40B4-BE49-F238E27FC236}">
                <a16:creationId xmlns:a16="http://schemas.microsoft.com/office/drawing/2014/main" id="{5A9F21A4-5F93-9315-68BC-22983E5165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070587"/>
            <a:ext cx="6202238" cy="471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541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8459-A0F2-DD85-E383-EC51068A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60E8-32D6-1BA1-337E-5E1285C8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general purpose registers</a:t>
            </a:r>
          </a:p>
          <a:p>
            <a:pPr lvl="1"/>
            <a:r>
              <a:rPr lang="en-US" dirty="0"/>
              <a:t>AX - the accumulator register (divided into AH / AL).</a:t>
            </a:r>
          </a:p>
          <a:p>
            <a:pPr lvl="1"/>
            <a:r>
              <a:rPr lang="en-US" dirty="0"/>
              <a:t>BX - the base address register (divided into BH / BL).</a:t>
            </a:r>
          </a:p>
          <a:p>
            <a:pPr lvl="1"/>
            <a:r>
              <a:rPr lang="en-US" dirty="0"/>
              <a:t>CX - the count register (divided into CH / CL).</a:t>
            </a:r>
          </a:p>
          <a:p>
            <a:pPr lvl="1"/>
            <a:r>
              <a:rPr lang="en-US" dirty="0"/>
              <a:t>DX - the data register (divided into DH / DL).</a:t>
            </a:r>
          </a:p>
          <a:p>
            <a:pPr lvl="1"/>
            <a:r>
              <a:rPr lang="en-US" dirty="0"/>
              <a:t>SI - source index register.</a:t>
            </a:r>
          </a:p>
          <a:p>
            <a:pPr lvl="1"/>
            <a:r>
              <a:rPr lang="en-US" dirty="0"/>
              <a:t>DI - destination index register.</a:t>
            </a:r>
          </a:p>
          <a:p>
            <a:pPr lvl="1"/>
            <a:r>
              <a:rPr lang="en-US" dirty="0"/>
              <a:t>BP - base pointer.</a:t>
            </a:r>
          </a:p>
          <a:p>
            <a:pPr lvl="1"/>
            <a:r>
              <a:rPr lang="en-US" dirty="0"/>
              <a:t>SP - stack pointer.</a:t>
            </a:r>
          </a:p>
        </p:txBody>
      </p:sp>
    </p:spTree>
    <p:extLst>
      <p:ext uri="{BB962C8B-B14F-4D97-AF65-F5344CB8AC3E}">
        <p14:creationId xmlns:p14="http://schemas.microsoft.com/office/powerpoint/2010/main" val="64711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FC-BFC0-E01A-1FE5-04ED2953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8658-3256-9BEA-748C-E2186DF6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segment registers</a:t>
            </a:r>
          </a:p>
          <a:p>
            <a:pPr lvl="1"/>
            <a:r>
              <a:rPr lang="en-US" dirty="0"/>
              <a:t>CS - points at the segment containing the current program.</a:t>
            </a:r>
          </a:p>
          <a:p>
            <a:pPr lvl="1"/>
            <a:r>
              <a:rPr lang="en-US" dirty="0"/>
              <a:t>DS - generally points at segment where variables are defined.</a:t>
            </a:r>
          </a:p>
          <a:p>
            <a:pPr lvl="1"/>
            <a:r>
              <a:rPr lang="en-US" dirty="0"/>
              <a:t>ES - extra segment register, it's up to a coder to define its usage.</a:t>
            </a:r>
          </a:p>
          <a:p>
            <a:pPr lvl="1"/>
            <a:r>
              <a:rPr lang="en-US" dirty="0"/>
              <a:t>SS - points at the segment containing the stack.</a:t>
            </a:r>
          </a:p>
        </p:txBody>
      </p:sp>
    </p:spTree>
    <p:extLst>
      <p:ext uri="{BB962C8B-B14F-4D97-AF65-F5344CB8AC3E}">
        <p14:creationId xmlns:p14="http://schemas.microsoft.com/office/powerpoint/2010/main" val="418241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5D09-CB6A-3244-897C-52EA54D0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Purpose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4EC-77E4-9820-FDE5-EB37DE35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- the instruction pointer.</a:t>
            </a:r>
          </a:p>
          <a:p>
            <a:r>
              <a:rPr lang="en-US" dirty="0"/>
              <a:t>Flags Register - determines the current state of the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5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E210-A6A2-4C06-DEE6-5213467D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476DB96-A190-B294-F230-BCD39AC66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00784"/>
            <a:ext cx="5589639" cy="4011134"/>
          </a:xfrm>
        </p:spPr>
      </p:pic>
    </p:spTree>
    <p:extLst>
      <p:ext uri="{BB962C8B-B14F-4D97-AF65-F5344CB8AC3E}">
        <p14:creationId xmlns:p14="http://schemas.microsoft.com/office/powerpoint/2010/main" val="321842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EFBE-DF2A-9065-06E6-131F32AA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F843-216B-A084-F9A0-0F0BB2FC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855110" cy="3849624"/>
          </a:xfrm>
        </p:spPr>
        <p:txBody>
          <a:bodyPr>
            <a:normAutofit/>
          </a:bodyPr>
          <a:lstStyle/>
          <a:p>
            <a:r>
              <a:rPr lang="en-US" dirty="0"/>
              <a:t>Copies the second operand (source) to the first operand (destination).</a:t>
            </a:r>
          </a:p>
          <a:p>
            <a:r>
              <a:rPr lang="en-US" dirty="0"/>
              <a:t>These types of operands are supported: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MOV REG, memory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MOV memory, REG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MOV REG, REG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MOV memory, immediate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MOV REG, immediate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92FC4-539F-DBBF-9A1B-89C8588AAF2D}"/>
              </a:ext>
            </a:extLst>
          </p:cNvPr>
          <p:cNvSpPr txBox="1"/>
          <p:nvPr/>
        </p:nvSpPr>
        <p:spPr>
          <a:xfrm>
            <a:off x="8209935" y="3429000"/>
            <a:ext cx="34707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REG: </a:t>
            </a:r>
          </a:p>
          <a:p>
            <a:r>
              <a:rPr lang="en-US" dirty="0">
                <a:latin typeface="Consolas" panose="020B0609020204030204" pitchFamily="49" charset="0"/>
              </a:rPr>
              <a:t>AX, BX, CX, DX etc.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memory: </a:t>
            </a:r>
          </a:p>
          <a:p>
            <a:r>
              <a:rPr lang="en-US" dirty="0">
                <a:latin typeface="Consolas" panose="020B0609020204030204" pitchFamily="49" charset="0"/>
              </a:rPr>
              <a:t>variable, etc...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immediate: </a:t>
            </a:r>
          </a:p>
          <a:p>
            <a:r>
              <a:rPr lang="en-US" dirty="0">
                <a:latin typeface="Consolas" panose="020B0609020204030204" pitchFamily="49" charset="0"/>
              </a:rPr>
              <a:t>5, 3Fh, 10001101b, etc...</a:t>
            </a:r>
          </a:p>
        </p:txBody>
      </p:sp>
    </p:spTree>
    <p:extLst>
      <p:ext uri="{BB962C8B-B14F-4D97-AF65-F5344CB8AC3E}">
        <p14:creationId xmlns:p14="http://schemas.microsoft.com/office/powerpoint/2010/main" val="23869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C2B5-5F69-5806-C00E-5C2F8D51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4C3D6-03C0-9B14-9372-3D72D2CAD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300" y="2616993"/>
            <a:ext cx="4023709" cy="2606266"/>
          </a:xfrm>
        </p:spPr>
      </p:pic>
    </p:spTree>
    <p:extLst>
      <p:ext uri="{BB962C8B-B14F-4D97-AF65-F5344CB8AC3E}">
        <p14:creationId xmlns:p14="http://schemas.microsoft.com/office/powerpoint/2010/main" val="124437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F571-17FA-ECD5-4703-7DCBB521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Data Segment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12AC-C969-FE5D-6481-87D249FE9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540477" cy="3849624"/>
          </a:xfrm>
        </p:spPr>
        <p:txBody>
          <a:bodyPr/>
          <a:lstStyle/>
          <a:p>
            <a:r>
              <a:rPr lang="en-US" dirty="0"/>
              <a:t>Variables will not have correct value without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9C9CF-3961-BB6D-C464-BC598442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087" y="2103121"/>
            <a:ext cx="3722113" cy="3849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817850-B6F9-A6C8-2B84-30F2CA31C06E}"/>
              </a:ext>
            </a:extLst>
          </p:cNvPr>
          <p:cNvSpPr/>
          <p:nvPr/>
        </p:nvSpPr>
        <p:spPr>
          <a:xfrm>
            <a:off x="7511845" y="3429000"/>
            <a:ext cx="2458065" cy="621890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80228307">
                  <a:custGeom>
                    <a:avLst/>
                    <a:gdLst>
                      <a:gd name="connsiteX0" fmla="*/ 0 w 3095625"/>
                      <a:gd name="connsiteY0" fmla="*/ 0 h 416640"/>
                      <a:gd name="connsiteX1" fmla="*/ 546894 w 3095625"/>
                      <a:gd name="connsiteY1" fmla="*/ 0 h 416640"/>
                      <a:gd name="connsiteX2" fmla="*/ 969963 w 3095625"/>
                      <a:gd name="connsiteY2" fmla="*/ 0 h 416640"/>
                      <a:gd name="connsiteX3" fmla="*/ 1454944 w 3095625"/>
                      <a:gd name="connsiteY3" fmla="*/ 0 h 416640"/>
                      <a:gd name="connsiteX4" fmla="*/ 1939925 w 3095625"/>
                      <a:gd name="connsiteY4" fmla="*/ 0 h 416640"/>
                      <a:gd name="connsiteX5" fmla="*/ 2424906 w 3095625"/>
                      <a:gd name="connsiteY5" fmla="*/ 0 h 416640"/>
                      <a:gd name="connsiteX6" fmla="*/ 3095625 w 3095625"/>
                      <a:gd name="connsiteY6" fmla="*/ 0 h 416640"/>
                      <a:gd name="connsiteX7" fmla="*/ 3095625 w 3095625"/>
                      <a:gd name="connsiteY7" fmla="*/ 416640 h 416640"/>
                      <a:gd name="connsiteX8" fmla="*/ 2548731 w 3095625"/>
                      <a:gd name="connsiteY8" fmla="*/ 416640 h 416640"/>
                      <a:gd name="connsiteX9" fmla="*/ 2001838 w 3095625"/>
                      <a:gd name="connsiteY9" fmla="*/ 416640 h 416640"/>
                      <a:gd name="connsiteX10" fmla="*/ 1454944 w 3095625"/>
                      <a:gd name="connsiteY10" fmla="*/ 416640 h 416640"/>
                      <a:gd name="connsiteX11" fmla="*/ 969963 w 3095625"/>
                      <a:gd name="connsiteY11" fmla="*/ 416640 h 416640"/>
                      <a:gd name="connsiteX12" fmla="*/ 515938 w 3095625"/>
                      <a:gd name="connsiteY12" fmla="*/ 416640 h 416640"/>
                      <a:gd name="connsiteX13" fmla="*/ 0 w 3095625"/>
                      <a:gd name="connsiteY13" fmla="*/ 416640 h 416640"/>
                      <a:gd name="connsiteX14" fmla="*/ 0 w 3095625"/>
                      <a:gd name="connsiteY14" fmla="*/ 0 h 416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95625" h="416640" extrusionOk="0">
                        <a:moveTo>
                          <a:pt x="0" y="0"/>
                        </a:moveTo>
                        <a:cubicBezTo>
                          <a:pt x="227453" y="-10217"/>
                          <a:pt x="307322" y="44219"/>
                          <a:pt x="546894" y="0"/>
                        </a:cubicBezTo>
                        <a:cubicBezTo>
                          <a:pt x="786466" y="-44219"/>
                          <a:pt x="762138" y="27619"/>
                          <a:pt x="969963" y="0"/>
                        </a:cubicBezTo>
                        <a:cubicBezTo>
                          <a:pt x="1177788" y="-27619"/>
                          <a:pt x="1326818" y="40264"/>
                          <a:pt x="1454944" y="0"/>
                        </a:cubicBezTo>
                        <a:cubicBezTo>
                          <a:pt x="1583070" y="-40264"/>
                          <a:pt x="1724703" y="51016"/>
                          <a:pt x="1939925" y="0"/>
                        </a:cubicBezTo>
                        <a:cubicBezTo>
                          <a:pt x="2155147" y="-51016"/>
                          <a:pt x="2300525" y="37863"/>
                          <a:pt x="2424906" y="0"/>
                        </a:cubicBezTo>
                        <a:cubicBezTo>
                          <a:pt x="2549287" y="-37863"/>
                          <a:pt x="2818236" y="11811"/>
                          <a:pt x="3095625" y="0"/>
                        </a:cubicBezTo>
                        <a:cubicBezTo>
                          <a:pt x="3110202" y="185968"/>
                          <a:pt x="3057062" y="301620"/>
                          <a:pt x="3095625" y="416640"/>
                        </a:cubicBezTo>
                        <a:cubicBezTo>
                          <a:pt x="2929457" y="471617"/>
                          <a:pt x="2741866" y="393202"/>
                          <a:pt x="2548731" y="416640"/>
                        </a:cubicBezTo>
                        <a:cubicBezTo>
                          <a:pt x="2355596" y="440078"/>
                          <a:pt x="2209951" y="383768"/>
                          <a:pt x="2001838" y="416640"/>
                        </a:cubicBezTo>
                        <a:cubicBezTo>
                          <a:pt x="1793725" y="449512"/>
                          <a:pt x="1582427" y="416360"/>
                          <a:pt x="1454944" y="416640"/>
                        </a:cubicBezTo>
                        <a:cubicBezTo>
                          <a:pt x="1327461" y="416920"/>
                          <a:pt x="1183250" y="377278"/>
                          <a:pt x="969963" y="416640"/>
                        </a:cubicBezTo>
                        <a:cubicBezTo>
                          <a:pt x="756676" y="456002"/>
                          <a:pt x="622428" y="394166"/>
                          <a:pt x="515938" y="416640"/>
                        </a:cubicBezTo>
                        <a:cubicBezTo>
                          <a:pt x="409449" y="439114"/>
                          <a:pt x="224240" y="375002"/>
                          <a:pt x="0" y="416640"/>
                        </a:cubicBezTo>
                        <a:cubicBezTo>
                          <a:pt x="-44115" y="309885"/>
                          <a:pt x="11321" y="1343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5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  <a:extLst>
            <a:ext uri="{C807C97D-BFC1-408E-A445-0C87EB9F89A2}">
              <ask:lineSketchStyleProps xmlns:ask="http://schemas.microsoft.com/office/drawing/2018/sketchyshapes" sd="2280228307">
                <a:custGeom>
                  <a:avLst/>
                  <a:gdLst>
                    <a:gd name="connsiteX0" fmla="*/ 0 w 3095625"/>
                    <a:gd name="connsiteY0" fmla="*/ 0 h 416640"/>
                    <a:gd name="connsiteX1" fmla="*/ 546894 w 3095625"/>
                    <a:gd name="connsiteY1" fmla="*/ 0 h 416640"/>
                    <a:gd name="connsiteX2" fmla="*/ 969963 w 3095625"/>
                    <a:gd name="connsiteY2" fmla="*/ 0 h 416640"/>
                    <a:gd name="connsiteX3" fmla="*/ 1454944 w 3095625"/>
                    <a:gd name="connsiteY3" fmla="*/ 0 h 416640"/>
                    <a:gd name="connsiteX4" fmla="*/ 1939925 w 3095625"/>
                    <a:gd name="connsiteY4" fmla="*/ 0 h 416640"/>
                    <a:gd name="connsiteX5" fmla="*/ 2424906 w 3095625"/>
                    <a:gd name="connsiteY5" fmla="*/ 0 h 416640"/>
                    <a:gd name="connsiteX6" fmla="*/ 3095625 w 3095625"/>
                    <a:gd name="connsiteY6" fmla="*/ 0 h 416640"/>
                    <a:gd name="connsiteX7" fmla="*/ 3095625 w 3095625"/>
                    <a:gd name="connsiteY7" fmla="*/ 416640 h 416640"/>
                    <a:gd name="connsiteX8" fmla="*/ 2548731 w 3095625"/>
                    <a:gd name="connsiteY8" fmla="*/ 416640 h 416640"/>
                    <a:gd name="connsiteX9" fmla="*/ 2001838 w 3095625"/>
                    <a:gd name="connsiteY9" fmla="*/ 416640 h 416640"/>
                    <a:gd name="connsiteX10" fmla="*/ 1454944 w 3095625"/>
                    <a:gd name="connsiteY10" fmla="*/ 416640 h 416640"/>
                    <a:gd name="connsiteX11" fmla="*/ 969963 w 3095625"/>
                    <a:gd name="connsiteY11" fmla="*/ 416640 h 416640"/>
                    <a:gd name="connsiteX12" fmla="*/ 515938 w 3095625"/>
                    <a:gd name="connsiteY12" fmla="*/ 416640 h 416640"/>
                    <a:gd name="connsiteX13" fmla="*/ 0 w 3095625"/>
                    <a:gd name="connsiteY13" fmla="*/ 416640 h 416640"/>
                    <a:gd name="connsiteX14" fmla="*/ 0 w 3095625"/>
                    <a:gd name="connsiteY14" fmla="*/ 0 h 416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95625" h="416640" extrusionOk="0">
                      <a:moveTo>
                        <a:pt x="0" y="0"/>
                      </a:moveTo>
                      <a:cubicBezTo>
                        <a:pt x="227453" y="-10217"/>
                        <a:pt x="307322" y="44219"/>
                        <a:pt x="546894" y="0"/>
                      </a:cubicBezTo>
                      <a:cubicBezTo>
                        <a:pt x="786466" y="-44219"/>
                        <a:pt x="762138" y="27619"/>
                        <a:pt x="969963" y="0"/>
                      </a:cubicBezTo>
                      <a:cubicBezTo>
                        <a:pt x="1177788" y="-27619"/>
                        <a:pt x="1326818" y="40264"/>
                        <a:pt x="1454944" y="0"/>
                      </a:cubicBezTo>
                      <a:cubicBezTo>
                        <a:pt x="1583070" y="-40264"/>
                        <a:pt x="1724703" y="51016"/>
                        <a:pt x="1939925" y="0"/>
                      </a:cubicBezTo>
                      <a:cubicBezTo>
                        <a:pt x="2155147" y="-51016"/>
                        <a:pt x="2300525" y="37863"/>
                        <a:pt x="2424906" y="0"/>
                      </a:cubicBezTo>
                      <a:cubicBezTo>
                        <a:pt x="2549287" y="-37863"/>
                        <a:pt x="2818236" y="11811"/>
                        <a:pt x="3095625" y="0"/>
                      </a:cubicBezTo>
                      <a:cubicBezTo>
                        <a:pt x="3110202" y="185968"/>
                        <a:pt x="3057062" y="301620"/>
                        <a:pt x="3095625" y="416640"/>
                      </a:cubicBezTo>
                      <a:cubicBezTo>
                        <a:pt x="2929457" y="471617"/>
                        <a:pt x="2741866" y="393202"/>
                        <a:pt x="2548731" y="416640"/>
                      </a:cubicBezTo>
                      <a:cubicBezTo>
                        <a:pt x="2355596" y="440078"/>
                        <a:pt x="2209951" y="383768"/>
                        <a:pt x="2001838" y="416640"/>
                      </a:cubicBezTo>
                      <a:cubicBezTo>
                        <a:pt x="1793725" y="449512"/>
                        <a:pt x="1582427" y="416360"/>
                        <a:pt x="1454944" y="416640"/>
                      </a:cubicBezTo>
                      <a:cubicBezTo>
                        <a:pt x="1327461" y="416920"/>
                        <a:pt x="1183250" y="377278"/>
                        <a:pt x="969963" y="416640"/>
                      </a:cubicBezTo>
                      <a:cubicBezTo>
                        <a:pt x="756676" y="456002"/>
                        <a:pt x="622428" y="394166"/>
                        <a:pt x="515938" y="416640"/>
                      </a:cubicBezTo>
                      <a:cubicBezTo>
                        <a:pt x="409449" y="439114"/>
                        <a:pt x="224240" y="375002"/>
                        <a:pt x="0" y="416640"/>
                      </a:cubicBezTo>
                      <a:cubicBezTo>
                        <a:pt x="-44115" y="309885"/>
                        <a:pt x="11321" y="134336"/>
                        <a:pt x="0" y="0"/>
                      </a:cubicBezTo>
                      <a:close/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{2F3A7B25-1AAE-469A-A721-30BE66A42851}tf11531919_win32</Template>
  <TotalTime>7486</TotalTime>
  <Words>439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Consolas</vt:lpstr>
      <vt:lpstr>Garamond</vt:lpstr>
      <vt:lpstr>SavonVTI</vt:lpstr>
      <vt:lpstr>Basic i/o</vt:lpstr>
      <vt:lpstr>8086 Microprocessor</vt:lpstr>
      <vt:lpstr>General Purpose Registers</vt:lpstr>
      <vt:lpstr>Segment Registers</vt:lpstr>
      <vt:lpstr>Special Purpose Registers</vt:lpstr>
      <vt:lpstr>Sample Code</vt:lpstr>
      <vt:lpstr>MOV Instruction</vt:lpstr>
      <vt:lpstr>Variable Declaration</vt:lpstr>
      <vt:lpstr>Initialize Data Segment Address</vt:lpstr>
      <vt:lpstr>PowerPoint Presentation</vt:lpstr>
      <vt:lpstr>Single Byte Input</vt:lpstr>
      <vt:lpstr>Single Byte Output</vt:lpstr>
      <vt:lpstr>What is INT 21H?</vt:lpstr>
      <vt:lpstr>Basic Arithmetic </vt:lpstr>
      <vt:lpstr>Print String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problems</dc:title>
  <dc:creator>Md. Tareq Mahmood</dc:creator>
  <cp:lastModifiedBy>Md. Tareq Mahmood</cp:lastModifiedBy>
  <cp:revision>533</cp:revision>
  <dcterms:created xsi:type="dcterms:W3CDTF">2022-01-18T21:38:19Z</dcterms:created>
  <dcterms:modified xsi:type="dcterms:W3CDTF">2022-05-17T16:31:03Z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