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64" r:id="rId5"/>
    <p:sldId id="265" r:id="rId6"/>
    <p:sldId id="266" r:id="rId7"/>
    <p:sldId id="338" r:id="rId8"/>
    <p:sldId id="356" r:id="rId9"/>
    <p:sldId id="357" r:id="rId10"/>
    <p:sldId id="339" r:id="rId11"/>
    <p:sldId id="340" r:id="rId12"/>
    <p:sldId id="341" r:id="rId13"/>
    <p:sldId id="342" r:id="rId14"/>
    <p:sldId id="344" r:id="rId15"/>
    <p:sldId id="345" r:id="rId16"/>
    <p:sldId id="359" r:id="rId17"/>
    <p:sldId id="346" r:id="rId18"/>
    <p:sldId id="358" r:id="rId19"/>
    <p:sldId id="347" r:id="rId20"/>
    <p:sldId id="299" r:id="rId21"/>
    <p:sldId id="298" r:id="rId22"/>
    <p:sldId id="300" r:id="rId23"/>
    <p:sldId id="316" r:id="rId24"/>
    <p:sldId id="317" r:id="rId25"/>
    <p:sldId id="349" r:id="rId26"/>
    <p:sldId id="318" r:id="rId27"/>
    <p:sldId id="319" r:id="rId28"/>
    <p:sldId id="3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E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3" autoAdjust="0"/>
  </p:normalViewPr>
  <p:slideViewPr>
    <p:cSldViewPr snapToGrid="0">
      <p:cViewPr varScale="1">
        <p:scale>
          <a:sx n="78" d="100"/>
          <a:sy n="78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0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17307834/jump-out-of-range-solutions-and-how-different-instructions-affect-rang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mbly Basics Cheatsheet | Azeria Labs">
            <a:extLst>
              <a:ext uri="{FF2B5EF4-FFF2-40B4-BE49-F238E27FC236}">
                <a16:creationId xmlns:a16="http://schemas.microsoft.com/office/drawing/2014/main" id="{2E5A33CB-6135-FF66-16B6-3AA09C56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3036473"/>
            <a:ext cx="8649738" cy="7704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68800"/>
            <a:ext cx="8652788" cy="7704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CSE 315 January 2022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Md. Tareq Mahmood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Department of CSE, BUET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DFB012C-2B42-46A4-1064-3F7EB9C663BA}"/>
              </a:ext>
            </a:extLst>
          </p:cNvPr>
          <p:cNvSpPr txBox="1">
            <a:spLocks/>
          </p:cNvSpPr>
          <p:nvPr/>
        </p:nvSpPr>
        <p:spPr>
          <a:xfrm>
            <a:off x="1771130" y="2074661"/>
            <a:ext cx="8649738" cy="50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latin typeface="Consolas" panose="020B0609020204030204" pitchFamily="49" charset="0"/>
              </a:rPr>
              <a:t>8086 Assembly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a Conditional Jump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348" y="1934814"/>
            <a:ext cx="8229600" cy="1828800"/>
          </a:xfrm>
        </p:spPr>
        <p:txBody>
          <a:bodyPr>
            <a:normAutofit/>
          </a:bodyPr>
          <a:lstStyle/>
          <a:p>
            <a:r>
              <a:rPr lang="en-US" sz="2800" dirty="0"/>
              <a:t>The destination label must precede the jump instruction by no more than 126 bytes</a:t>
            </a:r>
          </a:p>
          <a:p>
            <a:r>
              <a:rPr lang="en-US" sz="2800" dirty="0"/>
              <a:t>Or, follow by no more than 127 bytes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1528634" y="4386609"/>
            <a:ext cx="3652873" cy="1200329"/>
            <a:chOff x="810726" y="4191000"/>
            <a:chExt cx="3652873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1752600" y="4191000"/>
              <a:ext cx="27109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LABEL:</a:t>
              </a:r>
            </a:p>
            <a:p>
              <a:r>
                <a:rPr lang="en-US" dirty="0"/>
                <a:t>	; statement</a:t>
              </a:r>
            </a:p>
            <a:p>
              <a:r>
                <a:rPr lang="en-US" dirty="0"/>
                <a:t>	; statement</a:t>
              </a:r>
            </a:p>
            <a:p>
              <a:r>
                <a:rPr lang="en-US" dirty="0"/>
                <a:t>	JNZ 	LABEL</a:t>
              </a:r>
            </a:p>
          </p:txBody>
        </p:sp>
        <p:cxnSp>
          <p:nvCxnSpPr>
            <p:cNvPr id="7" name="Elbow Connector 6"/>
            <p:cNvCxnSpPr/>
            <p:nvPr/>
          </p:nvCxnSpPr>
          <p:spPr>
            <a:xfrm rot="16200000" flipV="1">
              <a:off x="1790700" y="4381500"/>
              <a:ext cx="914400" cy="838200"/>
            </a:xfrm>
            <a:prstGeom prst="bentConnector3">
              <a:avLst>
                <a:gd name="adj1" fmla="val -119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0726" y="464820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126 bytes</a:t>
              </a:r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5700404" y="4386608"/>
            <a:ext cx="3367559" cy="1754326"/>
            <a:chOff x="4267200" y="4191000"/>
            <a:chExt cx="3367559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51414" y="4191000"/>
              <a:ext cx="238334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JZ	LABEL</a:t>
              </a:r>
            </a:p>
            <a:p>
              <a:r>
                <a:rPr lang="en-US" dirty="0"/>
                <a:t>	; statements</a:t>
              </a:r>
            </a:p>
            <a:p>
              <a:r>
                <a:rPr lang="en-US" dirty="0"/>
                <a:t>	; statements</a:t>
              </a:r>
            </a:p>
            <a:p>
              <a:r>
                <a:rPr lang="en-US" dirty="0"/>
                <a:t>LABEL:</a:t>
              </a:r>
            </a:p>
            <a:p>
              <a:r>
                <a:rPr lang="en-US" dirty="0"/>
                <a:t>	; statement</a:t>
              </a:r>
            </a:p>
            <a:p>
              <a:r>
                <a:rPr lang="en-US" dirty="0"/>
                <a:t>	; statement</a:t>
              </a:r>
            </a:p>
          </p:txBody>
        </p:sp>
        <p:cxnSp>
          <p:nvCxnSpPr>
            <p:cNvPr id="11" name="Elbow Connector 10"/>
            <p:cNvCxnSpPr/>
            <p:nvPr/>
          </p:nvCxnSpPr>
          <p:spPr>
            <a:xfrm rot="5400000">
              <a:off x="4800600" y="48006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457200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127 bytes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vs. Unsigned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922" y="1892432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Each signed jump corresponds to an analogous unsigned jump </a:t>
            </a:r>
          </a:p>
          <a:p>
            <a:pPr lvl="1"/>
            <a:r>
              <a:rPr lang="en-US" sz="2400" dirty="0"/>
              <a:t>e.g. signed JG corresponds to unsigned JA</a:t>
            </a:r>
          </a:p>
          <a:p>
            <a:pPr lvl="1"/>
            <a:r>
              <a:rPr lang="en-US" sz="2400" dirty="0"/>
              <a:t>Use depends on the interpretation</a:t>
            </a:r>
          </a:p>
          <a:p>
            <a:r>
              <a:rPr lang="en-US" sz="2800" dirty="0"/>
              <a:t>The jumps operate on different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26185"/>
              </p:ext>
            </p:extLst>
          </p:nvPr>
        </p:nvGraphicFramePr>
        <p:xfrm>
          <a:off x="1263979" y="4564406"/>
          <a:ext cx="82296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for</a:t>
                      </a:r>
                      <a:r>
                        <a:rPr lang="en-US" baseline="0" dirty="0"/>
                        <a:t> jumps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JG/JNLE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greater than</a:t>
                      </a:r>
                    </a:p>
                    <a:p>
                      <a:r>
                        <a:rPr lang="en-US" dirty="0"/>
                        <a:t>Jump if not less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0 and SF =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JA/JNBE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above</a:t>
                      </a:r>
                    </a:p>
                    <a:p>
                      <a:r>
                        <a:rPr lang="en-US" dirty="0"/>
                        <a:t>Jump if not below</a:t>
                      </a:r>
                      <a:r>
                        <a:rPr lang="en-US" baseline="0" dirty="0"/>
                        <a:t>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 and ZF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vs. Unsigned Jumps cont.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014194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For signed interpretation, let us take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400" dirty="0"/>
              <a:t>AX = 7FFFh, BX = 8000h and we execute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Then, even though 7FFFh &gt; 8000h in a signed sense, the program does not jump to BELOW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Because 7FFFh &lt; 8000h in an unsigned sense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We used JA, which is the unsigned jump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1" y="3120464"/>
            <a:ext cx="192187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CMP 	AX, BX</a:t>
            </a:r>
          </a:p>
          <a:p>
            <a:r>
              <a:rPr lang="en-US" dirty="0"/>
              <a:t>JA 	BELOW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06706-85E4-F72E-B9B4-85F4957B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79" y="543793"/>
            <a:ext cx="6394242" cy="5770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5F988-0672-DDA5-5D00-82BB915B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79" y="3451565"/>
            <a:ext cx="2094147" cy="28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5031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JMP (jump) instruction causes an unconditional jump</a:t>
            </a:r>
          </a:p>
          <a:p>
            <a:r>
              <a:rPr lang="en-US" dirty="0"/>
              <a:t>The syntax is: </a:t>
            </a:r>
          </a:p>
          <a:p>
            <a:r>
              <a:rPr lang="en-US" dirty="0"/>
              <a:t>JMP can be used to get around the range restriction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241" y="2351051"/>
            <a:ext cx="228395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JMP 	destination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581" y="3698111"/>
            <a:ext cx="5070619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TOP: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; body of the loop, say 2 instructions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DEC 	CX	; decrement counter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JNZ 	TOP	; keep looping if CX &gt;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MOV 	AX, BX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698111"/>
            <a:ext cx="5571708" cy="2646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TOP: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; body of the loop contains many instructions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DEC 	CX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JNZ 	BOTTOM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JMP 	EXIT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BOTTOM: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JMP 	TOP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EXIT: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MOV 	AX, BX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1AF8-7413-FBC0-0D47-863619C3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out-of-range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7122F-5AAF-5461-6AE6-492CC23A8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2014194"/>
            <a:ext cx="7929333" cy="38496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65C9C-FA97-0B69-13A0-E3DE5712885F}"/>
              </a:ext>
            </a:extLst>
          </p:cNvPr>
          <p:cNvSpPr txBox="1"/>
          <p:nvPr/>
        </p:nvSpPr>
        <p:spPr>
          <a:xfrm>
            <a:off x="1016233" y="6061517"/>
            <a:ext cx="10159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https://stackoverflow.com/questions/17307834/jump-out-of-range-solutions-and-how-different-instructions-affect-range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52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9144000" cy="3935392"/>
          </a:xfrm>
        </p:spPr>
        <p:txBody>
          <a:bodyPr>
            <a:normAutofit/>
          </a:bodyPr>
          <a:lstStyle/>
          <a:p>
            <a:r>
              <a:rPr lang="en-US" dirty="0"/>
              <a:t>Control Flow Structure</a:t>
            </a:r>
          </a:p>
          <a:p>
            <a:pPr lvl="1"/>
            <a:r>
              <a:rPr lang="en-US" dirty="0"/>
              <a:t>Conditional Jump</a:t>
            </a:r>
          </a:p>
          <a:p>
            <a:pPr lvl="1"/>
            <a:r>
              <a:rPr lang="en-US" dirty="0"/>
              <a:t>Unconditional Jump</a:t>
            </a:r>
          </a:p>
          <a:p>
            <a:r>
              <a:rPr lang="en-US" dirty="0">
                <a:solidFill>
                  <a:srgbClr val="C00000"/>
                </a:solidFill>
              </a:rPr>
              <a:t>Control Flow Structures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IF-THEN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IF-THEN-ELSE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CASE</a:t>
            </a:r>
          </a:p>
          <a:p>
            <a:r>
              <a:rPr lang="en-US" dirty="0"/>
              <a:t>Branches with Compound Conditions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83" y="660966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IF-THEN Structure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8101" y="2165068"/>
            <a:ext cx="25717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1" y="834003"/>
            <a:ext cx="790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68079" y="2165068"/>
            <a:ext cx="5182637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Replace the number in AX by its absolute value.</a:t>
            </a:r>
          </a:p>
          <a:p>
            <a:endParaRPr lang="en-US" dirty="0"/>
          </a:p>
          <a:p>
            <a:r>
              <a:rPr lang="en-US" dirty="0"/>
              <a:t>IF AX &lt; 0  THEN</a:t>
            </a:r>
          </a:p>
          <a:p>
            <a:r>
              <a:rPr lang="en-US" dirty="0"/>
              <a:t>     replace AX by –AX</a:t>
            </a:r>
          </a:p>
          <a:p>
            <a:r>
              <a:rPr lang="en-US" dirty="0"/>
              <a:t>END_IF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8078" y="4241340"/>
            <a:ext cx="409439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CMP 	AX, 0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AX &lt; 0?</a:t>
            </a:r>
          </a:p>
          <a:p>
            <a:r>
              <a:rPr lang="en-US" dirty="0">
                <a:latin typeface="Consolas" panose="020B0609020204030204" pitchFamily="49" charset="0"/>
              </a:rPr>
              <a:t>	JNL	END_IF</a:t>
            </a:r>
          </a:p>
          <a:p>
            <a:r>
              <a:rPr lang="en-US" dirty="0">
                <a:latin typeface="Consolas" panose="020B0609020204030204" pitchFamily="49" charset="0"/>
              </a:rPr>
              <a:t>	NEG 	AX</a:t>
            </a:r>
          </a:p>
          <a:p>
            <a:r>
              <a:rPr lang="en-US" dirty="0">
                <a:latin typeface="Consolas" panose="020B0609020204030204" pitchFamily="49" charset="0"/>
              </a:rPr>
              <a:t>END_IF: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8078" y="5813143"/>
            <a:ext cx="548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6-2: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10375"/>
          </a:xfrm>
        </p:spPr>
        <p:txBody>
          <a:bodyPr/>
          <a:lstStyle/>
          <a:p>
            <a:r>
              <a:rPr lang="en-US" dirty="0"/>
              <a:t>IF-THEN-ELSE Structure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976" y="2743201"/>
            <a:ext cx="316588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1511251"/>
            <a:ext cx="624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Suppose AL and BL contains ASCII characters. </a:t>
            </a:r>
          </a:p>
          <a:p>
            <a:r>
              <a:rPr lang="en-US" dirty="0">
                <a:solidFill>
                  <a:srgbClr val="C00000"/>
                </a:solidFill>
              </a:rPr>
              <a:t>Display the one that comes first in the character sequence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0976" y="997781"/>
            <a:ext cx="2796150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IF  AL &lt;= BL THEN</a:t>
            </a:r>
          </a:p>
          <a:p>
            <a:r>
              <a:rPr lang="en-US" sz="1600" dirty="0"/>
              <a:t>   display the character in AL</a:t>
            </a:r>
          </a:p>
          <a:p>
            <a:r>
              <a:rPr lang="en-US" sz="1600" dirty="0"/>
              <a:t>ELSE</a:t>
            </a:r>
          </a:p>
          <a:p>
            <a:r>
              <a:rPr lang="en-US" sz="1600" dirty="0"/>
              <a:t>   display the character in BL</a:t>
            </a:r>
          </a:p>
          <a:p>
            <a:r>
              <a:rPr lang="en-US" sz="1600" dirty="0"/>
              <a:t>END_ID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1" y="2545982"/>
            <a:ext cx="4766626" cy="28007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	MOV	AH, 2	; prepare to display</a:t>
            </a:r>
          </a:p>
          <a:p>
            <a:r>
              <a:rPr lang="en-US" sz="1600" dirty="0"/>
              <a:t>	CMP 	AL, BL	; AL &lt;= BL?</a:t>
            </a:r>
          </a:p>
          <a:p>
            <a:r>
              <a:rPr lang="en-US" sz="1600" dirty="0"/>
              <a:t>	JNBE	ELSE_</a:t>
            </a:r>
          </a:p>
          <a:p>
            <a:endParaRPr lang="en-US" sz="1600" dirty="0"/>
          </a:p>
          <a:p>
            <a:r>
              <a:rPr lang="en-US" sz="1600" dirty="0"/>
              <a:t>	MOV 	DL, AL</a:t>
            </a:r>
          </a:p>
          <a:p>
            <a:r>
              <a:rPr lang="en-US" sz="1600" dirty="0"/>
              <a:t>	JMP	DISPLAY</a:t>
            </a:r>
          </a:p>
          <a:p>
            <a:r>
              <a:rPr lang="en-US" sz="1600" dirty="0"/>
              <a:t>ELSE_:</a:t>
            </a:r>
          </a:p>
          <a:p>
            <a:r>
              <a:rPr lang="en-US" sz="1600" dirty="0"/>
              <a:t>	MOV 	DL, BL</a:t>
            </a:r>
          </a:p>
          <a:p>
            <a:r>
              <a:rPr lang="en-US" sz="1600" dirty="0"/>
              <a:t>DISPLAY:</a:t>
            </a:r>
          </a:p>
          <a:p>
            <a:r>
              <a:rPr lang="en-US" sz="1600" dirty="0"/>
              <a:t>	INT 	21h</a:t>
            </a:r>
          </a:p>
          <a:p>
            <a:r>
              <a:rPr lang="en-US" sz="1600" dirty="0"/>
              <a:t>END_IF: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691206"/>
            <a:ext cx="546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6-3: Assembly Language Programming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946520" y="3917581"/>
            <a:ext cx="2286000" cy="1588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30348"/>
            <a:ext cx="8229600" cy="762000"/>
          </a:xfrm>
        </p:spPr>
        <p:txBody>
          <a:bodyPr/>
          <a:lstStyle/>
          <a:p>
            <a:r>
              <a:rPr lang="en-US" dirty="0"/>
              <a:t>A CASE is a multi-way branch structure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2362" y="2408501"/>
            <a:ext cx="589007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66305" y="3201948"/>
            <a:ext cx="21332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 expression</a:t>
            </a:r>
          </a:p>
          <a:p>
            <a:r>
              <a:rPr lang="en-US" dirty="0"/>
              <a:t>     1: statements_1</a:t>
            </a:r>
          </a:p>
          <a:p>
            <a:r>
              <a:rPr lang="en-US" dirty="0"/>
              <a:t>     2: statements_2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*</a:t>
            </a:r>
          </a:p>
          <a:p>
            <a:r>
              <a:rPr lang="en-US" dirty="0"/>
              <a:t>     n: </a:t>
            </a:r>
            <a:r>
              <a:rPr lang="en-US" dirty="0" err="1"/>
              <a:t>statements_n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EA16-B0E3-3526-5376-F49B54F0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4E8E-5712-D090-69E9-A00A5425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 Flow Structure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Conditional Jump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Unconditional Jump</a:t>
            </a:r>
          </a:p>
          <a:p>
            <a:r>
              <a:rPr lang="en-US" dirty="0"/>
              <a:t>Control Flow Structures</a:t>
            </a:r>
          </a:p>
          <a:p>
            <a:pPr lvl="1"/>
            <a:r>
              <a:rPr lang="en-US" dirty="0"/>
              <a:t>IF-THEN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r>
              <a:rPr lang="en-US" dirty="0"/>
              <a:t>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9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501" y="71280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1502" y="1627208"/>
            <a:ext cx="4503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 AX contains a negative number, put -1 in BX;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If AX contains 0, put 0 in BX;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If AX contains a positive number, put 1 in BX.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0563" y="2691636"/>
            <a:ext cx="1893467" cy="1354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CASE   AX</a:t>
            </a:r>
          </a:p>
          <a:p>
            <a:r>
              <a:rPr lang="en-US" sz="1600" dirty="0"/>
              <a:t>    &lt; 0: put -1 in BX</a:t>
            </a:r>
          </a:p>
          <a:p>
            <a:r>
              <a:rPr lang="en-US" sz="1600" dirty="0"/>
              <a:t>    = 0: put 0 in BX</a:t>
            </a:r>
          </a:p>
          <a:p>
            <a:r>
              <a:rPr lang="en-US" sz="1600" dirty="0"/>
              <a:t>    &gt; 0: put 1 in BX</a:t>
            </a:r>
          </a:p>
          <a:p>
            <a:r>
              <a:rPr lang="en-US" sz="1600" dirty="0"/>
              <a:t>END_CASE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1502" y="2691636"/>
            <a:ext cx="5155579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	CMP 	AX, 0		; test AX</a:t>
            </a:r>
          </a:p>
          <a:p>
            <a:r>
              <a:rPr lang="en-US" sz="1600" dirty="0"/>
              <a:t>	JL 	NEGATIVE	; AX &lt; 0</a:t>
            </a:r>
          </a:p>
          <a:p>
            <a:r>
              <a:rPr lang="en-US" sz="1600" dirty="0"/>
              <a:t>	JE	ZERO		; AX = 0</a:t>
            </a:r>
          </a:p>
          <a:p>
            <a:r>
              <a:rPr lang="en-US" sz="1600" dirty="0"/>
              <a:t>	JG	POSITIVE		; AX &gt; 0</a:t>
            </a:r>
          </a:p>
          <a:p>
            <a:r>
              <a:rPr lang="en-US" sz="1600" dirty="0"/>
              <a:t>NEGATIVE:</a:t>
            </a:r>
          </a:p>
          <a:p>
            <a:r>
              <a:rPr lang="en-US" sz="1600" dirty="0"/>
              <a:t>	MOV 	BX, -1		; put -1 in BX</a:t>
            </a:r>
          </a:p>
          <a:p>
            <a:r>
              <a:rPr lang="en-US" sz="1600" dirty="0"/>
              <a:t>	JMP	END_CASE	; and exit</a:t>
            </a:r>
          </a:p>
          <a:p>
            <a:r>
              <a:rPr lang="en-US" sz="1600" dirty="0"/>
              <a:t>ZERO:	</a:t>
            </a:r>
          </a:p>
          <a:p>
            <a:r>
              <a:rPr lang="en-US" sz="1600" dirty="0"/>
              <a:t>	MOV 	BX, 0		; put 0 in BX</a:t>
            </a:r>
          </a:p>
          <a:p>
            <a:r>
              <a:rPr lang="en-US" sz="1600" dirty="0"/>
              <a:t>	JMP 	END_CASE	; and exit</a:t>
            </a:r>
          </a:p>
          <a:p>
            <a:r>
              <a:rPr lang="en-US" sz="1600" dirty="0"/>
              <a:t>POSITIVE:</a:t>
            </a:r>
          </a:p>
          <a:p>
            <a:r>
              <a:rPr lang="en-US" sz="1600" dirty="0"/>
              <a:t>	MOV 	BX, 1		; put 1 in BX</a:t>
            </a:r>
          </a:p>
          <a:p>
            <a:r>
              <a:rPr lang="en-US" sz="1600" dirty="0"/>
              <a:t>END_CASE:	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7489" y="5806638"/>
            <a:ext cx="490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 6-4: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57" y="643226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CASE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157" y="1407289"/>
            <a:ext cx="3974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 AL contains 1 or 3, display “o” for odd;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If AL contains 2 or 4, display “e” for even;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5308" y="2245489"/>
            <a:ext cx="1758558" cy="11079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CASE   AL</a:t>
            </a:r>
          </a:p>
          <a:p>
            <a:r>
              <a:rPr lang="en-US" sz="1600" dirty="0"/>
              <a:t>    1, 3: display ‘o’</a:t>
            </a:r>
          </a:p>
          <a:p>
            <a:r>
              <a:rPr lang="en-US" sz="1600" dirty="0"/>
              <a:t>    2, 4: display ‘e’</a:t>
            </a:r>
          </a:p>
          <a:p>
            <a:r>
              <a:rPr lang="en-US" sz="1600" dirty="0"/>
              <a:t>END_CASE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57" y="2245489"/>
            <a:ext cx="4745210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	CMP 	AL, 1	; AL = 1?</a:t>
            </a:r>
          </a:p>
          <a:p>
            <a:r>
              <a:rPr lang="en-US" sz="1400" dirty="0"/>
              <a:t>	JE 	ODD	; yes, display ‘o’</a:t>
            </a:r>
          </a:p>
          <a:p>
            <a:r>
              <a:rPr lang="en-US" sz="1400" dirty="0"/>
              <a:t>	CMP 	AL, 3	; AL = 3?</a:t>
            </a:r>
          </a:p>
          <a:p>
            <a:r>
              <a:rPr lang="en-US" sz="1400" dirty="0"/>
              <a:t>	JE 	ODD	 ; yes, display ‘o’</a:t>
            </a:r>
          </a:p>
          <a:p>
            <a:r>
              <a:rPr lang="en-US" sz="1400" dirty="0"/>
              <a:t>	CMP 	AL, 2	; AL = 2?</a:t>
            </a:r>
          </a:p>
          <a:p>
            <a:r>
              <a:rPr lang="en-US" sz="1400" dirty="0"/>
              <a:t>	JE 	EVEN	 ; yes, display ‘e’</a:t>
            </a:r>
          </a:p>
          <a:p>
            <a:r>
              <a:rPr lang="en-US" sz="1400" dirty="0"/>
              <a:t>	CMP 	AL, 4	; AL = 4?</a:t>
            </a:r>
          </a:p>
          <a:p>
            <a:r>
              <a:rPr lang="en-US" sz="1400" dirty="0"/>
              <a:t>	JE 	EVEN	 ; yes, display ‘e’</a:t>
            </a:r>
          </a:p>
          <a:p>
            <a:r>
              <a:rPr lang="en-US" sz="1400" dirty="0"/>
              <a:t>	JMP	END_CASE	</a:t>
            </a:r>
          </a:p>
          <a:p>
            <a:r>
              <a:rPr lang="en-US" sz="1400" dirty="0"/>
              <a:t>ODD:</a:t>
            </a:r>
          </a:p>
          <a:p>
            <a:r>
              <a:rPr lang="en-US" sz="1400" dirty="0"/>
              <a:t>	MOV 	DL, ‘o’	; get ‘o’</a:t>
            </a:r>
          </a:p>
          <a:p>
            <a:r>
              <a:rPr lang="en-US" sz="1400" dirty="0"/>
              <a:t>	JMP 	DISPLAY	; go to display</a:t>
            </a:r>
          </a:p>
          <a:p>
            <a:r>
              <a:rPr lang="en-US" sz="1400" dirty="0"/>
              <a:t>EVEN:	</a:t>
            </a:r>
          </a:p>
          <a:p>
            <a:r>
              <a:rPr lang="en-US" sz="1400" dirty="0"/>
              <a:t>	MOV	DL, ‘e’	; get ‘e’</a:t>
            </a:r>
          </a:p>
          <a:p>
            <a:r>
              <a:rPr lang="en-US" sz="1400" dirty="0"/>
              <a:t>DISPLAY:</a:t>
            </a:r>
          </a:p>
          <a:p>
            <a:r>
              <a:rPr lang="en-US" sz="1400" dirty="0"/>
              <a:t>	MOV	AH, 2	; char display function</a:t>
            </a:r>
          </a:p>
          <a:p>
            <a:r>
              <a:rPr lang="en-US" sz="1400" dirty="0"/>
              <a:t>	INT 	21h	; display character</a:t>
            </a:r>
          </a:p>
          <a:p>
            <a:r>
              <a:rPr lang="en-US" sz="1400" dirty="0"/>
              <a:t>END_CASE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6668" y="5876220"/>
            <a:ext cx="490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 6-4: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9144000" cy="4386606"/>
          </a:xfrm>
        </p:spPr>
        <p:txBody>
          <a:bodyPr>
            <a:normAutofit/>
          </a:bodyPr>
          <a:lstStyle/>
          <a:p>
            <a:r>
              <a:rPr lang="en-US" dirty="0"/>
              <a:t>Control Flow Structure</a:t>
            </a:r>
          </a:p>
          <a:p>
            <a:pPr lvl="1"/>
            <a:r>
              <a:rPr lang="en-US" dirty="0"/>
              <a:t>Conditional Jump</a:t>
            </a:r>
          </a:p>
          <a:p>
            <a:pPr lvl="1"/>
            <a:r>
              <a:rPr lang="en-US" dirty="0"/>
              <a:t>Unconditional Jump</a:t>
            </a:r>
          </a:p>
          <a:p>
            <a:r>
              <a:rPr lang="en-US" dirty="0"/>
              <a:t>Control Flow Structures</a:t>
            </a:r>
          </a:p>
          <a:p>
            <a:pPr lvl="1"/>
            <a:r>
              <a:rPr lang="en-US" dirty="0"/>
              <a:t>IF-THEN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r>
              <a:rPr lang="en-US" dirty="0"/>
              <a:t>CASE</a:t>
            </a:r>
          </a:p>
          <a:p>
            <a:r>
              <a:rPr lang="en-US" dirty="0">
                <a:solidFill>
                  <a:srgbClr val="C00000"/>
                </a:solidFill>
              </a:rPr>
              <a:t>Branches with Compound Conditions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Branches with Compound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9487"/>
            <a:ext cx="8229600" cy="609600"/>
          </a:xfrm>
        </p:spPr>
        <p:txBody>
          <a:bodyPr/>
          <a:lstStyle/>
          <a:p>
            <a:r>
              <a:rPr lang="en-US" dirty="0"/>
              <a:t>Branching condition in an IF or CASE can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1" y="3100087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condition_1	AND 	condition_2</a:t>
            </a:r>
          </a:p>
          <a:p>
            <a:r>
              <a:rPr lang="en-US" dirty="0"/>
              <a:t>condition_1	OR 	condition_2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4090686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First one is </a:t>
            </a:r>
            <a:r>
              <a:rPr lang="en-US" sz="2400" dirty="0">
                <a:solidFill>
                  <a:srgbClr val="C00000"/>
                </a:solidFill>
              </a:rPr>
              <a:t>AND condition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Second one is </a:t>
            </a:r>
            <a:r>
              <a:rPr lang="en-US" sz="2400" dirty="0">
                <a:solidFill>
                  <a:srgbClr val="C00000"/>
                </a:solidFill>
              </a:rPr>
              <a:t>OR condition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8" y="717675"/>
            <a:ext cx="8229600" cy="792162"/>
          </a:xfrm>
        </p:spPr>
        <p:txBody>
          <a:bodyPr/>
          <a:lstStyle/>
          <a:p>
            <a:r>
              <a:rPr lang="en-US" dirty="0"/>
              <a:t>AND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718" y="1536679"/>
            <a:ext cx="341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a character, and if it’s an uppercase letter, display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4402" y="936514"/>
            <a:ext cx="522463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 a character into AL</a:t>
            </a:r>
          </a:p>
          <a:p>
            <a:r>
              <a:rPr lang="en-US" dirty="0"/>
              <a:t>IF (‘A’ &lt;= character ) and (character &lt;= ‘Z’) THEN</a:t>
            </a:r>
          </a:p>
          <a:p>
            <a:r>
              <a:rPr lang="en-US" dirty="0"/>
              <a:t>	display the character</a:t>
            </a:r>
          </a:p>
          <a:p>
            <a:r>
              <a:rPr lang="en-US" dirty="0"/>
              <a:t>END_IF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718" y="2436659"/>
            <a:ext cx="5784340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	MOV 	AH, 1	; read character function</a:t>
            </a:r>
          </a:p>
          <a:p>
            <a:r>
              <a:rPr lang="en-US" dirty="0"/>
              <a:t>	INT 	21h	; char in AL</a:t>
            </a:r>
          </a:p>
          <a:p>
            <a:endParaRPr lang="en-US" dirty="0"/>
          </a:p>
          <a:p>
            <a:r>
              <a:rPr lang="en-US" dirty="0"/>
              <a:t>	CMP	AL, ‘A’	; char &gt;= ‘A’</a:t>
            </a:r>
          </a:p>
          <a:p>
            <a:r>
              <a:rPr lang="en-US" dirty="0"/>
              <a:t>	JNGE 	END_IF	; no, exit</a:t>
            </a:r>
          </a:p>
          <a:p>
            <a:r>
              <a:rPr lang="en-US" dirty="0"/>
              <a:t>	CMP	AL, ‘Z’	; char &lt;= ‘Z’</a:t>
            </a:r>
          </a:p>
          <a:p>
            <a:r>
              <a:rPr lang="en-US" dirty="0"/>
              <a:t>	JNLE 	END_IF	; no, exit</a:t>
            </a:r>
          </a:p>
          <a:p>
            <a:endParaRPr lang="en-US" dirty="0"/>
          </a:p>
          <a:p>
            <a:r>
              <a:rPr lang="en-US" dirty="0"/>
              <a:t>	MOV 	DL, AL	; get char</a:t>
            </a:r>
          </a:p>
          <a:p>
            <a:r>
              <a:rPr lang="en-US" dirty="0"/>
              <a:t>	MOV 	AH, 2	; display character function</a:t>
            </a:r>
          </a:p>
          <a:p>
            <a:r>
              <a:rPr lang="en-US" dirty="0"/>
              <a:t>	INT 	21h	; display the character</a:t>
            </a:r>
          </a:p>
          <a:p>
            <a:r>
              <a:rPr lang="en-US" dirty="0"/>
              <a:t>END_IF: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2925" y="5968129"/>
            <a:ext cx="546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6-6: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032" y="759412"/>
            <a:ext cx="8229600" cy="792162"/>
          </a:xfrm>
        </p:spPr>
        <p:txBody>
          <a:bodyPr/>
          <a:lstStyle/>
          <a:p>
            <a:r>
              <a:rPr lang="en-US" dirty="0"/>
              <a:t>OR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031" y="1686549"/>
            <a:ext cx="850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 a character, and if it’s ‘y’ or ‘Y’, display it; otherwise, terminate the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13222" y="2343736"/>
            <a:ext cx="4165115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Read a character into AL</a:t>
            </a:r>
          </a:p>
          <a:p>
            <a:r>
              <a:rPr lang="en-US" sz="1600" dirty="0"/>
              <a:t>IF (character = ‘y’) or (character = ‘Y’) THEN</a:t>
            </a:r>
          </a:p>
          <a:p>
            <a:r>
              <a:rPr lang="en-US" sz="1600" dirty="0"/>
              <a:t>	display the character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	terminate the program</a:t>
            </a:r>
          </a:p>
          <a:p>
            <a:r>
              <a:rPr lang="en-US" sz="1600" dirty="0"/>
              <a:t>END_IF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031" y="2411143"/>
            <a:ext cx="5465663" cy="32932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	MOV 	AH, 1	; read character function</a:t>
            </a:r>
          </a:p>
          <a:p>
            <a:r>
              <a:rPr lang="en-US" sz="1600" dirty="0"/>
              <a:t>	INT 	21h	; char in AL</a:t>
            </a:r>
          </a:p>
          <a:p>
            <a:endParaRPr lang="en-US" sz="1600" dirty="0"/>
          </a:p>
          <a:p>
            <a:r>
              <a:rPr lang="en-US" sz="1600" dirty="0"/>
              <a:t>	CMP	AL, ‘Y’	; char = ‘Y’</a:t>
            </a:r>
          </a:p>
          <a:p>
            <a:r>
              <a:rPr lang="en-US" sz="1600" dirty="0"/>
              <a:t>	JE 	THEN	; yes, display the char</a:t>
            </a:r>
          </a:p>
          <a:p>
            <a:r>
              <a:rPr lang="en-US" sz="1600" dirty="0"/>
              <a:t>	CMP	AL, ‘y’	; char = ‘y’</a:t>
            </a:r>
          </a:p>
          <a:p>
            <a:r>
              <a:rPr lang="en-US" sz="1600" dirty="0"/>
              <a:t>	JE 	THEN	; yes, display the char</a:t>
            </a:r>
          </a:p>
          <a:p>
            <a:r>
              <a:rPr lang="en-US" sz="1600" dirty="0"/>
              <a:t>	JMP 	ELSE_</a:t>
            </a:r>
          </a:p>
          <a:p>
            <a:r>
              <a:rPr lang="en-US" sz="1600" dirty="0"/>
              <a:t>THEN:</a:t>
            </a:r>
          </a:p>
          <a:p>
            <a:r>
              <a:rPr lang="en-US" sz="1600" dirty="0"/>
              <a:t>	MOV 	DL, AL	; get the char</a:t>
            </a:r>
          </a:p>
          <a:p>
            <a:r>
              <a:rPr lang="en-US" sz="1600" dirty="0"/>
              <a:t>	MOV 	AH, 2	; display character function</a:t>
            </a:r>
          </a:p>
          <a:p>
            <a:r>
              <a:rPr lang="en-US" sz="1600" dirty="0"/>
              <a:t>	INT 	21h	; display the character</a:t>
            </a:r>
          </a:p>
          <a:p>
            <a:r>
              <a:rPr lang="en-US" sz="1600" dirty="0"/>
              <a:t>ELSE_: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1566" y="5913922"/>
            <a:ext cx="548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6-7: Assembly Language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90D75-02FD-EE90-9AF6-7142D44B2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2" r="-2" b="-2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98341450-C8C9-EDB8-310B-548F312F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186" y="2828925"/>
            <a:ext cx="2312479" cy="73342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 to print from ‘A’ to ‘Z’</a:t>
            </a:r>
          </a:p>
        </p:txBody>
      </p:sp>
    </p:spTree>
    <p:extLst>
      <p:ext uri="{BB962C8B-B14F-4D97-AF65-F5344CB8AC3E}">
        <p14:creationId xmlns:p14="http://schemas.microsoft.com/office/powerpoint/2010/main" val="19254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JNZ is an example of conditional jump instruction</a:t>
            </a:r>
          </a:p>
          <a:p>
            <a:pPr lvl="1"/>
            <a:r>
              <a:rPr lang="en-US" sz="2400" dirty="0"/>
              <a:t>Checks the Z flag. If Z = 0 then jump to the location</a:t>
            </a:r>
          </a:p>
          <a:p>
            <a:pPr lvl="1"/>
            <a:endParaRPr lang="en-US" sz="2400" dirty="0"/>
          </a:p>
          <a:p>
            <a:r>
              <a:rPr lang="en-US" sz="2800" dirty="0"/>
              <a:t>Three categories of conditional jumps</a:t>
            </a:r>
          </a:p>
          <a:p>
            <a:pPr lvl="1"/>
            <a:r>
              <a:rPr lang="en-US" sz="2400" dirty="0"/>
              <a:t>Signed jumps, for signed interpretation</a:t>
            </a:r>
          </a:p>
          <a:p>
            <a:pPr lvl="1"/>
            <a:r>
              <a:rPr lang="en-US" sz="2400" dirty="0"/>
              <a:t>Unsigned jumps, for unsigned interpretation</a:t>
            </a:r>
          </a:p>
          <a:p>
            <a:pPr lvl="1"/>
            <a:r>
              <a:rPr lang="en-US" sz="2400" dirty="0"/>
              <a:t>Single-flag jumps, operates on settings of individual flags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The jump condition is often preceded by the CMP (compare) instruction</a:t>
            </a:r>
          </a:p>
          <a:p>
            <a:pPr algn="ctr">
              <a:buNone/>
            </a:pPr>
            <a:r>
              <a:rPr lang="en-US" dirty="0"/>
              <a:t>	CMP destination, source</a:t>
            </a:r>
          </a:p>
          <a:p>
            <a:r>
              <a:rPr lang="en-US" dirty="0"/>
              <a:t>It is like SUB, except that destination is not changed</a:t>
            </a:r>
          </a:p>
          <a:p>
            <a:r>
              <a:rPr lang="en-US" dirty="0"/>
              <a:t>Destination cannot not be a constant</a:t>
            </a:r>
          </a:p>
          <a:p>
            <a:r>
              <a:rPr lang="en-US" dirty="0"/>
              <a:t>The result is not stored but the flags are affected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CMP Instruction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5759" y="25980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CMP 	AX, BX</a:t>
            </a:r>
          </a:p>
          <a:p>
            <a:r>
              <a:rPr lang="en-US" sz="2400" dirty="0"/>
              <a:t>JG 	BELOW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7340" y="3935420"/>
            <a:ext cx="9974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AX = 7FFFh, and BX = 0001h, </a:t>
            </a:r>
          </a:p>
          <a:p>
            <a:pPr algn="ctr"/>
            <a:r>
              <a:rPr lang="en-US" sz="2400" dirty="0"/>
              <a:t>the result is 7FFFh - 0001h = 7FFEh.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ZF = 0, SF = OF = 0, JG (jump if greater) is satisfied, </a:t>
            </a:r>
          </a:p>
          <a:p>
            <a:pPr algn="ctr"/>
            <a:r>
              <a:rPr lang="en-US" sz="2400" dirty="0"/>
              <a:t>so control transfers to label BELOW</a:t>
            </a:r>
          </a:p>
        </p:txBody>
      </p:sp>
    </p:spTree>
    <p:extLst>
      <p:ext uri="{BB962C8B-B14F-4D97-AF65-F5344CB8AC3E}">
        <p14:creationId xmlns:p14="http://schemas.microsoft.com/office/powerpoint/2010/main" val="222725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Conditional Jumps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8997"/>
              </p:ext>
            </p:extLst>
          </p:nvPr>
        </p:nvGraphicFramePr>
        <p:xfrm>
          <a:off x="1236484" y="2121607"/>
          <a:ext cx="965147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for</a:t>
                      </a:r>
                      <a:r>
                        <a:rPr lang="en-US" baseline="0" dirty="0"/>
                        <a:t> jumps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JG/JNLE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greater than</a:t>
                      </a:r>
                    </a:p>
                    <a:p>
                      <a:r>
                        <a:rPr lang="en-US" dirty="0"/>
                        <a:t>Jump if not less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0 and SF =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JGE/JNL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greater than or equal</a:t>
                      </a:r>
                      <a:r>
                        <a:rPr lang="en-US" baseline="0" dirty="0"/>
                        <a:t> to</a:t>
                      </a:r>
                    </a:p>
                    <a:p>
                      <a:r>
                        <a:rPr lang="en-US" baseline="0" dirty="0"/>
                        <a:t>Jump if not 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JL/JNGE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less than</a:t>
                      </a:r>
                    </a:p>
                    <a:p>
                      <a:r>
                        <a:rPr lang="en-US" dirty="0"/>
                        <a:t>Jump if not 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&lt;&gt; 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JLE/JNG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less than or equal</a:t>
                      </a:r>
                    </a:p>
                    <a:p>
                      <a:r>
                        <a:rPr lang="en-US" dirty="0"/>
                        <a:t>Jump if not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1 or SF &lt;&gt;</a:t>
                      </a:r>
                      <a:r>
                        <a:rPr lang="en-US" baseline="0" dirty="0"/>
                        <a:t> 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Conditional Jumps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30080"/>
              </p:ext>
            </p:extLst>
          </p:nvPr>
        </p:nvGraphicFramePr>
        <p:xfrm>
          <a:off x="1066800" y="2149887"/>
          <a:ext cx="983058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for</a:t>
                      </a:r>
                      <a:r>
                        <a:rPr lang="en-US" baseline="0" dirty="0"/>
                        <a:t> jumps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JA/JNBE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above</a:t>
                      </a:r>
                    </a:p>
                    <a:p>
                      <a:r>
                        <a:rPr lang="en-US" dirty="0"/>
                        <a:t>Jump if not below</a:t>
                      </a:r>
                      <a:r>
                        <a:rPr lang="en-US" baseline="0" dirty="0"/>
                        <a:t>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 and ZF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JAE/JNB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above or equal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Jump if not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JB/JNAE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below</a:t>
                      </a:r>
                    </a:p>
                    <a:p>
                      <a:r>
                        <a:rPr lang="en-US" dirty="0"/>
                        <a:t>Jump if not above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JBE/JNA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below or equal</a:t>
                      </a:r>
                    </a:p>
                    <a:p>
                      <a:r>
                        <a:rPr lang="en-US" dirty="0"/>
                        <a:t>Jump if not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 or ZF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0536"/>
          </a:xfrm>
        </p:spPr>
        <p:txBody>
          <a:bodyPr/>
          <a:lstStyle/>
          <a:p>
            <a:r>
              <a:rPr lang="en-US" dirty="0"/>
              <a:t>Single-Flag Jumps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09326"/>
              </p:ext>
            </p:extLst>
          </p:nvPr>
        </p:nvGraphicFramePr>
        <p:xfrm>
          <a:off x="1142215" y="1771401"/>
          <a:ext cx="101888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for</a:t>
                      </a:r>
                      <a:r>
                        <a:rPr lang="en-US" baseline="0" dirty="0"/>
                        <a:t> jumps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346">
                <a:tc>
                  <a:txBody>
                    <a:bodyPr/>
                    <a:lstStyle/>
                    <a:p>
                      <a:r>
                        <a:rPr lang="en-US" dirty="0"/>
                        <a:t>JE/JZ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equal</a:t>
                      </a:r>
                    </a:p>
                    <a:p>
                      <a:r>
                        <a:rPr lang="en-US" dirty="0"/>
                        <a:t>Jump if </a:t>
                      </a:r>
                      <a:r>
                        <a:rPr lang="en-US" baseline="0" dirty="0"/>
                        <a:t>equal to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346">
                <a:tc>
                  <a:txBody>
                    <a:bodyPr/>
                    <a:lstStyle/>
                    <a:p>
                      <a:r>
                        <a:rPr lang="en-US" dirty="0"/>
                        <a:t>JNE/JNZ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not equal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Jump if not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no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sign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</a:t>
                      </a:r>
                      <a:r>
                        <a:rPr lang="en-US" baseline="0" dirty="0"/>
                        <a:t> nonnegative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JP/JPE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parity 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  <a:r>
                        <a:rPr lang="en-US" baseline="0" dirty="0"/>
                        <a:t>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661">
                <a:tc>
                  <a:txBody>
                    <a:bodyPr/>
                    <a:lstStyle/>
                    <a:p>
                      <a:r>
                        <a:rPr lang="en-US" dirty="0"/>
                        <a:t>JNP/JPO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Jump if parity odd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</a:t>
                      </a:r>
                      <a:r>
                        <a:rPr lang="en-US" baseline="0" dirty="0"/>
                        <a:t>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  <a:extLst>
            <a:ext uri="{C807C97D-BFC1-408E-A445-0C87EB9F89A2}">
              <ask:lineSketchStyleProps xmlns:ask="http://schemas.microsoft.com/office/drawing/2018/sketchyshapes" sd="2280228307">
                <a:custGeom>
                  <a:avLst/>
                  <a:gdLst>
                    <a:gd name="connsiteX0" fmla="*/ 0 w 3095625"/>
                    <a:gd name="connsiteY0" fmla="*/ 0 h 416640"/>
                    <a:gd name="connsiteX1" fmla="*/ 546894 w 3095625"/>
                    <a:gd name="connsiteY1" fmla="*/ 0 h 416640"/>
                    <a:gd name="connsiteX2" fmla="*/ 969963 w 3095625"/>
                    <a:gd name="connsiteY2" fmla="*/ 0 h 416640"/>
                    <a:gd name="connsiteX3" fmla="*/ 1454944 w 3095625"/>
                    <a:gd name="connsiteY3" fmla="*/ 0 h 416640"/>
                    <a:gd name="connsiteX4" fmla="*/ 1939925 w 3095625"/>
                    <a:gd name="connsiteY4" fmla="*/ 0 h 416640"/>
                    <a:gd name="connsiteX5" fmla="*/ 2424906 w 3095625"/>
                    <a:gd name="connsiteY5" fmla="*/ 0 h 416640"/>
                    <a:gd name="connsiteX6" fmla="*/ 3095625 w 3095625"/>
                    <a:gd name="connsiteY6" fmla="*/ 0 h 416640"/>
                    <a:gd name="connsiteX7" fmla="*/ 3095625 w 3095625"/>
                    <a:gd name="connsiteY7" fmla="*/ 416640 h 416640"/>
                    <a:gd name="connsiteX8" fmla="*/ 2548731 w 3095625"/>
                    <a:gd name="connsiteY8" fmla="*/ 416640 h 416640"/>
                    <a:gd name="connsiteX9" fmla="*/ 2001838 w 3095625"/>
                    <a:gd name="connsiteY9" fmla="*/ 416640 h 416640"/>
                    <a:gd name="connsiteX10" fmla="*/ 1454944 w 3095625"/>
                    <a:gd name="connsiteY10" fmla="*/ 416640 h 416640"/>
                    <a:gd name="connsiteX11" fmla="*/ 969963 w 3095625"/>
                    <a:gd name="connsiteY11" fmla="*/ 416640 h 416640"/>
                    <a:gd name="connsiteX12" fmla="*/ 515938 w 3095625"/>
                    <a:gd name="connsiteY12" fmla="*/ 416640 h 416640"/>
                    <a:gd name="connsiteX13" fmla="*/ 0 w 3095625"/>
                    <a:gd name="connsiteY13" fmla="*/ 416640 h 416640"/>
                    <a:gd name="connsiteX14" fmla="*/ 0 w 3095625"/>
                    <a:gd name="connsiteY14" fmla="*/ 0 h 416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95625" h="416640" extrusionOk="0">
                      <a:moveTo>
                        <a:pt x="0" y="0"/>
                      </a:moveTo>
                      <a:cubicBezTo>
                        <a:pt x="227453" y="-10217"/>
                        <a:pt x="307322" y="44219"/>
                        <a:pt x="546894" y="0"/>
                      </a:cubicBezTo>
                      <a:cubicBezTo>
                        <a:pt x="786466" y="-44219"/>
                        <a:pt x="762138" y="27619"/>
                        <a:pt x="969963" y="0"/>
                      </a:cubicBezTo>
                      <a:cubicBezTo>
                        <a:pt x="1177788" y="-27619"/>
                        <a:pt x="1326818" y="40264"/>
                        <a:pt x="1454944" y="0"/>
                      </a:cubicBezTo>
                      <a:cubicBezTo>
                        <a:pt x="1583070" y="-40264"/>
                        <a:pt x="1724703" y="51016"/>
                        <a:pt x="1939925" y="0"/>
                      </a:cubicBezTo>
                      <a:cubicBezTo>
                        <a:pt x="2155147" y="-51016"/>
                        <a:pt x="2300525" y="37863"/>
                        <a:pt x="2424906" y="0"/>
                      </a:cubicBezTo>
                      <a:cubicBezTo>
                        <a:pt x="2549287" y="-37863"/>
                        <a:pt x="2818236" y="11811"/>
                        <a:pt x="3095625" y="0"/>
                      </a:cubicBezTo>
                      <a:cubicBezTo>
                        <a:pt x="3110202" y="185968"/>
                        <a:pt x="3057062" y="301620"/>
                        <a:pt x="3095625" y="416640"/>
                      </a:cubicBezTo>
                      <a:cubicBezTo>
                        <a:pt x="2929457" y="471617"/>
                        <a:pt x="2741866" y="393202"/>
                        <a:pt x="2548731" y="416640"/>
                      </a:cubicBezTo>
                      <a:cubicBezTo>
                        <a:pt x="2355596" y="440078"/>
                        <a:pt x="2209951" y="383768"/>
                        <a:pt x="2001838" y="416640"/>
                      </a:cubicBezTo>
                      <a:cubicBezTo>
                        <a:pt x="1793725" y="449512"/>
                        <a:pt x="1582427" y="416360"/>
                        <a:pt x="1454944" y="416640"/>
                      </a:cubicBezTo>
                      <a:cubicBezTo>
                        <a:pt x="1327461" y="416920"/>
                        <a:pt x="1183250" y="377278"/>
                        <a:pt x="969963" y="416640"/>
                      </a:cubicBezTo>
                      <a:cubicBezTo>
                        <a:pt x="756676" y="456002"/>
                        <a:pt x="622428" y="394166"/>
                        <a:pt x="515938" y="416640"/>
                      </a:cubicBezTo>
                      <a:cubicBezTo>
                        <a:pt x="409449" y="439114"/>
                        <a:pt x="224240" y="375002"/>
                        <a:pt x="0" y="416640"/>
                      </a:cubicBezTo>
                      <a:cubicBezTo>
                        <a:pt x="-44115" y="309885"/>
                        <a:pt x="11321" y="134336"/>
                        <a:pt x="0" y="0"/>
                      </a:cubicBezTo>
                      <a:close/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{2F3A7B25-1AAE-469A-A721-30BE66A42851}tf11531919_win32</Template>
  <TotalTime>7777</TotalTime>
  <Words>1807</Words>
  <Application>Microsoft Office PowerPoint</Application>
  <PresentationFormat>Widescreen</PresentationFormat>
  <Paragraphs>332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 Next LT Pro</vt:lpstr>
      <vt:lpstr>Avenir Next LT Pro Light</vt:lpstr>
      <vt:lpstr>Calibri</vt:lpstr>
      <vt:lpstr>Consolas</vt:lpstr>
      <vt:lpstr>Garamond</vt:lpstr>
      <vt:lpstr>SavonVTI</vt:lpstr>
      <vt:lpstr>BRANCHING</vt:lpstr>
      <vt:lpstr>Outline</vt:lpstr>
      <vt:lpstr>PowerPoint Presentation</vt:lpstr>
      <vt:lpstr>Conditional Jumps</vt:lpstr>
      <vt:lpstr>The CMP Instruction</vt:lpstr>
      <vt:lpstr>The CMP Instruction</vt:lpstr>
      <vt:lpstr>Signed Conditional Jumps</vt:lpstr>
      <vt:lpstr>Unsigned Conditional Jumps</vt:lpstr>
      <vt:lpstr>Single-Flag Jumps</vt:lpstr>
      <vt:lpstr>Range of a Conditional Jump</vt:lpstr>
      <vt:lpstr>Signed vs. Unsigned Jumps</vt:lpstr>
      <vt:lpstr>Signed vs. Unsigned Jumps cont.</vt:lpstr>
      <vt:lpstr>PowerPoint Presentation</vt:lpstr>
      <vt:lpstr>The JMP Instruction</vt:lpstr>
      <vt:lpstr>Jump out-of-range solution</vt:lpstr>
      <vt:lpstr>Outline</vt:lpstr>
      <vt:lpstr>IF-THEN Structure</vt:lpstr>
      <vt:lpstr>IF-THEN-ELSE Structure</vt:lpstr>
      <vt:lpstr>CASE </vt:lpstr>
      <vt:lpstr>CASE Example</vt:lpstr>
      <vt:lpstr>More CASE Example</vt:lpstr>
      <vt:lpstr>Outline</vt:lpstr>
      <vt:lpstr>Branches with Compound Conditions</vt:lpstr>
      <vt:lpstr>AND Conditions</vt:lpstr>
      <vt:lpstr>OR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problems</dc:title>
  <dc:creator>Md. Tareq Mahmood</dc:creator>
  <cp:lastModifiedBy>Md. Tareq Mahmood</cp:lastModifiedBy>
  <cp:revision>554</cp:revision>
  <dcterms:created xsi:type="dcterms:W3CDTF">2022-01-18T21:38:19Z</dcterms:created>
  <dcterms:modified xsi:type="dcterms:W3CDTF">2022-05-27T19:20:06Z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