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64" r:id="rId5"/>
    <p:sldId id="266" r:id="rId6"/>
    <p:sldId id="267" r:id="rId7"/>
    <p:sldId id="268" r:id="rId8"/>
    <p:sldId id="270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E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3" autoAdjust="0"/>
  </p:normalViewPr>
  <p:slideViewPr>
    <p:cSldViewPr snapToGrid="0">
      <p:cViewPr varScale="1">
        <p:scale>
          <a:sx n="81" d="100"/>
          <a:sy n="81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2592657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embly Basics Cheatsheet | Azeria Labs">
            <a:extLst>
              <a:ext uri="{FF2B5EF4-FFF2-40B4-BE49-F238E27FC236}">
                <a16:creationId xmlns:a16="http://schemas.microsoft.com/office/drawing/2014/main" id="{2E5A33CB-6135-FF66-16B6-3AA09C56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0" y="3036473"/>
            <a:ext cx="8649738" cy="77046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onsolas" panose="020B0609020204030204" pitchFamily="49" charset="0"/>
              </a:rPr>
              <a:t>FLAGS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368800"/>
            <a:ext cx="8652788" cy="77046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CSE 315 January 2022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Md. Tareq Mahmood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Department of CSE, BUET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DFB012C-2B42-46A4-1064-3F7EB9C663BA}"/>
              </a:ext>
            </a:extLst>
          </p:cNvPr>
          <p:cNvSpPr txBox="1">
            <a:spLocks/>
          </p:cNvSpPr>
          <p:nvPr/>
        </p:nvSpPr>
        <p:spPr>
          <a:xfrm>
            <a:off x="1771130" y="2074661"/>
            <a:ext cx="8649738" cy="501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>
                <a:latin typeface="Consolas" panose="020B0609020204030204" pitchFamily="49" charset="0"/>
              </a:rPr>
              <a:t>8086 Assembly</a:t>
            </a:r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BEA7-EC36-A2B0-4BE6-7ADB34D9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Register</a:t>
            </a:r>
          </a:p>
        </p:txBody>
      </p:sp>
      <p:pic>
        <p:nvPicPr>
          <p:cNvPr id="1026" name="Picture 2" descr="Flag Register of 8086 Microprocessor - Status &amp; Control Flags">
            <a:extLst>
              <a:ext uri="{FF2B5EF4-FFF2-40B4-BE49-F238E27FC236}">
                <a16:creationId xmlns:a16="http://schemas.microsoft.com/office/drawing/2014/main" id="{3BC8CE99-E5FB-F390-F379-76D629BEDB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95" y="2144737"/>
            <a:ext cx="7829639" cy="33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5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5B32-9158-EC7E-FE76-D0D2EE30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FLAGS Register flags</a:t>
            </a:r>
          </a:p>
        </p:txBody>
      </p:sp>
      <p:graphicFrame>
        <p:nvGraphicFramePr>
          <p:cNvPr id="4" name="Group 60">
            <a:extLst>
              <a:ext uri="{FF2B5EF4-FFF2-40B4-BE49-F238E27FC236}">
                <a16:creationId xmlns:a16="http://schemas.microsoft.com/office/drawing/2014/main" id="{1795DBDE-9F5B-16F6-C208-88DEEA593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820829"/>
              </p:ext>
            </p:extLst>
          </p:nvPr>
        </p:nvGraphicFramePr>
        <p:xfrm>
          <a:off x="3122629" y="2224726"/>
          <a:ext cx="5135251" cy="3460751"/>
        </p:xfrm>
        <a:graphic>
          <a:graphicData uri="http://schemas.openxmlformats.org/drawingml/2006/table">
            <a:tbl>
              <a:tblPr/>
              <a:tblGrid>
                <a:gridCol w="2391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9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Flag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Intel Mnemonic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Overflow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Sign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ZF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Auxiliary Carry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Parity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PF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Carry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CF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75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C5C1-C405-7FE8-65E5-317E8AB4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Overflow (Unsigned overflow)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1C948-DFFC-EDE3-5B5E-F4D8DC1C5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48478"/>
            <a:ext cx="8688012" cy="1448002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2E0CFAD-B43D-5B02-87AE-0FB35F5C0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170781"/>
            <a:ext cx="4019003" cy="1416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18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C169-3083-8346-44D3-73A1F1C1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Overflow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C53102-6618-3276-3D86-C707320F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61389"/>
            <a:ext cx="7049484" cy="781159"/>
          </a:xfr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94DE4C4-2447-6CEC-F5C9-2BB77C04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815453"/>
            <a:ext cx="5578233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960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E059-5E33-6018-40DD-DBE09659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 vs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DB46-162F-AFFC-FDC5-B10F7C76B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172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OF = 1 for signed overflow, CF =1 for unsigned overflow.</a:t>
            </a:r>
          </a:p>
          <a:p>
            <a:endParaRPr lang="en-US" dirty="0"/>
          </a:p>
          <a:p>
            <a:r>
              <a:rPr lang="en-US" dirty="0"/>
              <a:t>CF = 1, if there is a carry out of the MSB on addition. However, CF is not affected by INC or DEC.</a:t>
            </a:r>
          </a:p>
          <a:p>
            <a:endParaRPr lang="en-US" dirty="0"/>
          </a:p>
          <a:p>
            <a:r>
              <a:rPr lang="en-US" dirty="0"/>
              <a:t>OF = 1, if we add two numbers of the same sign and the result is of different sign. If we add two numbers of the different sign, there is no way of overflow.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9087E-E2DB-8E56-15B9-7939C88A8E35}"/>
              </a:ext>
            </a:extLst>
          </p:cNvPr>
          <p:cNvSpPr txBox="1"/>
          <p:nvPr/>
        </p:nvSpPr>
        <p:spPr>
          <a:xfrm>
            <a:off x="1066800" y="6030740"/>
            <a:ext cx="7907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Detail Explanation: </a:t>
            </a:r>
            <a:r>
              <a:rPr lang="en-US" dirty="0">
                <a:hlinkClick r:id="rId2"/>
              </a:rPr>
              <a:t>https://stackoverflow.com/a/25926578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7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CDA-65A4-E6BB-BA0C-52329635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ZF, SF and 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9DD10-E3FD-96F6-032D-3BC2A9F5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ZF = 1 if the result is zero.</a:t>
            </a:r>
          </a:p>
          <a:p>
            <a:r>
              <a:rPr lang="en-US" dirty="0"/>
              <a:t>SF = 1, if the </a:t>
            </a:r>
            <a:r>
              <a:rPr lang="en-US" dirty="0" err="1"/>
              <a:t>msb</a:t>
            </a:r>
            <a:r>
              <a:rPr lang="en-US" dirty="0"/>
              <a:t> of result is 1.</a:t>
            </a:r>
          </a:p>
          <a:p>
            <a:r>
              <a:rPr lang="en-US" dirty="0"/>
              <a:t>PF = 1, if the low byte of the result has an even number of 1s (even parity).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3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5BF5-A8D0-3530-7E41-F2CE2AA2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774B-039F-A3BA-374D-E6EDB281A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5	</a:t>
            </a:r>
          </a:p>
        </p:txBody>
      </p:sp>
    </p:spTree>
    <p:extLst>
      <p:ext uri="{BB962C8B-B14F-4D97-AF65-F5344CB8AC3E}">
        <p14:creationId xmlns:p14="http://schemas.microsoft.com/office/powerpoint/2010/main" val="454510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  <a:extLst>
            <a:ext uri="{C807C97D-BFC1-408E-A445-0C87EB9F89A2}">
              <ask:lineSketchStyleProps xmlns:ask="http://schemas.microsoft.com/office/drawing/2018/sketchyshapes" sd="2280228307">
                <a:custGeom>
                  <a:avLst/>
                  <a:gdLst>
                    <a:gd name="connsiteX0" fmla="*/ 0 w 3095625"/>
                    <a:gd name="connsiteY0" fmla="*/ 0 h 416640"/>
                    <a:gd name="connsiteX1" fmla="*/ 546894 w 3095625"/>
                    <a:gd name="connsiteY1" fmla="*/ 0 h 416640"/>
                    <a:gd name="connsiteX2" fmla="*/ 969963 w 3095625"/>
                    <a:gd name="connsiteY2" fmla="*/ 0 h 416640"/>
                    <a:gd name="connsiteX3" fmla="*/ 1454944 w 3095625"/>
                    <a:gd name="connsiteY3" fmla="*/ 0 h 416640"/>
                    <a:gd name="connsiteX4" fmla="*/ 1939925 w 3095625"/>
                    <a:gd name="connsiteY4" fmla="*/ 0 h 416640"/>
                    <a:gd name="connsiteX5" fmla="*/ 2424906 w 3095625"/>
                    <a:gd name="connsiteY5" fmla="*/ 0 h 416640"/>
                    <a:gd name="connsiteX6" fmla="*/ 3095625 w 3095625"/>
                    <a:gd name="connsiteY6" fmla="*/ 0 h 416640"/>
                    <a:gd name="connsiteX7" fmla="*/ 3095625 w 3095625"/>
                    <a:gd name="connsiteY7" fmla="*/ 416640 h 416640"/>
                    <a:gd name="connsiteX8" fmla="*/ 2548731 w 3095625"/>
                    <a:gd name="connsiteY8" fmla="*/ 416640 h 416640"/>
                    <a:gd name="connsiteX9" fmla="*/ 2001838 w 3095625"/>
                    <a:gd name="connsiteY9" fmla="*/ 416640 h 416640"/>
                    <a:gd name="connsiteX10" fmla="*/ 1454944 w 3095625"/>
                    <a:gd name="connsiteY10" fmla="*/ 416640 h 416640"/>
                    <a:gd name="connsiteX11" fmla="*/ 969963 w 3095625"/>
                    <a:gd name="connsiteY11" fmla="*/ 416640 h 416640"/>
                    <a:gd name="connsiteX12" fmla="*/ 515938 w 3095625"/>
                    <a:gd name="connsiteY12" fmla="*/ 416640 h 416640"/>
                    <a:gd name="connsiteX13" fmla="*/ 0 w 3095625"/>
                    <a:gd name="connsiteY13" fmla="*/ 416640 h 416640"/>
                    <a:gd name="connsiteX14" fmla="*/ 0 w 3095625"/>
                    <a:gd name="connsiteY14" fmla="*/ 0 h 416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95625" h="416640" extrusionOk="0">
                      <a:moveTo>
                        <a:pt x="0" y="0"/>
                      </a:moveTo>
                      <a:cubicBezTo>
                        <a:pt x="227453" y="-10217"/>
                        <a:pt x="307322" y="44219"/>
                        <a:pt x="546894" y="0"/>
                      </a:cubicBezTo>
                      <a:cubicBezTo>
                        <a:pt x="786466" y="-44219"/>
                        <a:pt x="762138" y="27619"/>
                        <a:pt x="969963" y="0"/>
                      </a:cubicBezTo>
                      <a:cubicBezTo>
                        <a:pt x="1177788" y="-27619"/>
                        <a:pt x="1326818" y="40264"/>
                        <a:pt x="1454944" y="0"/>
                      </a:cubicBezTo>
                      <a:cubicBezTo>
                        <a:pt x="1583070" y="-40264"/>
                        <a:pt x="1724703" y="51016"/>
                        <a:pt x="1939925" y="0"/>
                      </a:cubicBezTo>
                      <a:cubicBezTo>
                        <a:pt x="2155147" y="-51016"/>
                        <a:pt x="2300525" y="37863"/>
                        <a:pt x="2424906" y="0"/>
                      </a:cubicBezTo>
                      <a:cubicBezTo>
                        <a:pt x="2549287" y="-37863"/>
                        <a:pt x="2818236" y="11811"/>
                        <a:pt x="3095625" y="0"/>
                      </a:cubicBezTo>
                      <a:cubicBezTo>
                        <a:pt x="3110202" y="185968"/>
                        <a:pt x="3057062" y="301620"/>
                        <a:pt x="3095625" y="416640"/>
                      </a:cubicBezTo>
                      <a:cubicBezTo>
                        <a:pt x="2929457" y="471617"/>
                        <a:pt x="2741866" y="393202"/>
                        <a:pt x="2548731" y="416640"/>
                      </a:cubicBezTo>
                      <a:cubicBezTo>
                        <a:pt x="2355596" y="440078"/>
                        <a:pt x="2209951" y="383768"/>
                        <a:pt x="2001838" y="416640"/>
                      </a:cubicBezTo>
                      <a:cubicBezTo>
                        <a:pt x="1793725" y="449512"/>
                        <a:pt x="1582427" y="416360"/>
                        <a:pt x="1454944" y="416640"/>
                      </a:cubicBezTo>
                      <a:cubicBezTo>
                        <a:pt x="1327461" y="416920"/>
                        <a:pt x="1183250" y="377278"/>
                        <a:pt x="969963" y="416640"/>
                      </a:cubicBezTo>
                      <a:cubicBezTo>
                        <a:pt x="756676" y="456002"/>
                        <a:pt x="622428" y="394166"/>
                        <a:pt x="515938" y="416640"/>
                      </a:cubicBezTo>
                      <a:cubicBezTo>
                        <a:pt x="409449" y="439114"/>
                        <a:pt x="224240" y="375002"/>
                        <a:pt x="0" y="416640"/>
                      </a:cubicBezTo>
                      <a:cubicBezTo>
                        <a:pt x="-44115" y="309885"/>
                        <a:pt x="11321" y="134336"/>
                        <a:pt x="0" y="0"/>
                      </a:cubicBezTo>
                      <a:close/>
                    </a:path>
                  </a:pathLst>
                </a:custGeom>
                <ask:type>
                  <ask:lineSketchNone/>
                </ask:type>
              </ask:lineSketchStyleProps>
            </a:ext>
          </a:extLst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{2F3A7B25-1AAE-469A-A721-30BE66A42851}tf11531919_win32</Template>
  <TotalTime>7518</TotalTime>
  <Words>192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Avenir Next LT Pro</vt:lpstr>
      <vt:lpstr>Avenir Next LT Pro Light</vt:lpstr>
      <vt:lpstr>Calibri</vt:lpstr>
      <vt:lpstr>Consolas</vt:lpstr>
      <vt:lpstr>Garamond</vt:lpstr>
      <vt:lpstr>Times New Roman</vt:lpstr>
      <vt:lpstr>SavonVTI</vt:lpstr>
      <vt:lpstr>FLAGS</vt:lpstr>
      <vt:lpstr>FLAGS Register</vt:lpstr>
      <vt:lpstr>The FLAGS Register flags</vt:lpstr>
      <vt:lpstr>Carry Overflow (Unsigned overflow)</vt:lpstr>
      <vt:lpstr>Signed Overflow</vt:lpstr>
      <vt:lpstr>CF vs OF</vt:lpstr>
      <vt:lpstr>ZF, SF and PF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problems</dc:title>
  <dc:creator>Md. Tareq Mahmood</dc:creator>
  <cp:lastModifiedBy>Md. Tareq Mahmood</cp:lastModifiedBy>
  <cp:revision>540</cp:revision>
  <dcterms:created xsi:type="dcterms:W3CDTF">2022-01-18T21:38:19Z</dcterms:created>
  <dcterms:modified xsi:type="dcterms:W3CDTF">2022-05-25T02:10:21Z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