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64" r:id="rId5"/>
    <p:sldId id="359" r:id="rId6"/>
    <p:sldId id="409" r:id="rId7"/>
    <p:sldId id="360" r:id="rId8"/>
    <p:sldId id="361" r:id="rId9"/>
    <p:sldId id="4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0E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3" autoAdjust="0"/>
  </p:normalViewPr>
  <p:slideViewPr>
    <p:cSldViewPr snapToGrid="0">
      <p:cViewPr varScale="1">
        <p:scale>
          <a:sx n="78" d="100"/>
          <a:sy n="78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9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embly Basics Cheatsheet | Azeria Labs">
            <a:extLst>
              <a:ext uri="{FF2B5EF4-FFF2-40B4-BE49-F238E27FC236}">
                <a16:creationId xmlns:a16="http://schemas.microsoft.com/office/drawing/2014/main" id="{2E5A33CB-6135-FF66-16B6-3AA09C56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0" y="3036473"/>
            <a:ext cx="8649738" cy="77046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Consolas" panose="020B0609020204030204" pitchFamily="49" charset="0"/>
              </a:rPr>
              <a:t>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368800"/>
            <a:ext cx="8652788" cy="77046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Consolas" panose="020B0609020204030204" pitchFamily="49" charset="0"/>
              </a:rPr>
              <a:t>CSE 315 January 2022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latin typeface="Consolas" panose="020B0609020204030204" pitchFamily="49" charset="0"/>
              </a:rPr>
              <a:t>Md. Tareq Mahmood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latin typeface="Consolas" panose="020B0609020204030204" pitchFamily="49" charset="0"/>
              </a:rPr>
              <a:t>Department of CSE, BUET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CDFB012C-2B42-46A4-1064-3F7EB9C663BA}"/>
              </a:ext>
            </a:extLst>
          </p:cNvPr>
          <p:cNvSpPr txBox="1">
            <a:spLocks/>
          </p:cNvSpPr>
          <p:nvPr/>
        </p:nvSpPr>
        <p:spPr>
          <a:xfrm>
            <a:off x="1771130" y="2074661"/>
            <a:ext cx="8649738" cy="501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>
                <a:latin typeface="Consolas" panose="020B0609020204030204" pitchFamily="49" charset="0"/>
              </a:rPr>
              <a:t>8086 Assembly</a:t>
            </a:r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478" y="726922"/>
            <a:ext cx="8229600" cy="792162"/>
          </a:xfrm>
        </p:spPr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8078" y="1605672"/>
            <a:ext cx="20383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68478" y="2096729"/>
            <a:ext cx="502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Write a program to display a row of 80 stars ‘*’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4679" y="2630129"/>
            <a:ext cx="2117887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80 times DO</a:t>
            </a:r>
          </a:p>
          <a:p>
            <a:r>
              <a:rPr lang="en-US" dirty="0"/>
              <a:t>	display ‘*’</a:t>
            </a:r>
          </a:p>
          <a:p>
            <a:r>
              <a:rPr lang="en-US" dirty="0"/>
              <a:t>END_FOR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4679" y="4025731"/>
            <a:ext cx="5528180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	MOV 	CX, 80	; number of ‘*’ to display</a:t>
            </a:r>
          </a:p>
          <a:p>
            <a:r>
              <a:rPr lang="en-US" dirty="0"/>
              <a:t>	MOV 	AH, 2	; char display function</a:t>
            </a:r>
          </a:p>
          <a:p>
            <a:r>
              <a:rPr lang="en-US" dirty="0"/>
              <a:t>	MOV 	DL, ‘*’	; char to display</a:t>
            </a:r>
          </a:p>
          <a:p>
            <a:r>
              <a:rPr lang="en-US" dirty="0"/>
              <a:t>TOP:</a:t>
            </a:r>
          </a:p>
          <a:p>
            <a:r>
              <a:rPr lang="en-US" dirty="0"/>
              <a:t>	INT 	21h	; display a star</a:t>
            </a:r>
          </a:p>
          <a:p>
            <a:r>
              <a:rPr lang="en-US" dirty="0"/>
              <a:t>	LOOP	TOP	; repeat 80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5679" y="5778331"/>
            <a:ext cx="556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6-8: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‘For loop’ implemented using LOOP is executed at least once</a:t>
            </a:r>
          </a:p>
          <a:p>
            <a:r>
              <a:rPr lang="en-US" dirty="0"/>
              <a:t>If CX contains 0 when loop is entered, the LOOP instruction will decrement CX to </a:t>
            </a:r>
            <a:r>
              <a:rPr lang="en-US" dirty="0" err="1"/>
              <a:t>FFFFh</a:t>
            </a:r>
            <a:endParaRPr lang="en-US" dirty="0"/>
          </a:p>
          <a:p>
            <a:r>
              <a:rPr lang="en-US" dirty="0"/>
              <a:t>The loop will be executed 65535 more times</a:t>
            </a:r>
          </a:p>
          <a:p>
            <a:r>
              <a:rPr lang="en-US" dirty="0"/>
              <a:t>JCXZ (jump if CX is zero) may be used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10002" y="4461080"/>
            <a:ext cx="3387466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	JCXZ	 SKIP	</a:t>
            </a:r>
          </a:p>
          <a:p>
            <a:r>
              <a:rPr lang="en-US" dirty="0">
                <a:latin typeface="Consolas" panose="020B0609020204030204" pitchFamily="49" charset="0"/>
              </a:rPr>
              <a:t>TOP:</a:t>
            </a:r>
          </a:p>
          <a:p>
            <a:r>
              <a:rPr lang="en-US" dirty="0">
                <a:latin typeface="Consolas" panose="020B0609020204030204" pitchFamily="49" charset="0"/>
              </a:rPr>
              <a:t>	; body of the loop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LOOP	TOP	</a:t>
            </a:r>
          </a:p>
          <a:p>
            <a:r>
              <a:rPr lang="en-US" dirty="0">
                <a:latin typeface="Consolas" panose="020B0609020204030204" pitchFamily="49" charset="0"/>
              </a:rPr>
              <a:t>SKIP: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829" y="490143"/>
            <a:ext cx="8229600" cy="762000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0830" y="1598644"/>
            <a:ext cx="258855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2611" y="1217644"/>
            <a:ext cx="598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Write a program to count the characters in an input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811" y="1598644"/>
            <a:ext cx="4393575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Initialize count to 0</a:t>
            </a:r>
          </a:p>
          <a:p>
            <a:r>
              <a:rPr lang="en-US" dirty="0"/>
              <a:t>Read a character</a:t>
            </a:r>
          </a:p>
          <a:p>
            <a:r>
              <a:rPr lang="en-US" dirty="0"/>
              <a:t>WHILE character &lt;&gt; </a:t>
            </a:r>
            <a:r>
              <a:rPr lang="en-US" dirty="0" err="1"/>
              <a:t>carriage_return</a:t>
            </a:r>
            <a:r>
              <a:rPr lang="en-US" dirty="0"/>
              <a:t> DO</a:t>
            </a:r>
          </a:p>
          <a:p>
            <a:r>
              <a:rPr lang="en-US" dirty="0"/>
              <a:t>	count = count + 1</a:t>
            </a:r>
          </a:p>
          <a:p>
            <a:r>
              <a:rPr lang="en-US" dirty="0"/>
              <a:t>	read a character</a:t>
            </a:r>
          </a:p>
          <a:p>
            <a:r>
              <a:rPr lang="en-US" dirty="0"/>
              <a:t>END_WHILE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829" y="3525968"/>
            <a:ext cx="5697201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	MOV 	DX, 0	; DX counts the characters</a:t>
            </a:r>
          </a:p>
          <a:p>
            <a:r>
              <a:rPr lang="en-US" dirty="0"/>
              <a:t>	MOV 	AH, 1	; read char function</a:t>
            </a:r>
          </a:p>
          <a:p>
            <a:r>
              <a:rPr lang="en-US" dirty="0"/>
              <a:t>	INT 	21h	; read a char in AL</a:t>
            </a:r>
          </a:p>
          <a:p>
            <a:r>
              <a:rPr lang="en-US" dirty="0"/>
              <a:t>WHILE_:</a:t>
            </a:r>
          </a:p>
          <a:p>
            <a:r>
              <a:rPr lang="en-US" dirty="0"/>
              <a:t>	CMP 	AL, 0DH	; CR?</a:t>
            </a:r>
          </a:p>
          <a:p>
            <a:r>
              <a:rPr lang="en-US" dirty="0"/>
              <a:t>	JE 	END_WHILE</a:t>
            </a:r>
          </a:p>
          <a:p>
            <a:r>
              <a:rPr lang="en-US" dirty="0"/>
              <a:t>	INC	DX</a:t>
            </a:r>
          </a:p>
          <a:p>
            <a:r>
              <a:rPr lang="en-US" dirty="0"/>
              <a:t>	INT 	21h</a:t>
            </a:r>
          </a:p>
          <a:p>
            <a:r>
              <a:rPr lang="en-US" dirty="0"/>
              <a:t>	JMP 	WHILE_</a:t>
            </a:r>
          </a:p>
          <a:p>
            <a:r>
              <a:rPr lang="en-US" dirty="0"/>
              <a:t>END_WHILE: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9430" y="531844"/>
            <a:ext cx="2359941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i="1" dirty="0"/>
              <a:t>condition </a:t>
            </a:r>
            <a:r>
              <a:rPr lang="en-US" dirty="0"/>
              <a:t>DO</a:t>
            </a:r>
          </a:p>
          <a:p>
            <a:r>
              <a:rPr lang="en-US" dirty="0"/>
              <a:t>	</a:t>
            </a:r>
            <a:r>
              <a:rPr lang="en-US" i="1" dirty="0"/>
              <a:t>statements</a:t>
            </a:r>
          </a:p>
          <a:p>
            <a:r>
              <a:rPr lang="en-US" dirty="0"/>
              <a:t>END_WHILE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46030" y="6030626"/>
            <a:ext cx="556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6-9: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39" y="673510"/>
            <a:ext cx="8229600" cy="914400"/>
          </a:xfrm>
        </p:spPr>
        <p:txBody>
          <a:bodyPr/>
          <a:lstStyle/>
          <a:p>
            <a:r>
              <a:rPr lang="en-US" dirty="0"/>
              <a:t>REPEAT Loop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6674" y="2155722"/>
            <a:ext cx="20193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662654" y="1165122"/>
            <a:ext cx="1987339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REPEAT</a:t>
            </a:r>
          </a:p>
          <a:p>
            <a:r>
              <a:rPr lang="en-US" i="1" dirty="0"/>
              <a:t>        statements</a:t>
            </a:r>
          </a:p>
          <a:p>
            <a:r>
              <a:rPr lang="en-US" dirty="0"/>
              <a:t>UNTIL   </a:t>
            </a:r>
            <a:r>
              <a:rPr lang="en-US" i="1" dirty="0"/>
              <a:t>condition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582" y="1980578"/>
            <a:ext cx="665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Write a program to read characters until a blank/space is 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0682" y="2742578"/>
            <a:ext cx="2903039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REPEAT</a:t>
            </a:r>
          </a:p>
          <a:p>
            <a:r>
              <a:rPr lang="en-US" dirty="0"/>
              <a:t>      read a character</a:t>
            </a:r>
          </a:p>
          <a:p>
            <a:r>
              <a:rPr lang="en-US" dirty="0"/>
              <a:t>UNTIL character is a blank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0681" y="4114178"/>
            <a:ext cx="4992970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	MOV 	AH, 1	; read char function</a:t>
            </a:r>
          </a:p>
          <a:p>
            <a:r>
              <a:rPr lang="en-US" dirty="0"/>
              <a:t>REPEAT:</a:t>
            </a:r>
          </a:p>
          <a:p>
            <a:r>
              <a:rPr lang="en-US" dirty="0"/>
              <a:t>	INT 	21h	; read a char in AL</a:t>
            </a:r>
          </a:p>
          <a:p>
            <a:r>
              <a:rPr lang="en-US" dirty="0"/>
              <a:t>	CMP 	AL, ‘   ‘	; a blank?</a:t>
            </a:r>
          </a:p>
          <a:p>
            <a:r>
              <a:rPr lang="en-US" dirty="0"/>
              <a:t>	JNE	REPEAT	; no, keep reading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0682" y="5714378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6-10: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D5E2-7A67-8DFA-CA8F-AA3F92F2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950B-084C-4F8F-A6B4-93E45BD22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1203957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  <a:extLst>
            <a:ext uri="{C807C97D-BFC1-408E-A445-0C87EB9F89A2}">
              <ask:lineSketchStyleProps xmlns:ask="http://schemas.microsoft.com/office/drawing/2018/sketchyshapes" sd="2280228307">
                <a:custGeom>
                  <a:avLst/>
                  <a:gdLst>
                    <a:gd name="connsiteX0" fmla="*/ 0 w 3095625"/>
                    <a:gd name="connsiteY0" fmla="*/ 0 h 416640"/>
                    <a:gd name="connsiteX1" fmla="*/ 546894 w 3095625"/>
                    <a:gd name="connsiteY1" fmla="*/ 0 h 416640"/>
                    <a:gd name="connsiteX2" fmla="*/ 969963 w 3095625"/>
                    <a:gd name="connsiteY2" fmla="*/ 0 h 416640"/>
                    <a:gd name="connsiteX3" fmla="*/ 1454944 w 3095625"/>
                    <a:gd name="connsiteY3" fmla="*/ 0 h 416640"/>
                    <a:gd name="connsiteX4" fmla="*/ 1939925 w 3095625"/>
                    <a:gd name="connsiteY4" fmla="*/ 0 h 416640"/>
                    <a:gd name="connsiteX5" fmla="*/ 2424906 w 3095625"/>
                    <a:gd name="connsiteY5" fmla="*/ 0 h 416640"/>
                    <a:gd name="connsiteX6" fmla="*/ 3095625 w 3095625"/>
                    <a:gd name="connsiteY6" fmla="*/ 0 h 416640"/>
                    <a:gd name="connsiteX7" fmla="*/ 3095625 w 3095625"/>
                    <a:gd name="connsiteY7" fmla="*/ 416640 h 416640"/>
                    <a:gd name="connsiteX8" fmla="*/ 2548731 w 3095625"/>
                    <a:gd name="connsiteY8" fmla="*/ 416640 h 416640"/>
                    <a:gd name="connsiteX9" fmla="*/ 2001838 w 3095625"/>
                    <a:gd name="connsiteY9" fmla="*/ 416640 h 416640"/>
                    <a:gd name="connsiteX10" fmla="*/ 1454944 w 3095625"/>
                    <a:gd name="connsiteY10" fmla="*/ 416640 h 416640"/>
                    <a:gd name="connsiteX11" fmla="*/ 969963 w 3095625"/>
                    <a:gd name="connsiteY11" fmla="*/ 416640 h 416640"/>
                    <a:gd name="connsiteX12" fmla="*/ 515938 w 3095625"/>
                    <a:gd name="connsiteY12" fmla="*/ 416640 h 416640"/>
                    <a:gd name="connsiteX13" fmla="*/ 0 w 3095625"/>
                    <a:gd name="connsiteY13" fmla="*/ 416640 h 416640"/>
                    <a:gd name="connsiteX14" fmla="*/ 0 w 3095625"/>
                    <a:gd name="connsiteY14" fmla="*/ 0 h 416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95625" h="416640" extrusionOk="0">
                      <a:moveTo>
                        <a:pt x="0" y="0"/>
                      </a:moveTo>
                      <a:cubicBezTo>
                        <a:pt x="227453" y="-10217"/>
                        <a:pt x="307322" y="44219"/>
                        <a:pt x="546894" y="0"/>
                      </a:cubicBezTo>
                      <a:cubicBezTo>
                        <a:pt x="786466" y="-44219"/>
                        <a:pt x="762138" y="27619"/>
                        <a:pt x="969963" y="0"/>
                      </a:cubicBezTo>
                      <a:cubicBezTo>
                        <a:pt x="1177788" y="-27619"/>
                        <a:pt x="1326818" y="40264"/>
                        <a:pt x="1454944" y="0"/>
                      </a:cubicBezTo>
                      <a:cubicBezTo>
                        <a:pt x="1583070" y="-40264"/>
                        <a:pt x="1724703" y="51016"/>
                        <a:pt x="1939925" y="0"/>
                      </a:cubicBezTo>
                      <a:cubicBezTo>
                        <a:pt x="2155147" y="-51016"/>
                        <a:pt x="2300525" y="37863"/>
                        <a:pt x="2424906" y="0"/>
                      </a:cubicBezTo>
                      <a:cubicBezTo>
                        <a:pt x="2549287" y="-37863"/>
                        <a:pt x="2818236" y="11811"/>
                        <a:pt x="3095625" y="0"/>
                      </a:cubicBezTo>
                      <a:cubicBezTo>
                        <a:pt x="3110202" y="185968"/>
                        <a:pt x="3057062" y="301620"/>
                        <a:pt x="3095625" y="416640"/>
                      </a:cubicBezTo>
                      <a:cubicBezTo>
                        <a:pt x="2929457" y="471617"/>
                        <a:pt x="2741866" y="393202"/>
                        <a:pt x="2548731" y="416640"/>
                      </a:cubicBezTo>
                      <a:cubicBezTo>
                        <a:pt x="2355596" y="440078"/>
                        <a:pt x="2209951" y="383768"/>
                        <a:pt x="2001838" y="416640"/>
                      </a:cubicBezTo>
                      <a:cubicBezTo>
                        <a:pt x="1793725" y="449512"/>
                        <a:pt x="1582427" y="416360"/>
                        <a:pt x="1454944" y="416640"/>
                      </a:cubicBezTo>
                      <a:cubicBezTo>
                        <a:pt x="1327461" y="416920"/>
                        <a:pt x="1183250" y="377278"/>
                        <a:pt x="969963" y="416640"/>
                      </a:cubicBezTo>
                      <a:cubicBezTo>
                        <a:pt x="756676" y="456002"/>
                        <a:pt x="622428" y="394166"/>
                        <a:pt x="515938" y="416640"/>
                      </a:cubicBezTo>
                      <a:cubicBezTo>
                        <a:pt x="409449" y="439114"/>
                        <a:pt x="224240" y="375002"/>
                        <a:pt x="0" y="416640"/>
                      </a:cubicBezTo>
                      <a:cubicBezTo>
                        <a:pt x="-44115" y="309885"/>
                        <a:pt x="11321" y="134336"/>
                        <a:pt x="0" y="0"/>
                      </a:cubicBezTo>
                      <a:close/>
                    </a:path>
                  </a:pathLst>
                </a:custGeom>
                <ask:type>
                  <ask:lineSketchNone/>
                </ask:type>
              </ask:lineSketchStyleProps>
            </a:ext>
          </a:extLst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{2F3A7B25-1AAE-469A-A721-30BE66A42851}tf11531919_win32</Template>
  <TotalTime>7523</TotalTime>
  <Words>381</Words>
  <Application>Microsoft Office PowerPoint</Application>
  <PresentationFormat>Widescreen</PresentationFormat>
  <Paragraphs>68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Avenir Next LT Pro</vt:lpstr>
      <vt:lpstr>Avenir Next LT Pro Light</vt:lpstr>
      <vt:lpstr>Calibri</vt:lpstr>
      <vt:lpstr>Consolas</vt:lpstr>
      <vt:lpstr>Garamond</vt:lpstr>
      <vt:lpstr>SavonVTI</vt:lpstr>
      <vt:lpstr>Loop</vt:lpstr>
      <vt:lpstr>FOR Loop</vt:lpstr>
      <vt:lpstr>Caution!</vt:lpstr>
      <vt:lpstr>WHILE Loop</vt:lpstr>
      <vt:lpstr>REPEAT Loop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problems</dc:title>
  <dc:creator>Md. Tareq Mahmood</dc:creator>
  <cp:lastModifiedBy>Md. Tareq Mahmood</cp:lastModifiedBy>
  <cp:revision>544</cp:revision>
  <dcterms:created xsi:type="dcterms:W3CDTF">2022-01-18T21:38:19Z</dcterms:created>
  <dcterms:modified xsi:type="dcterms:W3CDTF">2022-05-28T17:18:44Z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