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rbpDT4YIWqi8Ko8xdshMm68L1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2A9BA6-CF0D-49A2-BF1F-616DA1AAE31D}">
  <a:tblStyle styleId="{A72A9BA6-CF0D-49A2-BF1F-616DA1AAE31D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15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venir"/>
              <a:buNone/>
              <a:defRPr b="0" sz="6800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ED2E3"/>
          </a:solidFill>
          <a:ln>
            <a:noFill/>
          </a:ln>
        </p:spPr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b="0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" name="Google Shape;49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Google Shape;53;p1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" name="Google Shape;56;p14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venir"/>
              <a:buNone/>
              <a:defRPr b="0" sz="6800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venir"/>
              <a:buNone/>
              <a:defRPr sz="6800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1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Google Shape;68;p1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5" name="Google Shape;85;p19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9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b="0" sz="32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  <a:defRPr b="0" i="0" sz="4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◦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" name="Google Shape;34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  <a:defRPr b="0" i="0" sz="4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◦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mbly Basics Cheatsheet | Azeria Labs" id="122" name="Google Shape;1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 txBox="1"/>
          <p:nvPr>
            <p:ph type="ctrTitle"/>
          </p:nvPr>
        </p:nvSpPr>
        <p:spPr>
          <a:xfrm>
            <a:off x="1771130" y="3036473"/>
            <a:ext cx="8649738" cy="770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onsolas"/>
              <a:buNone/>
            </a:pPr>
            <a:r>
              <a:rPr lang="en-US" sz="5400">
                <a:latin typeface="Consolas"/>
                <a:ea typeface="Consolas"/>
                <a:cs typeface="Consolas"/>
                <a:sym typeface="Consolas"/>
              </a:rPr>
              <a:t>ARRAY</a:t>
            </a:r>
            <a:endParaRPr/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1771130" y="4368800"/>
            <a:ext cx="8652788" cy="77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CSE 315 January 2022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Md. Tareq Mahmood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Department of CSE, BUET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"/>
          <p:cNvCxnSpPr/>
          <p:nvPr/>
        </p:nvCxnSpPr>
        <p:spPr>
          <a:xfrm>
            <a:off x="5250180" y="1267730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"/>
          <p:cNvCxnSpPr/>
          <p:nvPr/>
        </p:nvCxnSpPr>
        <p:spPr>
          <a:xfrm>
            <a:off x="6941820" y="1267730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1"/>
          <p:cNvCxnSpPr/>
          <p:nvPr/>
        </p:nvCxnSpPr>
        <p:spPr>
          <a:xfrm>
            <a:off x="5250180" y="1913025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"/>
          <p:cNvSpPr txBox="1"/>
          <p:nvPr/>
        </p:nvSpPr>
        <p:spPr>
          <a:xfrm>
            <a:off x="1771130" y="2074661"/>
            <a:ext cx="8649738" cy="501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8086 ASSEMBLY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/>
              <a:t>PTR operator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Instructions such as 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 [BX], 1 ; illegal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the destination is byte or word is unknown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The PTR operator can be used for type casting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MOV 	BYTE PTR [BX], 1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MOV 	WORD PTR [BX],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Chapter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/>
              <a:t>Define Array</a:t>
            </a:r>
            <a:endParaRPr/>
          </a:p>
        </p:txBody>
      </p:sp>
      <p:sp>
        <p:nvSpPr>
          <p:cNvPr id="137" name="Google Shape;137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 5 character string named MSG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MSG	DB	‘abcde’</a:t>
            </a:r>
            <a:endParaRPr/>
          </a:p>
          <a:p>
            <a:pPr indent="-55879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 word array W of 6 integers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W	DW	10, 20, 30, 40, 50, 60</a:t>
            </a:r>
            <a:endParaRPr/>
          </a:p>
          <a:p>
            <a:pPr indent="-558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 byte array R of 100 bytes</a:t>
            </a:r>
            <a:endParaRPr/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 	DB	100 	DUP(?)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/>
              <a:t>Array</a:t>
            </a:r>
            <a:endParaRPr/>
          </a:p>
        </p:txBody>
      </p:sp>
      <p:graphicFrame>
        <p:nvGraphicFramePr>
          <p:cNvPr id="143" name="Google Shape;143;p3"/>
          <p:cNvGraphicFramePr/>
          <p:nvPr/>
        </p:nvGraphicFramePr>
        <p:xfrm>
          <a:off x="1066800" y="2713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{A72A9BA6-CF0D-49A2-BF1F-616DA1AAE31D}</a:tableStyleId>
              </a:tblPr>
              <a:tblGrid>
                <a:gridCol w="3352800"/>
                <a:gridCol w="3352800"/>
                <a:gridCol w="3352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Comment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baseline="3000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W[0]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nd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W[2]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baseline="3000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rd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W[4]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baseline="3000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W[6]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/>
                </a:tc>
                <a:tc vMerge="1"/>
              </a:tr>
            </a:tbl>
          </a:graphicData>
        </a:graphic>
      </p:graphicFrame>
      <p:sp>
        <p:nvSpPr>
          <p:cNvPr id="144" name="Google Shape;144;p3"/>
          <p:cNvSpPr txBox="1"/>
          <p:nvPr/>
        </p:nvSpPr>
        <p:spPr>
          <a:xfrm>
            <a:off x="1066800" y="199428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	DW	10, 20, 30, 40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/>
              <a:t>Array</a:t>
            </a:r>
            <a:endParaRPr/>
          </a:p>
        </p:txBody>
      </p:sp>
      <p:graphicFrame>
        <p:nvGraphicFramePr>
          <p:cNvPr id="150" name="Google Shape;150;p4"/>
          <p:cNvGraphicFramePr/>
          <p:nvPr/>
        </p:nvGraphicFramePr>
        <p:xfrm>
          <a:off x="1066799" y="2713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{A72A9BA6-CF0D-49A2-BF1F-616DA1AAE31D}</a:tableStyleId>
              </a:tblPr>
              <a:tblGrid>
                <a:gridCol w="3311825"/>
                <a:gridCol w="3311825"/>
                <a:gridCol w="331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Comment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baseline="3000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W[0]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nd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W[1]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baseline="3000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rd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W[2]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baseline="3000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W[3]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0720:0007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1" name="Google Shape;151;p4"/>
          <p:cNvSpPr txBox="1"/>
          <p:nvPr/>
        </p:nvSpPr>
        <p:spPr>
          <a:xfrm>
            <a:off x="1066800" y="199428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	DB	10, 20, 30, 40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663677" y="65242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/>
              <a:t>DUP operator</a:t>
            </a:r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663677" y="2024026"/>
            <a:ext cx="10864645" cy="410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	repeat_count	DUP 	(value)</a:t>
            </a:r>
            <a:endParaRPr/>
          </a:p>
          <a:p>
            <a:pPr indent="-7620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600"/>
              <a:t>An array of 100 words, each initialized to 0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		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GAMMA	DW	100 DUP (0)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600"/>
              <a:t>An array of 212 uninitialized bytes.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		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DELTA		DB	212 DUP (?)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600"/>
              <a:t>Nested DUP operator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		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LINE		DB	5, 4, 3 DUP (2, 3 DUP (0), 1)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	is equivalent to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		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LINE		DB	5, 4, 2, 0, 0, 0, 1, 2, 0, 0, 0, 1, 2, 0, 0, 0, 1</a:t>
            </a:r>
            <a:endParaRPr/>
          </a:p>
          <a:p>
            <a:pPr indent="-7620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/>
              <a:t>How to Access Array Elements</a:t>
            </a:r>
            <a:endParaRPr/>
          </a:p>
        </p:txBody>
      </p:sp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Register indirect mode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Based and Indexed mode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Based indexed mode (2D Array)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868680" y="642593"/>
            <a:ext cx="6281928" cy="174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/>
              <a:t>Register indirect mode</a:t>
            </a:r>
            <a:endParaRPr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868680" y="2386584"/>
            <a:ext cx="6281928" cy="364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[register]</a:t>
            </a:r>
            <a:endParaRPr/>
          </a:p>
          <a:p>
            <a:pPr indent="-304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Register can be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BX, SI, DI.</a:t>
            </a:r>
            <a:endParaRPr/>
          </a:p>
          <a:p>
            <a:pPr indent="-304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&#10;&#10;Description automatically generated" id="174" name="Google Shape;174;p7"/>
          <p:cNvPicPr preferRelativeResize="0"/>
          <p:nvPr/>
        </p:nvPicPr>
        <p:blipFill rotWithShape="1">
          <a:blip r:embed="rId3">
            <a:alphaModFix/>
          </a:blip>
          <a:srcRect b="-2" l="0" r="19725" t="0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 txBox="1"/>
          <p:nvPr>
            <p:ph type="title"/>
          </p:nvPr>
        </p:nvSpPr>
        <p:spPr>
          <a:xfrm>
            <a:off x="868680" y="642593"/>
            <a:ext cx="6281928" cy="174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/>
              <a:t>Based &amp; Indexed mode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868680" y="2386584"/>
            <a:ext cx="6281928" cy="364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[register + displacement]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[displacement + register]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[register] + displacement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displacement + [register]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displacement[register]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Register can be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BX, SI, DI.</a:t>
            </a:r>
            <a:endParaRPr/>
          </a:p>
          <a:p>
            <a:pPr indent="-304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text&#10;&#10;Description automatically generated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-1" t="187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9743768" y="4424516"/>
            <a:ext cx="1140542" cy="35396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868680" y="642593"/>
            <a:ext cx="6281928" cy="174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/>
              <a:t>Based &amp; Indexed mode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868680" y="2386584"/>
            <a:ext cx="6281928" cy="364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[register + displacement]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[displacement + register]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[register] + displacement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displacement + [register]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displacement[register]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Register can be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BX, SI, DI.</a:t>
            </a:r>
            <a:endParaRPr/>
          </a:p>
          <a:p>
            <a:pPr indent="-304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97" name="Google Shape;197;p9"/>
          <p:cNvPicPr preferRelativeResize="0"/>
          <p:nvPr/>
        </p:nvPicPr>
        <p:blipFill rotWithShape="1">
          <a:blip r:embed="rId3">
            <a:alphaModFix/>
          </a:blip>
          <a:srcRect b="2" l="0" r="14164" t="0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/>
          <p:nvPr/>
        </p:nvSpPr>
        <p:spPr>
          <a:xfrm>
            <a:off x="9773264" y="3357373"/>
            <a:ext cx="1199535" cy="35641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9773264" y="4345515"/>
            <a:ext cx="1199535" cy="35641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Custom 46">
      <a:dk1>
        <a:srgbClr val="000000"/>
      </a:dk1>
      <a:lt1>
        <a:srgbClr val="FFFFFF"/>
      </a:lt1>
      <a:dk2>
        <a:srgbClr val="121316"/>
      </a:dk2>
      <a:lt2>
        <a:srgbClr val="FEFCF7"/>
      </a:lt2>
      <a:accent1>
        <a:srgbClr val="8394A4"/>
      </a:accent1>
      <a:accent2>
        <a:srgbClr val="65739F"/>
      </a:accent2>
      <a:accent3>
        <a:srgbClr val="B2AC8A"/>
      </a:accent3>
      <a:accent4>
        <a:srgbClr val="879BB3"/>
      </a:accent4>
      <a:accent5>
        <a:srgbClr val="D7B579"/>
      </a:accent5>
      <a:accent6>
        <a:srgbClr val="8A9B89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2022-01-18T21:38:19Z</dcterms:created>
  <dc:creator>Md. Tareq Mahmood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