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06" r:id="rId2"/>
    <p:sldId id="48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7" r:id="rId13"/>
    <p:sldId id="418" r:id="rId14"/>
    <p:sldId id="419" r:id="rId15"/>
    <p:sldId id="420" r:id="rId16"/>
    <p:sldId id="487" r:id="rId17"/>
    <p:sldId id="488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Language:</a:t>
            </a:r>
            <a:br>
              <a:rPr lang="en-US" dirty="0"/>
            </a:br>
            <a:r>
              <a:rPr lang="en-US" dirty="0"/>
              <a:t>Stack and Procedures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/>
              <a:t>CSE 315</a:t>
            </a:r>
          </a:p>
          <a:p>
            <a:r>
              <a:rPr lang="en-US" sz="2800" dirty="0"/>
              <a:t>Microprocessors, Microcontrollers, and Embedded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CX</a:t>
            </a:r>
          </a:p>
          <a:p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PUSH and POP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01676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A</a:t>
            </a:r>
            <a:br>
              <a:rPr lang="en-US" dirty="0"/>
            </a:br>
            <a:r>
              <a:rPr lang="en-US" dirty="0"/>
              <a:t>PUSH B</a:t>
            </a:r>
          </a:p>
          <a:p>
            <a:r>
              <a:rPr lang="en-US" dirty="0"/>
              <a:t>PUSH C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POP C</a:t>
            </a:r>
          </a:p>
          <a:p>
            <a:r>
              <a:rPr lang="en-US" dirty="0"/>
              <a:t>POP B</a:t>
            </a:r>
          </a:p>
          <a:p>
            <a:r>
              <a:rPr lang="en-US" dirty="0"/>
              <a:t>POP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Declaration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“name” is the user-defined name of the procedure</a:t>
            </a:r>
          </a:p>
          <a:p>
            <a:pPr>
              <a:buNone/>
            </a:pPr>
            <a:r>
              <a:rPr lang="en-US" sz="2000" dirty="0"/>
              <a:t>“type” is optional, can be “FAR”/”NEAR”</a:t>
            </a:r>
          </a:p>
          <a:p>
            <a:pPr>
              <a:buNone/>
            </a:pPr>
            <a:r>
              <a:rPr lang="en-US" sz="2000" dirty="0"/>
              <a:t>“RET” causes control back to the calling procedure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name 	PROC	type</a:t>
            </a:r>
          </a:p>
          <a:p>
            <a:pPr>
              <a:buNone/>
            </a:pPr>
            <a:r>
              <a:rPr lang="en-US" sz="2000" dirty="0"/>
              <a:t>; body of the procedure</a:t>
            </a:r>
          </a:p>
          <a:p>
            <a:pPr>
              <a:buNone/>
            </a:pPr>
            <a:r>
              <a:rPr lang="en-US" sz="2000" dirty="0"/>
              <a:t>	RET</a:t>
            </a:r>
          </a:p>
          <a:p>
            <a:pPr>
              <a:buNone/>
            </a:pPr>
            <a:r>
              <a:rPr lang="en-US" sz="2000" dirty="0"/>
              <a:t>name	ENDP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Fig 8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799" y="0"/>
            <a:ext cx="4950625" cy="5791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name 	PROC	type</a:t>
            </a:r>
          </a:p>
          <a:p>
            <a:r>
              <a:rPr lang="en-US" sz="2000" dirty="0"/>
              <a:t>; body of the procedure</a:t>
            </a:r>
          </a:p>
          <a:p>
            <a:r>
              <a:rPr lang="en-US" sz="2000" dirty="0"/>
              <a:t>	RET</a:t>
            </a:r>
          </a:p>
          <a:p>
            <a:r>
              <a:rPr lang="en-US" sz="2000" dirty="0"/>
              <a:t>name	ENDP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943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Procedure CALL and RET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8.4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4267200" cy="5257799"/>
          </a:xfrm>
        </p:spPr>
      </p:pic>
      <p:pic>
        <p:nvPicPr>
          <p:cNvPr id="9" name="Content Placeholder 8" descr="8.4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0" y="609600"/>
            <a:ext cx="4417969" cy="5791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/>
              <a:t>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</a:t>
            </a:r>
          </a:p>
        </p:txBody>
      </p:sp>
      <p:pic>
        <p:nvPicPr>
          <p:cNvPr id="5" name="Content Placeholder 4" descr="8.5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4495800" cy="5029199"/>
          </a:xfrm>
        </p:spPr>
      </p:pic>
      <p:pic>
        <p:nvPicPr>
          <p:cNvPr id="6" name="Content Placeholder 5" descr="8.5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219200"/>
            <a:ext cx="4495800" cy="563879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295162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Unsigned multiplication of two positive integers A and B by addition and bit shifting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76162"/>
            <a:ext cx="2786084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Product = 0</a:t>
            </a:r>
          </a:p>
          <a:p>
            <a:r>
              <a:rPr lang="en-US" sz="1600" dirty="0"/>
              <a:t>REPEAT</a:t>
            </a:r>
          </a:p>
          <a:p>
            <a:r>
              <a:rPr lang="en-US" sz="1600" dirty="0"/>
              <a:t>      IF </a:t>
            </a:r>
            <a:r>
              <a:rPr lang="en-US" sz="1600" dirty="0" err="1"/>
              <a:t>lsb</a:t>
            </a:r>
            <a:r>
              <a:rPr lang="en-US" sz="1600" dirty="0"/>
              <a:t> of B is 1</a:t>
            </a:r>
          </a:p>
          <a:p>
            <a:r>
              <a:rPr lang="en-US" sz="1600" dirty="0"/>
              <a:t>      THEN</a:t>
            </a:r>
          </a:p>
          <a:p>
            <a:r>
              <a:rPr lang="en-US" sz="1600" dirty="0"/>
              <a:t>	Product= </a:t>
            </a:r>
            <a:r>
              <a:rPr lang="en-US" sz="1600" dirty="0" err="1"/>
              <a:t>Product+A</a:t>
            </a:r>
            <a:endParaRPr lang="en-US" sz="1600" dirty="0"/>
          </a:p>
          <a:p>
            <a:r>
              <a:rPr lang="en-US" sz="1600" dirty="0"/>
              <a:t>       END_IF</a:t>
            </a:r>
          </a:p>
          <a:p>
            <a:r>
              <a:rPr lang="en-US" sz="1600" dirty="0"/>
              <a:t>       Shift left A</a:t>
            </a:r>
          </a:p>
          <a:p>
            <a:r>
              <a:rPr lang="en-US" sz="1600" dirty="0"/>
              <a:t>       </a:t>
            </a:r>
            <a:r>
              <a:rPr lang="en-US" sz="1600"/>
              <a:t>Shift right </a:t>
            </a:r>
            <a:r>
              <a:rPr lang="en-US" sz="1600" dirty="0"/>
              <a:t>B </a:t>
            </a:r>
          </a:p>
          <a:p>
            <a:r>
              <a:rPr lang="en-US" sz="1600" dirty="0"/>
              <a:t>UNTIL B=0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8800"/>
            <a:ext cx="47529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4267200"/>
            <a:ext cx="933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295162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Unsigned multiplication of two positive integers A and B by addition and bit shifting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676162"/>
            <a:ext cx="2786084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Product = 0</a:t>
            </a:r>
          </a:p>
          <a:p>
            <a:r>
              <a:rPr lang="en-US" sz="1600" dirty="0"/>
              <a:t>REPEAT</a:t>
            </a:r>
          </a:p>
          <a:p>
            <a:r>
              <a:rPr lang="en-US" sz="1600" dirty="0"/>
              <a:t>      IF </a:t>
            </a:r>
            <a:r>
              <a:rPr lang="en-US" sz="1600" dirty="0" err="1"/>
              <a:t>lsb</a:t>
            </a:r>
            <a:r>
              <a:rPr lang="en-US" sz="1600" dirty="0"/>
              <a:t> of B is 1</a:t>
            </a:r>
          </a:p>
          <a:p>
            <a:r>
              <a:rPr lang="en-US" sz="1600" dirty="0"/>
              <a:t>      THEN</a:t>
            </a:r>
          </a:p>
          <a:p>
            <a:r>
              <a:rPr lang="en-US" sz="1600" dirty="0"/>
              <a:t>	Product= </a:t>
            </a:r>
            <a:r>
              <a:rPr lang="en-US" sz="1600" dirty="0" err="1"/>
              <a:t>Product+A</a:t>
            </a:r>
            <a:endParaRPr lang="en-US" sz="1600" dirty="0"/>
          </a:p>
          <a:p>
            <a:r>
              <a:rPr lang="en-US" sz="1600" dirty="0"/>
              <a:t>       END_IF</a:t>
            </a:r>
          </a:p>
          <a:p>
            <a:r>
              <a:rPr lang="en-US" sz="1600" dirty="0"/>
              <a:t>       Shift left A</a:t>
            </a:r>
          </a:p>
          <a:p>
            <a:r>
              <a:rPr lang="en-US" sz="1600" dirty="0"/>
              <a:t>       Shift left B </a:t>
            </a:r>
          </a:p>
          <a:p>
            <a:r>
              <a:rPr lang="en-US" sz="1600" dirty="0"/>
              <a:t>UNTIL B=0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20083"/>
            <a:ext cx="312420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.MODEL 	SMALL</a:t>
            </a:r>
          </a:p>
          <a:p>
            <a:r>
              <a:rPr lang="en-US" dirty="0"/>
              <a:t>.STACK	100H</a:t>
            </a:r>
          </a:p>
          <a:p>
            <a:r>
              <a:rPr lang="en-US" dirty="0"/>
              <a:t>.CODE</a:t>
            </a:r>
          </a:p>
          <a:p>
            <a:r>
              <a:rPr lang="en-US" dirty="0"/>
              <a:t>MAIN 	PROC </a:t>
            </a:r>
          </a:p>
          <a:p>
            <a:r>
              <a:rPr lang="en-US" dirty="0"/>
              <a:t>	MOV 	AX, @DATA</a:t>
            </a:r>
          </a:p>
          <a:p>
            <a:r>
              <a:rPr lang="en-US" dirty="0"/>
              <a:t>	MOV 	DS, AX</a:t>
            </a:r>
          </a:p>
          <a:p>
            <a:r>
              <a:rPr lang="en-US" dirty="0"/>
              <a:t>	MOV 	AX, 10</a:t>
            </a:r>
          </a:p>
          <a:p>
            <a:r>
              <a:rPr lang="en-US" dirty="0"/>
              <a:t>	MOV 	BX, 6</a:t>
            </a:r>
          </a:p>
          <a:p>
            <a:r>
              <a:rPr lang="en-US" dirty="0"/>
              <a:t>	CALL 	MULTIPLY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MOV 	AH, 4CH</a:t>
            </a:r>
          </a:p>
          <a:p>
            <a:r>
              <a:rPr lang="en-US" dirty="0"/>
              <a:t>	INT	21H</a:t>
            </a:r>
          </a:p>
          <a:p>
            <a:r>
              <a:rPr lang="en-US" dirty="0"/>
              <a:t>MAIN 	ENDP</a:t>
            </a:r>
          </a:p>
          <a:p>
            <a:endParaRPr lang="en-US" dirty="0"/>
          </a:p>
          <a:p>
            <a:r>
              <a:rPr lang="en-US" dirty="0"/>
              <a:t>MULTIPLY PROC</a:t>
            </a:r>
          </a:p>
          <a:p>
            <a:r>
              <a:rPr lang="en-US" dirty="0"/>
              <a:t>	PUSH	AX</a:t>
            </a:r>
          </a:p>
          <a:p>
            <a:r>
              <a:rPr lang="en-US" dirty="0"/>
              <a:t>	PUSH	BX</a:t>
            </a:r>
          </a:p>
          <a:p>
            <a:r>
              <a:rPr lang="en-US" dirty="0"/>
              <a:t>	XOR	DX, DX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599486"/>
            <a:ext cx="281940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REPEAT:</a:t>
            </a:r>
          </a:p>
          <a:p>
            <a:r>
              <a:rPr lang="en-US" dirty="0"/>
              <a:t>	TEST 	BX, 1</a:t>
            </a:r>
          </a:p>
          <a:p>
            <a:r>
              <a:rPr lang="en-US" dirty="0"/>
              <a:t>	JZ 	END_IF</a:t>
            </a:r>
          </a:p>
          <a:p>
            <a:endParaRPr lang="en-US" dirty="0"/>
          </a:p>
          <a:p>
            <a:r>
              <a:rPr lang="en-US" dirty="0"/>
              <a:t>	ADD	 DX,AX</a:t>
            </a:r>
          </a:p>
          <a:p>
            <a:r>
              <a:rPr lang="en-US" dirty="0"/>
              <a:t>END_IF:</a:t>
            </a:r>
          </a:p>
          <a:p>
            <a:r>
              <a:rPr lang="en-US" dirty="0"/>
              <a:t>	SHL 	AX,1</a:t>
            </a:r>
          </a:p>
          <a:p>
            <a:r>
              <a:rPr lang="en-US" dirty="0"/>
              <a:t>	SHR	BX,1</a:t>
            </a:r>
          </a:p>
          <a:p>
            <a:r>
              <a:rPr lang="en-US" dirty="0"/>
              <a:t>	JNZ 	REPEAT</a:t>
            </a:r>
          </a:p>
          <a:p>
            <a:endParaRPr lang="en-US" dirty="0"/>
          </a:p>
          <a:p>
            <a:r>
              <a:rPr lang="en-US" dirty="0"/>
              <a:t>	POP	BX</a:t>
            </a:r>
          </a:p>
          <a:p>
            <a:r>
              <a:rPr lang="en-US" dirty="0"/>
              <a:t>	POP 	AX</a:t>
            </a:r>
          </a:p>
          <a:p>
            <a:r>
              <a:rPr lang="en-US" dirty="0"/>
              <a:t>	RET</a:t>
            </a:r>
          </a:p>
          <a:p>
            <a:r>
              <a:rPr lang="en-US" dirty="0"/>
              <a:t>MULTIPLY	 ENDP</a:t>
            </a:r>
          </a:p>
          <a:p>
            <a:r>
              <a:rPr lang="en-US" dirty="0"/>
              <a:t>	END	MAIN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/>
              <a:t>Ch 8 </a:t>
            </a:r>
            <a:r>
              <a:rPr lang="en-US" sz="2800" dirty="0"/>
              <a:t>Assembly Language Programming – by Yu and </a:t>
            </a:r>
            <a:r>
              <a:rPr lang="en-US" sz="2800" dirty="0" err="1"/>
              <a:t>Marut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Segment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1255162" y="1419226"/>
            <a:ext cx="6745837" cy="4937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block of memory to store stack</a:t>
            </a:r>
          </a:p>
          <a:p>
            <a:pPr algn="just"/>
            <a:r>
              <a:rPr lang="en-US" sz="2400" dirty="0"/>
              <a:t>Syntax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400" dirty="0"/>
              <a:t>		</a:t>
            </a:r>
            <a:r>
              <a:rPr lang="en-US" sz="2400" b="1" dirty="0"/>
              <a:t>.STACK</a:t>
            </a:r>
            <a:r>
              <a:rPr lang="en-US" sz="2400" dirty="0"/>
              <a:t>  size</a:t>
            </a:r>
          </a:p>
          <a:p>
            <a:pPr lvl="1" algn="just"/>
            <a:r>
              <a:rPr lang="en-US" sz="2100" dirty="0"/>
              <a:t>Where size is optional and specifies the stack area size in bytes</a:t>
            </a:r>
          </a:p>
          <a:p>
            <a:pPr lvl="1" algn="just"/>
            <a:r>
              <a:rPr lang="en-US" sz="2100" dirty="0"/>
              <a:t>If size is omitted, 1 KB set aside for stack area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example: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400" dirty="0"/>
              <a:t>	.STACK 100h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/>
          </a:p>
          <a:p>
            <a:pPr algn="just"/>
            <a:r>
              <a:rPr lang="en-US" sz="2400" dirty="0"/>
              <a:t>SS contains segment number of stack segment </a:t>
            </a:r>
          </a:p>
          <a:p>
            <a:pPr algn="just"/>
            <a:r>
              <a:rPr lang="en-US" sz="2400" dirty="0"/>
              <a:t>SP contains offset address of the top of the stack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/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DF7E8-0A46-468F-AC3B-1B380083087E}" type="slidenum">
              <a:rPr 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2</a:t>
            </a:fld>
            <a:endParaRPr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PUSH	source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source 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PUSH 	AX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SP is decreased by 2</a:t>
            </a:r>
          </a:p>
          <a:p>
            <a:pPr marL="457200" indent="-457200">
              <a:buAutoNum type="arabicPeriod"/>
            </a:pPr>
            <a:r>
              <a:rPr lang="en-US" sz="2000" dirty="0"/>
              <a:t>Source content is copied to the address SS:SP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 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28600" y="1219200"/>
            <a:ext cx="434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	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is a 16-bit register / memory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	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 is decreased by 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content is copied to the address SS:SP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CX</a:t>
            </a:r>
          </a:p>
          <a:p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00FE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CX</a:t>
            </a:r>
          </a:p>
          <a:p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</a:t>
            </a: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00F0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00EE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/>
              <a:t>P0P	destination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POP	CX</a:t>
            </a:r>
          </a:p>
          <a:p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The content of SS:SP is moved to the destination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sz="2000" dirty="0"/>
              <a:t>SP is increased by 2</a:t>
            </a:r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pPr marL="457200" lvl="0" indent="-457200">
              <a:buFont typeface="Arial" pitchFamily="34" charset="0"/>
              <a:buAutoNum type="arabicPeriod"/>
              <a:defRPr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529625</TotalTime>
  <Words>856</Words>
  <Application>Microsoft Office PowerPoint</Application>
  <PresentationFormat>On-screen Show (4:3)</PresentationFormat>
  <Paragraphs>335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3</vt:lpstr>
      <vt:lpstr>Office Theme</vt:lpstr>
      <vt:lpstr>Assembly Language: Stack and Procedures </vt:lpstr>
      <vt:lpstr>Stack Segment</vt:lpstr>
      <vt:lpstr>PUSH</vt:lpstr>
      <vt:lpstr>PUSH </vt:lpstr>
      <vt:lpstr>PUSH</vt:lpstr>
      <vt:lpstr>PUSH</vt:lpstr>
      <vt:lpstr>POP</vt:lpstr>
      <vt:lpstr>POP</vt:lpstr>
      <vt:lpstr>POP</vt:lpstr>
      <vt:lpstr>POP</vt:lpstr>
      <vt:lpstr>Order of PUSH and POP</vt:lpstr>
      <vt:lpstr>Procedure Declaration</vt:lpstr>
      <vt:lpstr>PowerPoint Presentation</vt:lpstr>
      <vt:lpstr>CALL</vt:lpstr>
      <vt:lpstr>RET</vt:lpstr>
      <vt:lpstr>Example of a procedure</vt:lpstr>
      <vt:lpstr>Example of a procedure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Md. Tareq Mahmood</cp:lastModifiedBy>
  <cp:revision>430</cp:revision>
  <dcterms:created xsi:type="dcterms:W3CDTF">2006-08-16T00:00:00Z</dcterms:created>
  <dcterms:modified xsi:type="dcterms:W3CDTF">2022-05-31T18:19:14Z</dcterms:modified>
</cp:coreProperties>
</file>